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89" r:id="rId4"/>
    <p:sldId id="268" r:id="rId5"/>
    <p:sldId id="287" r:id="rId6"/>
    <p:sldId id="296" r:id="rId7"/>
    <p:sldId id="291" r:id="rId8"/>
    <p:sldId id="257" r:id="rId9"/>
    <p:sldId id="264" r:id="rId10"/>
    <p:sldId id="292" r:id="rId11"/>
    <p:sldId id="269" r:id="rId12"/>
    <p:sldId id="258" r:id="rId13"/>
    <p:sldId id="261" r:id="rId14"/>
    <p:sldId id="262" r:id="rId15"/>
    <p:sldId id="263" r:id="rId16"/>
    <p:sldId id="297" r:id="rId17"/>
    <p:sldId id="267" r:id="rId18"/>
    <p:sldId id="270" r:id="rId19"/>
    <p:sldId id="266" r:id="rId20"/>
    <p:sldId id="271" r:id="rId21"/>
    <p:sldId id="272" r:id="rId22"/>
    <p:sldId id="293" r:id="rId23"/>
    <p:sldId id="295" r:id="rId24"/>
    <p:sldId id="273" r:id="rId25"/>
    <p:sldId id="274" r:id="rId26"/>
    <p:sldId id="278" r:id="rId27"/>
    <p:sldId id="276" r:id="rId28"/>
    <p:sldId id="277" r:id="rId29"/>
    <p:sldId id="275" r:id="rId30"/>
    <p:sldId id="279" r:id="rId31"/>
    <p:sldId id="280" r:id="rId32"/>
    <p:sldId id="281" r:id="rId33"/>
    <p:sldId id="282" r:id="rId34"/>
    <p:sldId id="283" r:id="rId35"/>
    <p:sldId id="284" r:id="rId36"/>
    <p:sldId id="285"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endPar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algn="just"/>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Hải</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p>
        <a:p>
          <a:pPr algn="just"/>
          <a:r>
            <a:rPr kumimoji="0" lang="en-US" sz="2800" b="1" i="1" u="none" strike="noStrike"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endParaRPr lang="en-US" sz="2800" i="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kumimoji="0" lang="en-US" sz="2800" b="1" i="1" u="none" strike="noStrike" cap="none" spc="0" normalizeH="0" baseline="0" noProof="0" dirty="0">
              <a:solidFill>
                <a:srgbClr val="C00000"/>
              </a:solidFill>
              <a:effectLst/>
              <a:uLnTx/>
              <a:uFillTx/>
              <a:latin typeface="#9Slide05 Brannboll Ny" panose="02000000000000000000" pitchFamily="2" charset="0"/>
              <a:ea typeface="+mn-ea"/>
              <a:cs typeface="Arial" panose="020B0604020202020204" pitchFamily="34"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Em</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có</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suy</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nghĩ</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gì</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về</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hành</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động</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việc</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làm</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của</a:t>
          </a:r>
          <a:r>
            <a:rPr lang="en-US" sz="2800" b="1" i="0" baseline="0" dirty="0">
              <a:solidFill>
                <a:schemeClr val="tx1"/>
              </a:solidFill>
              <a:latin typeface="Times New Roman" panose="02020603050405020304" pitchFamily="18" charset="0"/>
              <a:cs typeface="Times New Roman" panose="02020603050405020304" pitchFamily="18" charset="0"/>
            </a:rPr>
            <a:t> </a:t>
          </a:r>
          <a:r>
            <a:rPr lang="en-US" sz="2800" b="1" i="0" baseline="0" dirty="0" err="1">
              <a:solidFill>
                <a:schemeClr val="tx1"/>
              </a:solidFill>
              <a:latin typeface="Times New Roman" panose="02020603050405020304" pitchFamily="18" charset="0"/>
              <a:cs typeface="Times New Roman" panose="02020603050405020304" pitchFamily="18" charset="0"/>
            </a:rPr>
            <a:t>Hải</a:t>
          </a:r>
          <a:r>
            <a:rPr lang="en-US" sz="2800" b="1" i="0" baseline="0" dirty="0">
              <a:solidFill>
                <a:schemeClr val="tx1"/>
              </a:solidFill>
              <a:latin typeface="Times New Roman" panose="02020603050405020304" pitchFamily="18" charset="0"/>
              <a:cs typeface="Times New Roman" panose="02020603050405020304" pitchFamily="18" charset="0"/>
            </a:rPr>
            <a:t>?</a:t>
          </a:r>
        </a:p>
        <a:p>
          <a:pPr algn="just"/>
          <a:r>
            <a:rPr kumimoji="0" lang="en-US" sz="2800" b="1" i="1" u="none" strike="noStrike" cap="none" spc="0" normalizeH="0" baseline="0" noProof="0" dirty="0">
              <a:solidFill>
                <a:schemeClr val="tx1"/>
              </a:solidFill>
              <a:effectLst/>
              <a:uLnTx/>
              <a:uFillTx/>
              <a:latin typeface="Times New Roman" panose="02020603050405020304" pitchFamily="18" charset="0"/>
              <a:ea typeface="+mn-ea"/>
              <a:cs typeface="Times New Roman" panose="02020603050405020304" pitchFamily="18" charset="0"/>
            </a:rPr>
            <a:t>................................................................................................................................................................................................................</a:t>
          </a:r>
          <a:endParaRPr lang="en-US" sz="2800" i="1" dirty="0">
            <a:solidFill>
              <a:schemeClr val="tx1"/>
            </a:solidFill>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spcAft>
              <a:spcPct val="35000"/>
            </a:spcAft>
          </a:pPr>
          <a:endParaRPr lang="en-US" sz="2800" b="1" i="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algn="just">
            <a:spcAft>
              <a:spcPct val="35000"/>
            </a:spcAft>
          </a:pPr>
          <a:endParaRPr lang="en-US" sz="2800" b="1" i="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algn="l">
            <a:spcAft>
              <a:spcPts val="0"/>
            </a:spcAft>
          </a:pPr>
          <a:r>
            <a:rPr lang="vi-VN" sz="2800" b="1" i="0" dirty="0">
              <a:latin typeface="+mj-lt"/>
            </a:rPr>
            <a:t>Em hiểu thế  nào là tiết kiệm?</a:t>
          </a:r>
          <a:endParaRPr lang="en-US" sz="2800" b="1" i="0" dirty="0">
            <a:latin typeface="+mj-lt"/>
          </a:endParaRPr>
        </a:p>
        <a:p>
          <a:pPr algn="l">
            <a:spcAft>
              <a:spcPts val="0"/>
            </a:spcAft>
          </a:pPr>
          <a:r>
            <a:rPr lang="en-US" sz="2800" b="1" i="0" dirty="0">
              <a:solidFill>
                <a:sysClr val="windowText" lastClr="000000">
                  <a:hueOff val="0"/>
                  <a:satOff val="0"/>
                  <a:lumOff val="0"/>
                  <a:alphaOff val="0"/>
                </a:sysClr>
              </a:solidFill>
              <a:effectLst/>
              <a:latin typeface="+mj-lt"/>
              <a:ea typeface="+mn-ea"/>
              <a:cs typeface="Arial" panose="020B0604020202020204" pitchFamily="34" charset="0"/>
            </a:rPr>
            <a:t>..........................................................................................................................................................................................</a:t>
          </a:r>
          <a:endParaRPr lang="en-US" sz="2800" i="0" dirty="0">
            <a:solidFill>
              <a:sysClr val="windowText" lastClr="000000">
                <a:hueOff val="0"/>
                <a:satOff val="0"/>
                <a:lumOff val="0"/>
                <a:alphaOff val="0"/>
              </a:sysClr>
            </a:solidFill>
            <a:latin typeface="+mj-lt"/>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443" custLinFactNeighborY="17167"/>
      <dgm:spPr>
        <a:prstGeom prst="roundRect">
          <a:avLst>
            <a:gd name="adj" fmla="val 10000"/>
          </a:avLst>
        </a:prstGeom>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a:prstGeom prst="roundRect">
          <a:avLst>
            <a:gd name="adj" fmla="val 10000"/>
          </a:avLst>
        </a:prstGeom>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a:prstGeom prst="roundRect">
          <a:avLst>
            <a:gd name="adj" fmla="val 10000"/>
          </a:avLst>
        </a:prstGeom>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D7871605-17A6-4B71-848A-34522C1FCB91}" type="presOf" srcId="{8C4E1181-A43E-4AFA-A175-608167BDD664}" destId="{046903CA-E59E-4D3A-B85F-2132F4D3C385}" srcOrd="1" destOrd="0" presId="urn:microsoft.com/office/officeart/2005/8/layout/vList4#1"/>
    <dgm:cxn modelId="{BEE2A10E-61AB-4B91-AEC2-C9DAA1279C51}" type="presOf" srcId="{8C4E1181-A43E-4AFA-A175-608167BDD664}" destId="{DE66B4FA-8443-484B-9A9E-FA188D6B4E43}" srcOrd="0" destOrd="0" presId="urn:microsoft.com/office/officeart/2005/8/layout/vList4#1"/>
    <dgm:cxn modelId="{F2240435-0880-4B34-8218-C51BE0D05A51}" type="presOf" srcId="{4D783A32-6612-4061-810D-2598FCFDE16E}" destId="{610C4521-7E21-4ABD-817D-19EC8F773957}" srcOrd="0" destOrd="0" presId="urn:microsoft.com/office/officeart/2005/8/layout/vList4#1"/>
    <dgm:cxn modelId="{FE2E7491-C478-42E8-9519-960B336B6A00}" type="presOf" srcId="{F6E9B8BA-2F37-4781-A521-61D00A840D7D}" destId="{D857732E-E667-406B-8596-FB28DE60F3B0}" srcOrd="0" destOrd="0" presId="urn:microsoft.com/office/officeart/2005/8/layout/vList4#1"/>
    <dgm:cxn modelId="{840F8C9E-B202-4DE0-AC25-35D3A1FA52CB}"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A08C96F6-3490-4C54-AD6E-4870C05A8173}" type="presOf" srcId="{36F1A9A7-0E91-4997-8451-066E68D6791C}" destId="{629FFE63-9943-4FDD-AEB3-15F8D3455642}" srcOrd="1" destOrd="0" presId="urn:microsoft.com/office/officeart/2005/8/layout/vList4#1"/>
    <dgm:cxn modelId="{F91130F8-5EBD-40D4-A801-0A8E73AFACE5}" type="presOf" srcId="{F6E9B8BA-2F37-4781-A521-61D00A840D7D}" destId="{8B13E293-4E29-4216-A0D2-9CCA14266B56}" srcOrd="1" destOrd="0" presId="urn:microsoft.com/office/officeart/2005/8/layout/vList4#1"/>
    <dgm:cxn modelId="{C70CA2CC-1A05-4FE9-8645-0FA4DC506E84}" type="presParOf" srcId="{610C4521-7E21-4ABD-817D-19EC8F773957}" destId="{1C2B9614-1D42-4E2A-92D8-94BCF9DE39E4}" srcOrd="0" destOrd="0" presId="urn:microsoft.com/office/officeart/2005/8/layout/vList4#1"/>
    <dgm:cxn modelId="{90FB009A-4358-45A9-A352-922F4383C34C}" type="presParOf" srcId="{1C2B9614-1D42-4E2A-92D8-94BCF9DE39E4}" destId="{DE66B4FA-8443-484B-9A9E-FA188D6B4E43}" srcOrd="0" destOrd="0" presId="urn:microsoft.com/office/officeart/2005/8/layout/vList4#1"/>
    <dgm:cxn modelId="{3180C938-148E-4D42-8965-740E9ADF16EE}" type="presParOf" srcId="{1C2B9614-1D42-4E2A-92D8-94BCF9DE39E4}" destId="{2AAACA77-E4A0-4E99-9F03-72ED26BB7B73}" srcOrd="1" destOrd="0" presId="urn:microsoft.com/office/officeart/2005/8/layout/vList4#1"/>
    <dgm:cxn modelId="{87C2DFD1-0701-4C72-8ECF-450288530D19}" type="presParOf" srcId="{1C2B9614-1D42-4E2A-92D8-94BCF9DE39E4}" destId="{046903CA-E59E-4D3A-B85F-2132F4D3C385}" srcOrd="2" destOrd="0" presId="urn:microsoft.com/office/officeart/2005/8/layout/vList4#1"/>
    <dgm:cxn modelId="{CBC24DB7-D6A7-40B5-A1C4-CAEB62CF7869}" type="presParOf" srcId="{610C4521-7E21-4ABD-817D-19EC8F773957}" destId="{3C4FC630-2F4B-4B45-8D35-86BFE257DB89}" srcOrd="1" destOrd="0" presId="urn:microsoft.com/office/officeart/2005/8/layout/vList4#1"/>
    <dgm:cxn modelId="{5D7EDE71-54D0-413A-9FC3-34BD4D854ABD}" type="presParOf" srcId="{610C4521-7E21-4ABD-817D-19EC8F773957}" destId="{76DA393E-3756-4D17-8778-17C0D4D792DA}" srcOrd="2" destOrd="0" presId="urn:microsoft.com/office/officeart/2005/8/layout/vList4#1"/>
    <dgm:cxn modelId="{AC321777-5079-4141-B40A-FD1CAF82CD73}" type="presParOf" srcId="{76DA393E-3756-4D17-8778-17C0D4D792DA}" destId="{11925212-181A-4D0E-84EB-C4219DE1ABB7}" srcOrd="0" destOrd="0" presId="urn:microsoft.com/office/officeart/2005/8/layout/vList4#1"/>
    <dgm:cxn modelId="{8FBABBDE-9ACB-4DDD-8F31-D97EAD7DB309}" type="presParOf" srcId="{76DA393E-3756-4D17-8778-17C0D4D792DA}" destId="{2352C030-0248-483B-94A9-26972C30B2AA}" srcOrd="1" destOrd="0" presId="urn:microsoft.com/office/officeart/2005/8/layout/vList4#1"/>
    <dgm:cxn modelId="{182220EC-E2B8-4F35-8DB9-186135D6D44E}" type="presParOf" srcId="{76DA393E-3756-4D17-8778-17C0D4D792DA}" destId="{629FFE63-9943-4FDD-AEB3-15F8D3455642}" srcOrd="2" destOrd="0" presId="urn:microsoft.com/office/officeart/2005/8/layout/vList4#1"/>
    <dgm:cxn modelId="{6BD25106-547F-405C-8DEA-5BFECCBBE545}" type="presParOf" srcId="{610C4521-7E21-4ABD-817D-19EC8F773957}" destId="{E767A943-8EB1-47EA-BA75-90A3BF72AA10}" srcOrd="3" destOrd="0" presId="urn:microsoft.com/office/officeart/2005/8/layout/vList4#1"/>
    <dgm:cxn modelId="{8518AEF3-D61A-43EF-8021-9883C7ACA6B2}" type="presParOf" srcId="{610C4521-7E21-4ABD-817D-19EC8F773957}" destId="{E9FBCDE1-C0F8-4B00-9C6E-C1A57153DC9C}" srcOrd="4" destOrd="0" presId="urn:microsoft.com/office/officeart/2005/8/layout/vList4#1"/>
    <dgm:cxn modelId="{C4A8F255-5406-4AAC-B8C9-0D80DAC4F3A9}" type="presParOf" srcId="{E9FBCDE1-C0F8-4B00-9C6E-C1A57153DC9C}" destId="{D857732E-E667-406B-8596-FB28DE60F3B0}" srcOrd="0" destOrd="0" presId="urn:microsoft.com/office/officeart/2005/8/layout/vList4#1"/>
    <dgm:cxn modelId="{F2E64FC2-3259-4328-B467-82DE668CECEE}" type="presParOf" srcId="{E9FBCDE1-C0F8-4B00-9C6E-C1A57153DC9C}" destId="{72B5F39E-2D8B-4AE5-99A7-0B4F92796C74}" srcOrd="1" destOrd="0" presId="urn:microsoft.com/office/officeart/2005/8/layout/vList4#1"/>
    <dgm:cxn modelId="{88433CB3-225F-41C3-A112-765E71C7D4AA}"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lnSpc>
              <a:spcPct val="90000"/>
            </a:lnSpc>
            <a:spcAft>
              <a:spcPct val="35000"/>
            </a:spcAft>
          </a:pPr>
          <a:endPar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algn="just">
            <a:lnSpc>
              <a:spcPct val="90000"/>
            </a:lnSpc>
            <a:spcAft>
              <a:spcPct val="35000"/>
            </a:spcAft>
          </a:pPr>
          <a:r>
            <a:rPr kumimoji="0" lang="en-US" sz="2800" b="1" i="0" u="none" strike="noStrike"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a:p>
          <a:pPr algn="l">
            <a:lnSpc>
              <a:spcPct val="100000"/>
            </a:lnSpc>
            <a:spcAft>
              <a:spcPts val="0"/>
            </a:spcAft>
          </a:pPr>
          <a:r>
            <a:rPr lang="vi-VN" sz="2800" dirty="0">
              <a:latin typeface="Times New Roman" panose="02020603050405020304" pitchFamily="18" charset="0"/>
              <a:cs typeface="Times New Roman" panose="02020603050405020304" pitchFamily="18" charset="0"/>
            </a:rPr>
            <a:t>Hải tiết kiệm tiền để mua xe đạp, nhưng khi em gái ốm, Hải dùng tiền tiết kiệm để phụ mẹ chữa bệnh cho em. </a:t>
          </a:r>
          <a:r>
            <a:rPr kumimoji="0" lang="en-US" sz="2800" b="1" i="1"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endParaRPr lang="en-US" sz="2800" i="1"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0" baseline="0" dirty="0" err="1">
              <a:solidFill>
                <a:srgbClr val="FF0000"/>
              </a:solidFill>
              <a:latin typeface="Times New Roman" panose="02020603050405020304" pitchFamily="18" charset="0"/>
              <a:cs typeface="Times New Roman" panose="02020603050405020304" pitchFamily="18" charset="0"/>
            </a:rPr>
            <a:t>Em</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có</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suy</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nghĩ</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gì</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về</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hành</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động</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việc</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làm</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của</a:t>
          </a:r>
          <a:r>
            <a:rPr lang="en-US" sz="2800" b="1" i="0" baseline="0" dirty="0">
              <a:solidFill>
                <a:srgbClr val="FF0000"/>
              </a:solidFill>
              <a:latin typeface="Times New Roman" panose="02020603050405020304" pitchFamily="18" charset="0"/>
              <a:cs typeface="Times New Roman" panose="02020603050405020304" pitchFamily="18" charset="0"/>
            </a:rPr>
            <a:t> </a:t>
          </a:r>
          <a:r>
            <a:rPr lang="en-US" sz="2800" b="1" i="0" baseline="0" dirty="0" err="1">
              <a:solidFill>
                <a:srgbClr val="FF0000"/>
              </a:solidFill>
              <a:latin typeface="Times New Roman" panose="02020603050405020304" pitchFamily="18" charset="0"/>
              <a:cs typeface="Times New Roman" panose="02020603050405020304" pitchFamily="18" charset="0"/>
            </a:rPr>
            <a:t>Hải</a:t>
          </a:r>
          <a:r>
            <a:rPr lang="en-US" sz="2800" b="1" i="0" baseline="0" dirty="0">
              <a:solidFill>
                <a:srgbClr val="FF0000"/>
              </a:solidFill>
              <a:latin typeface="Times New Roman" panose="02020603050405020304" pitchFamily="18" charset="0"/>
              <a:cs typeface="Times New Roman" panose="02020603050405020304" pitchFamily="18" charset="0"/>
            </a:rPr>
            <a:t> ?</a:t>
          </a:r>
          <a:endParaRPr lang="en-US" sz="2800" b="1" i="0" baseline="0" dirty="0">
            <a:latin typeface="Times New Roman" panose="02020603050405020304" pitchFamily="18" charset="0"/>
            <a:cs typeface="Times New Roman" panose="02020603050405020304" pitchFamily="18" charset="0"/>
          </a:endParaRPr>
        </a:p>
        <a:p>
          <a:pPr algn="just"/>
          <a:r>
            <a:rPr lang="de-DE" sz="2800" dirty="0">
              <a:latin typeface="Times New Roman" panose="02020603050405020304" pitchFamily="18" charset="0"/>
              <a:cs typeface="Times New Roman" panose="02020603050405020304" pitchFamily="18" charset="0"/>
            </a:rPr>
            <a:t>-Hải biết sử dụng vật chất, tiền bạc hợp lí.</a:t>
          </a:r>
          <a:endParaRPr lang="en-US" sz="2800" i="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l">
            <a:spcAft>
              <a:spcPts val="0"/>
            </a:spcAft>
          </a:pPr>
          <a:r>
            <a:rPr lang="vi-VN" sz="2800" b="1" i="0" dirty="0">
              <a:solidFill>
                <a:srgbClr val="FF0000"/>
              </a:solidFill>
              <a:latin typeface="Times New Roman" panose="02020603050405020304" pitchFamily="18" charset="0"/>
              <a:cs typeface="Times New Roman" panose="02020603050405020304" pitchFamily="18" charset="0"/>
            </a:rPr>
            <a:t>Em hiểu thế  nào là tiết kiệm?</a:t>
          </a:r>
        </a:p>
        <a:p>
          <a:pPr algn="l">
            <a:spcAft>
              <a:spcPts val="0"/>
            </a:spcAft>
          </a:pPr>
          <a:r>
            <a:rPr lang="de-DE" sz="2800" dirty="0">
              <a:latin typeface="Times New Roman" panose="02020603050405020304" pitchFamily="18" charset="0"/>
              <a:cs typeface="Times New Roman" panose="02020603050405020304" pitchFamily="18" charset="0"/>
            </a:rPr>
            <a:t>Tiết kiệm là biết sử dung một cách hợp lí của cải, tiền bạc, thời gian, sức lực của mình và người khác.</a:t>
          </a:r>
          <a:endParaRPr lang="en-US" sz="2800" b="1" i="0" dirty="0">
            <a:solidFill>
              <a:sysClr val="windowText" lastClr="000000">
                <a:hueOff val="0"/>
                <a:satOff val="0"/>
                <a:lumOff val="0"/>
                <a:alphaOff val="0"/>
              </a:sysClr>
            </a:solidFill>
            <a:effectLst/>
            <a:latin typeface="Times New Roman" panose="02020603050405020304" pitchFamily="18"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ScaleY="95435" custLinFactNeighborX="-443" custLinFactNeighborY="17167"/>
      <dgm:spPr/>
    </dgm:pt>
    <dgm:pt modelId="{2AAACA77-E4A0-4E99-9F03-72ED26BB7B73}" type="pres">
      <dgm:prSet presAssocID="{8C4E1181-A43E-4AFA-A175-608167BDD664}" presName="img" presStyleLbl="fgImgPlace1" presStyleIdx="0" presStyleCnt="3" custLinFactNeighborX="-2122" custLinFactNeighborY="23247"/>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LinFactNeighborY="12719"/>
      <dgm:spPr/>
    </dgm:pt>
    <dgm:pt modelId="{2352C030-0248-483B-94A9-26972C30B2AA}" type="pres">
      <dgm:prSet presAssocID="{36F1A9A7-0E91-4997-8451-066E68D6791C}" presName="img" presStyleLbl="fgImgPlace1" presStyleIdx="1" presStyleCnt="3" custScaleY="119134" custLinFactNeighborX="707" custLinFactNeighborY="1699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263243"/>
          <a:ext cx="10418983"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marL="0" lvl="0" indent="0" algn="just" defTabSz="1244600">
            <a:lnSpc>
              <a:spcPct val="90000"/>
            </a:lnSpc>
            <a:spcBef>
              <a:spcPct val="0"/>
            </a:spcBef>
            <a:spcAft>
              <a:spcPct val="35000"/>
            </a:spcAft>
            <a:buNone/>
          </a:pP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Hải</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p>
        <a:p>
          <a:pPr marL="0" lvl="0" indent="0" algn="just" defTabSz="1244600">
            <a:lnSpc>
              <a:spcPct val="90000"/>
            </a:lnSpc>
            <a:spcBef>
              <a:spcPct val="0"/>
            </a:spcBef>
            <a:spcAft>
              <a:spcPct val="35000"/>
            </a:spcAft>
            <a:buNone/>
          </a:pPr>
          <a:r>
            <a:rPr kumimoji="0" lang="en-US" sz="2800" b="1" i="1" u="none" strike="noStrike" kern="1200" cap="none" spc="0" normalizeH="0" baseline="0" noProof="0" dirty="0">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endParaRPr lang="en-US" sz="2800" i="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237139" y="263243"/>
        <a:ext cx="8181843" cy="1533425"/>
      </dsp:txXfrm>
    </dsp:sp>
    <dsp:sp modelId="{2AAACA77-E4A0-4E99-9F03-72ED26BB7B73}">
      <dsp:nvSpPr>
        <dsp:cNvPr id="0" name=""/>
        <dsp:cNvSpPr/>
      </dsp:nvSpPr>
      <dsp:spPr>
        <a:xfrm>
          <a:off x="153342" y="153342"/>
          <a:ext cx="2083796"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10418983"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kumimoji="0" lang="en-US" sz="2800" b="1" i="1" u="none" strike="noStrike" kern="1200" cap="none" spc="0" normalizeH="0" baseline="0" noProof="0" dirty="0">
              <a:solidFill>
                <a:srgbClr val="C00000"/>
              </a:solidFill>
              <a:effectLst/>
              <a:uLnTx/>
              <a:uFillTx/>
              <a:latin typeface="#9Slide05 Brannboll Ny" panose="02000000000000000000" pitchFamily="2" charset="0"/>
              <a:ea typeface="+mn-ea"/>
              <a:cs typeface="Arial" panose="020B0604020202020204" pitchFamily="34"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Em</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có</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suy</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nghĩ</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gì</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về</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hành</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động</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việc</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làm</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của</a:t>
          </a:r>
          <a:r>
            <a:rPr lang="en-US" sz="2800" b="1" i="0" kern="1200" baseline="0" dirty="0">
              <a:solidFill>
                <a:schemeClr val="tx1"/>
              </a:solidFill>
              <a:latin typeface="Times New Roman" panose="02020603050405020304" pitchFamily="18" charset="0"/>
              <a:cs typeface="Times New Roman" panose="02020603050405020304" pitchFamily="18" charset="0"/>
            </a:rPr>
            <a:t> </a:t>
          </a:r>
          <a:r>
            <a:rPr lang="en-US" sz="2800" b="1" i="0" kern="1200" baseline="0" dirty="0" err="1">
              <a:solidFill>
                <a:schemeClr val="tx1"/>
              </a:solidFill>
              <a:latin typeface="Times New Roman" panose="02020603050405020304" pitchFamily="18" charset="0"/>
              <a:cs typeface="Times New Roman" panose="02020603050405020304" pitchFamily="18" charset="0"/>
            </a:rPr>
            <a:t>Hải</a:t>
          </a:r>
          <a:r>
            <a:rPr lang="en-US" sz="2800" b="1" i="0" kern="1200" baseline="0" dirty="0">
              <a:solidFill>
                <a:schemeClr val="tx1"/>
              </a:solidFill>
              <a:latin typeface="Times New Roman" panose="02020603050405020304" pitchFamily="18" charset="0"/>
              <a:cs typeface="Times New Roman" panose="02020603050405020304" pitchFamily="18" charset="0"/>
            </a:rPr>
            <a:t>?</a:t>
          </a:r>
        </a:p>
        <a:p>
          <a:pPr marL="0" lvl="0" indent="0" algn="just" defTabSz="1244600">
            <a:lnSpc>
              <a:spcPct val="90000"/>
            </a:lnSpc>
            <a:spcBef>
              <a:spcPct val="0"/>
            </a:spcBef>
            <a:spcAft>
              <a:spcPct val="35000"/>
            </a:spcAft>
            <a:buNone/>
          </a:pPr>
          <a:r>
            <a:rPr kumimoji="0" lang="en-US" sz="2800" b="1" i="1" u="none" strike="noStrike" kern="1200" cap="none" spc="0" normalizeH="0" baseline="0" noProof="0" dirty="0">
              <a:solidFill>
                <a:schemeClr val="tx1"/>
              </a:solidFill>
              <a:effectLst/>
              <a:uLnTx/>
              <a:uFillTx/>
              <a:latin typeface="Times New Roman" panose="02020603050405020304" pitchFamily="18" charset="0"/>
              <a:ea typeface="+mn-ea"/>
              <a:cs typeface="Times New Roman" panose="02020603050405020304" pitchFamily="18" charset="0"/>
            </a:rPr>
            <a:t>................................................................................................................................................................................................................</a:t>
          </a:r>
          <a:endParaRPr lang="en-US" sz="2800" i="1" kern="1200" dirty="0">
            <a:solidFill>
              <a:schemeClr val="tx1"/>
            </a:solidFill>
            <a:latin typeface="Times New Roman" panose="02020603050405020304" pitchFamily="18" charset="0"/>
            <a:ea typeface="+mn-ea"/>
            <a:cs typeface="Times New Roman" panose="02020603050405020304" pitchFamily="18" charset="0"/>
          </a:endParaRPr>
        </a:p>
      </dsp:txBody>
      <dsp:txXfrm>
        <a:off x="2237139" y="1686768"/>
        <a:ext cx="8181843" cy="1533425"/>
      </dsp:txXfrm>
    </dsp:sp>
    <dsp:sp modelId="{2352C030-0248-483B-94A9-26972C30B2AA}">
      <dsp:nvSpPr>
        <dsp:cNvPr id="0" name=""/>
        <dsp:cNvSpPr/>
      </dsp:nvSpPr>
      <dsp:spPr>
        <a:xfrm>
          <a:off x="153342" y="1840111"/>
          <a:ext cx="2083796"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10418983"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en-US" sz="2800" b="1" i="0" kern="120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marL="0" lvl="0" indent="0" algn="just" defTabSz="1244600">
            <a:lnSpc>
              <a:spcPct val="90000"/>
            </a:lnSpc>
            <a:spcBef>
              <a:spcPct val="0"/>
            </a:spcBef>
            <a:spcAft>
              <a:spcPct val="35000"/>
            </a:spcAft>
            <a:buNone/>
          </a:pPr>
          <a:endParaRPr lang="en-US" sz="2800" b="1" i="0" kern="120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marL="0" lvl="0" indent="0" algn="l" defTabSz="1244600">
            <a:lnSpc>
              <a:spcPct val="90000"/>
            </a:lnSpc>
            <a:spcBef>
              <a:spcPct val="0"/>
            </a:spcBef>
            <a:spcAft>
              <a:spcPts val="0"/>
            </a:spcAft>
            <a:buNone/>
          </a:pPr>
          <a:r>
            <a:rPr lang="vi-VN" sz="2800" b="1" i="0" kern="1200" dirty="0">
              <a:latin typeface="+mj-lt"/>
            </a:rPr>
            <a:t>Em hiểu thế  nào là tiết kiệm?</a:t>
          </a:r>
          <a:endParaRPr lang="en-US" sz="2800" b="1" i="0" kern="1200" dirty="0">
            <a:latin typeface="+mj-lt"/>
          </a:endParaRPr>
        </a:p>
        <a:p>
          <a:pPr marL="0" lvl="0" indent="0" algn="l" defTabSz="1244600">
            <a:lnSpc>
              <a:spcPct val="90000"/>
            </a:lnSpc>
            <a:spcBef>
              <a:spcPct val="0"/>
            </a:spcBef>
            <a:spcAft>
              <a:spcPts val="0"/>
            </a:spcAft>
            <a:buNone/>
          </a:pPr>
          <a:r>
            <a:rPr lang="en-US" sz="2800" b="1" i="0" kern="1200" dirty="0">
              <a:solidFill>
                <a:sysClr val="windowText" lastClr="000000">
                  <a:hueOff val="0"/>
                  <a:satOff val="0"/>
                  <a:lumOff val="0"/>
                  <a:alphaOff val="0"/>
                </a:sysClr>
              </a:solidFill>
              <a:effectLst/>
              <a:latin typeface="+mj-lt"/>
              <a:ea typeface="+mn-ea"/>
              <a:cs typeface="Arial" panose="020B0604020202020204" pitchFamily="34" charset="0"/>
            </a:rPr>
            <a:t>..........................................................................................................................................................................................</a:t>
          </a:r>
          <a:endParaRPr lang="en-US" sz="2800" i="0" kern="1200" dirty="0">
            <a:solidFill>
              <a:sysClr val="windowText" lastClr="000000">
                <a:hueOff val="0"/>
                <a:satOff val="0"/>
                <a:lumOff val="0"/>
                <a:alphaOff val="0"/>
              </a:sysClr>
            </a:solidFill>
            <a:latin typeface="+mj-lt"/>
            <a:ea typeface="+mn-ea"/>
            <a:cs typeface="+mn-cs"/>
          </a:endParaRPr>
        </a:p>
      </dsp:txBody>
      <dsp:txXfrm>
        <a:off x="2237139" y="3373537"/>
        <a:ext cx="8181843" cy="1533425"/>
      </dsp:txXfrm>
    </dsp:sp>
    <dsp:sp modelId="{72B5F39E-2D8B-4AE5-99A7-0B4F92796C74}">
      <dsp:nvSpPr>
        <dsp:cNvPr id="0" name=""/>
        <dsp:cNvSpPr/>
      </dsp:nvSpPr>
      <dsp:spPr>
        <a:xfrm>
          <a:off x="153342" y="3526879"/>
          <a:ext cx="2083796"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298282"/>
          <a:ext cx="10922310" cy="1658216"/>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marL="0" lvl="0" indent="0" algn="just" defTabSz="1244600">
            <a:lnSpc>
              <a:spcPct val="90000"/>
            </a:lnSpc>
            <a:spcBef>
              <a:spcPct val="0"/>
            </a:spcBef>
            <a:spcAft>
              <a:spcPct val="35000"/>
            </a:spcAft>
            <a:buNone/>
          </a:pPr>
          <a:r>
            <a:rPr kumimoji="0" lang="en-US" sz="2800" b="1" i="0" u="none" strike="noStrike" kern="1200"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a:p>
          <a:pPr marL="0" lvl="0" indent="0" algn="l" defTabSz="1244600">
            <a:lnSpc>
              <a:spcPct val="100000"/>
            </a:lnSpc>
            <a:spcBef>
              <a:spcPct val="0"/>
            </a:spcBef>
            <a:spcAft>
              <a:spcPts val="0"/>
            </a:spcAft>
            <a:buNone/>
          </a:pPr>
          <a:r>
            <a:rPr lang="vi-VN" sz="2800" kern="1200" dirty="0">
              <a:latin typeface="Times New Roman" panose="02020603050405020304" pitchFamily="18" charset="0"/>
              <a:cs typeface="Times New Roman" panose="02020603050405020304" pitchFamily="18" charset="0"/>
            </a:rPr>
            <a:t>Hải tiết kiệm tiền để mua xe đạp, nhưng khi em gái ốm, Hải dùng tiền tiết kiệm để phụ mẹ chữa bệnh cho em. </a:t>
          </a:r>
          <a:r>
            <a:rPr kumimoji="0" lang="en-US" sz="2800" b="1" i="1"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endParaRPr lang="en-US" sz="2800" i="1"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406782" y="346849"/>
        <a:ext cx="8466960" cy="1561082"/>
      </dsp:txXfrm>
    </dsp:sp>
    <dsp:sp modelId="{2AAACA77-E4A0-4E99-9F03-72ED26BB7B73}">
      <dsp:nvSpPr>
        <dsp:cNvPr id="0" name=""/>
        <dsp:cNvSpPr/>
      </dsp:nvSpPr>
      <dsp:spPr>
        <a:xfrm>
          <a:off x="127399" y="457234"/>
          <a:ext cx="2184462" cy="139002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2052967"/>
          <a:ext cx="10922310" cy="173753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i="0" kern="1200" baseline="0" dirty="0" err="1">
              <a:solidFill>
                <a:srgbClr val="FF0000"/>
              </a:solidFill>
              <a:latin typeface="Times New Roman" panose="02020603050405020304" pitchFamily="18" charset="0"/>
              <a:cs typeface="Times New Roman" panose="02020603050405020304" pitchFamily="18" charset="0"/>
            </a:rPr>
            <a:t>Em</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có</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suy</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nghĩ</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gì</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về</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hành</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động</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việc</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làm</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của</a:t>
          </a:r>
          <a:r>
            <a:rPr lang="en-US" sz="2800" b="1" i="0" kern="1200" baseline="0" dirty="0">
              <a:solidFill>
                <a:srgbClr val="FF0000"/>
              </a:solidFill>
              <a:latin typeface="Times New Roman" panose="02020603050405020304" pitchFamily="18" charset="0"/>
              <a:cs typeface="Times New Roman" panose="02020603050405020304" pitchFamily="18" charset="0"/>
            </a:rPr>
            <a:t> </a:t>
          </a:r>
          <a:r>
            <a:rPr lang="en-US" sz="2800" b="1" i="0" kern="1200" baseline="0" dirty="0" err="1">
              <a:solidFill>
                <a:srgbClr val="FF0000"/>
              </a:solidFill>
              <a:latin typeface="Times New Roman" panose="02020603050405020304" pitchFamily="18" charset="0"/>
              <a:cs typeface="Times New Roman" panose="02020603050405020304" pitchFamily="18" charset="0"/>
            </a:rPr>
            <a:t>Hải</a:t>
          </a:r>
          <a:r>
            <a:rPr lang="en-US" sz="2800" b="1" i="0" kern="1200" baseline="0" dirty="0">
              <a:solidFill>
                <a:srgbClr val="FF0000"/>
              </a:solidFill>
              <a:latin typeface="Times New Roman" panose="02020603050405020304" pitchFamily="18" charset="0"/>
              <a:cs typeface="Times New Roman" panose="02020603050405020304" pitchFamily="18" charset="0"/>
            </a:rPr>
            <a:t> ?</a:t>
          </a:r>
          <a:endParaRPr lang="en-US" sz="2800" b="1" i="0" kern="1200" baseline="0" dirty="0">
            <a:latin typeface="Times New Roman" panose="02020603050405020304" pitchFamily="18" charset="0"/>
            <a:cs typeface="Times New Roman" panose="02020603050405020304" pitchFamily="18" charset="0"/>
          </a:endParaRPr>
        </a:p>
        <a:p>
          <a:pPr marL="0" lvl="0" indent="0" algn="just" defTabSz="1244600">
            <a:lnSpc>
              <a:spcPct val="90000"/>
            </a:lnSpc>
            <a:spcBef>
              <a:spcPct val="0"/>
            </a:spcBef>
            <a:spcAft>
              <a:spcPct val="35000"/>
            </a:spcAft>
            <a:buNone/>
          </a:pPr>
          <a:r>
            <a:rPr lang="de-DE" sz="2800" kern="1200" dirty="0">
              <a:latin typeface="Times New Roman" panose="02020603050405020304" pitchFamily="18" charset="0"/>
              <a:cs typeface="Times New Roman" panose="02020603050405020304" pitchFamily="18" charset="0"/>
            </a:rPr>
            <a:t>-Hải biết sử dụng vật chất, tiền bạc hợp lí.</a:t>
          </a:r>
          <a:endParaRPr lang="en-US" sz="2800" i="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409106" y="2103858"/>
        <a:ext cx="8462312" cy="1635753"/>
      </dsp:txXfrm>
    </dsp:sp>
    <dsp:sp modelId="{2352C030-0248-483B-94A9-26972C30B2AA}">
      <dsp:nvSpPr>
        <dsp:cNvPr id="0" name=""/>
        <dsp:cNvSpPr/>
      </dsp:nvSpPr>
      <dsp:spPr>
        <a:xfrm>
          <a:off x="189197" y="2108947"/>
          <a:ext cx="2184462" cy="165599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743259"/>
          <a:ext cx="10922310" cy="173753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ts val="0"/>
            </a:spcAft>
            <a:buNone/>
          </a:pPr>
          <a:r>
            <a:rPr lang="vi-VN" sz="2800" b="1" i="0" kern="1200" dirty="0">
              <a:solidFill>
                <a:srgbClr val="FF0000"/>
              </a:solidFill>
              <a:latin typeface="Times New Roman" panose="02020603050405020304" pitchFamily="18" charset="0"/>
              <a:cs typeface="Times New Roman" panose="02020603050405020304" pitchFamily="18" charset="0"/>
            </a:rPr>
            <a:t>Em hiểu thế  nào là tiết kiệm?</a:t>
          </a:r>
        </a:p>
        <a:p>
          <a:pPr marL="0" lvl="0" indent="0" algn="l" defTabSz="1244600">
            <a:lnSpc>
              <a:spcPct val="90000"/>
            </a:lnSpc>
            <a:spcBef>
              <a:spcPct val="0"/>
            </a:spcBef>
            <a:spcAft>
              <a:spcPts val="0"/>
            </a:spcAft>
            <a:buNone/>
          </a:pPr>
          <a:r>
            <a:rPr lang="de-DE" sz="2800" kern="1200" dirty="0">
              <a:latin typeface="Times New Roman" panose="02020603050405020304" pitchFamily="18" charset="0"/>
              <a:cs typeface="Times New Roman" panose="02020603050405020304" pitchFamily="18" charset="0"/>
            </a:rPr>
            <a:t>Tiết kiệm là biết sử dung một cách hợp lí của cải, tiền bạc, thời gian, sức lực của mình và người khác.</a:t>
          </a:r>
          <a:endParaRPr lang="en-US" sz="2800" b="1" i="0" kern="1200" dirty="0">
            <a:solidFill>
              <a:sysClr val="windowText" lastClr="000000">
                <a:hueOff val="0"/>
                <a:satOff val="0"/>
                <a:lumOff val="0"/>
                <a:alphaOff val="0"/>
              </a:sysClr>
            </a:solidFill>
            <a:effectLst/>
            <a:latin typeface="Times New Roman" panose="02020603050405020304" pitchFamily="18" charset="0"/>
            <a:ea typeface="+mn-ea"/>
            <a:cs typeface="Times New Roman" panose="02020603050405020304" pitchFamily="18" charset="0"/>
          </a:endParaRPr>
        </a:p>
      </dsp:txBody>
      <dsp:txXfrm>
        <a:off x="2409106" y="3794150"/>
        <a:ext cx="8462312" cy="1635753"/>
      </dsp:txXfrm>
    </dsp:sp>
    <dsp:sp modelId="{72B5F39E-2D8B-4AE5-99A7-0B4F92796C74}">
      <dsp:nvSpPr>
        <dsp:cNvPr id="0" name=""/>
        <dsp:cNvSpPr/>
      </dsp:nvSpPr>
      <dsp:spPr>
        <a:xfrm>
          <a:off x="173753" y="3917012"/>
          <a:ext cx="2184462" cy="139002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50993-F594-4668-B427-5617D5E8D8A4}" type="datetimeFigureOut">
              <a:rPr lang="en-US" smtClean="0"/>
              <a:t>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F24A-3599-4101-B9EA-1560878B8CB9}" type="slidenum">
              <a:rPr lang="en-US" smtClean="0"/>
              <a:t>‹#›</a:t>
            </a:fld>
            <a:endParaRPr lang="en-US"/>
          </a:p>
        </p:txBody>
      </p:sp>
    </p:spTree>
    <p:extLst>
      <p:ext uri="{BB962C8B-B14F-4D97-AF65-F5344CB8AC3E}">
        <p14:creationId xmlns:p14="http://schemas.microsoft.com/office/powerpoint/2010/main" val="52883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CF24A-3599-4101-B9EA-1560878B8CB9}" type="slidenum">
              <a:rPr lang="en-US" smtClean="0"/>
              <a:t>9</a:t>
            </a:fld>
            <a:endParaRPr lang="en-US"/>
          </a:p>
        </p:txBody>
      </p:sp>
    </p:spTree>
    <p:extLst>
      <p:ext uri="{BB962C8B-B14F-4D97-AF65-F5344CB8AC3E}">
        <p14:creationId xmlns:p14="http://schemas.microsoft.com/office/powerpoint/2010/main" val="312651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CF24A-3599-4101-B9EA-1560878B8CB9}" type="slidenum">
              <a:rPr lang="en-US" smtClean="0"/>
              <a:t>13</a:t>
            </a:fld>
            <a:endParaRPr lang="en-US"/>
          </a:p>
        </p:txBody>
      </p:sp>
    </p:spTree>
    <p:extLst>
      <p:ext uri="{BB962C8B-B14F-4D97-AF65-F5344CB8AC3E}">
        <p14:creationId xmlns:p14="http://schemas.microsoft.com/office/powerpoint/2010/main" val="222226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2/25/2023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12"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Layout" Target="../diagrams/layout1.xml"/><Relationship Id="rId11" Type="http://schemas.openxmlformats.org/officeDocument/2006/relationships/image" Target="../media/image17.jpeg"/><Relationship Id="rId5" Type="http://schemas.openxmlformats.org/officeDocument/2006/relationships/diagramData" Target="../diagrams/data1.xml"/><Relationship Id="rId10" Type="http://schemas.openxmlformats.org/officeDocument/2006/relationships/image" Target="../media/image16.jpeg"/><Relationship Id="rId4" Type="http://schemas.openxmlformats.org/officeDocument/2006/relationships/image" Target="../media/image4.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12"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diagramLayout" Target="../diagrams/layout2.xml"/><Relationship Id="rId11" Type="http://schemas.openxmlformats.org/officeDocument/2006/relationships/image" Target="../media/image17.jpeg"/><Relationship Id="rId5" Type="http://schemas.openxmlformats.org/officeDocument/2006/relationships/diagramData" Target="../diagrams/data2.xml"/><Relationship Id="rId10" Type="http://schemas.openxmlformats.org/officeDocument/2006/relationships/image" Target="../media/image16.jpeg"/><Relationship Id="rId4" Type="http://schemas.openxmlformats.org/officeDocument/2006/relationships/image" Target="../media/image4.jpe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9.png"/><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34.pn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34.png"/><Relationship Id="rId9"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microsoft.com/office/2007/relationships/hdphoto" Target="../media/hdphoto1.wdp"/><Relationship Id="rId12" Type="http://schemas.openxmlformats.org/officeDocument/2006/relationships/image" Target="../media/image12.wm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oleObject" Target="../embeddings/oleObject1.bin"/><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340940" y="-638340"/>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TH&amp;THCS TÂN THUẬN 1</a:t>
            </a: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4281226"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              MÔN: GDCD 6</a:t>
            </a:r>
          </a:p>
        </p:txBody>
      </p:sp>
      <p:grpSp>
        <p:nvGrpSpPr>
          <p:cNvPr id="7" name="Group 2"/>
          <p:cNvGrpSpPr>
            <a:grpSpLocks noChangeAspect="1"/>
          </p:cNvGrpSpPr>
          <p:nvPr/>
        </p:nvGrpSpPr>
        <p:grpSpPr bwMode="auto">
          <a:xfrm>
            <a:off x="3866335" y="354236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kern="0">
              <a:solidFill>
                <a:srgbClr val="FFFFFF"/>
              </a:solidFill>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622219" y="1517408"/>
            <a:ext cx="988391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MỪNGQUÝ THẦY CÔ VỀ DỰ GIỜ THĂM LỚP</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4"/>
          <a:srcRect/>
          <a:stretch>
            <a:fillRect/>
          </a:stretch>
        </p:blipFill>
        <p:spPr bwMode="auto">
          <a:xfrm>
            <a:off x="0" y="-66090"/>
            <a:ext cx="12192000" cy="6831250"/>
          </a:xfrm>
          <a:prstGeom prst="rect">
            <a:avLst/>
          </a:prstGeom>
          <a:noFill/>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790328919"/>
              </p:ext>
            </p:extLst>
          </p:nvPr>
        </p:nvGraphicFramePr>
        <p:xfrm>
          <a:off x="1267690" y="1377997"/>
          <a:ext cx="10418983"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PHIẾU BÀI TẬP</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2"/>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40378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4"/>
          <a:srcRect/>
          <a:stretch>
            <a:fillRect/>
          </a:stretch>
        </p:blipFill>
        <p:spPr bwMode="auto">
          <a:xfrm>
            <a:off x="-836" y="26750"/>
            <a:ext cx="12192000" cy="6831250"/>
          </a:xfrm>
          <a:prstGeom prst="rect">
            <a:avLst/>
          </a:prstGeom>
          <a:noFill/>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1341306694"/>
              </p:ext>
            </p:extLst>
          </p:nvPr>
        </p:nvGraphicFramePr>
        <p:xfrm>
          <a:off x="844574" y="1153319"/>
          <a:ext cx="10922310" cy="5483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PHIẾU BÀI TẬP</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2"/>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626859" y="-56755"/>
            <a:ext cx="7575296" cy="5583260"/>
          </a:xfrm>
          <a:prstGeom prst="rect">
            <a:avLst/>
          </a:prstGeom>
        </p:spPr>
      </p:pic>
      <p:sp>
        <p:nvSpPr>
          <p:cNvPr id="10" name="TextBox 9"/>
          <p:cNvSpPr txBox="1"/>
          <p:nvPr/>
        </p:nvSpPr>
        <p:spPr>
          <a:xfrm>
            <a:off x="2063552" y="1684581"/>
            <a:ext cx="5280587" cy="2893096"/>
          </a:xfrm>
          <a:prstGeom prst="rect">
            <a:avLst/>
          </a:prstGeom>
          <a:noFill/>
          <a:ln>
            <a:noFill/>
          </a:ln>
        </p:spPr>
        <p:txBody>
          <a:bodyPr wrap="square" lIns="121917" tIns="60958" rIns="121917" bIns="60958" rtlCol="0">
            <a:spAutoFit/>
          </a:bodyPr>
          <a:lstStyle/>
          <a:p>
            <a:pPr marR="0" lvl="0" algn="just">
              <a:spcBef>
                <a:spcPts val="0"/>
              </a:spcBef>
              <a:buClr>
                <a:srgbClr val="000000"/>
              </a:buClr>
              <a:buSzPts val="1100"/>
              <a:tabLst>
                <a:tab pos="229870" algn="l"/>
              </a:tabLst>
            </a:pPr>
            <a:r>
              <a:rPr lang="vi-VN" sz="3600" dirty="0">
                <a:solidFill>
                  <a:srgbClr val="FF0000"/>
                </a:solidFill>
                <a:latin typeface="+mj-lt"/>
                <a:ea typeface="Arial" panose="020B0604020202020204" pitchFamily="34" charset="0"/>
                <a:cs typeface="Arial" panose="020B0604020202020204" pitchFamily="34" charset="0"/>
              </a:rPr>
              <a:t>Tiết kiệm là biết sử dụng một cách hợp lí tiền bạc, của cải, thời gian, sức lực của mình và của người khác.</a:t>
            </a:r>
            <a:endParaRPr lang="en-US" sz="3600" u="none" strike="noStrike" spc="0" dirty="0">
              <a:solidFill>
                <a:srgbClr val="FF0000"/>
              </a:solidFill>
              <a:effectLst/>
              <a:latin typeface="+mj-lt"/>
              <a:ea typeface="Arial" panose="020B0604020202020204" pitchFamily="34" charset="0"/>
              <a:cs typeface="Arial" panose="020B0604020202020204" pitchFamily="34" charset="0"/>
            </a:endParaRPr>
          </a:p>
        </p:txBody>
      </p:sp>
      <p:grpSp>
        <p:nvGrpSpPr>
          <p:cNvPr id="12" name="Group 11"/>
          <p:cNvGrpSpPr/>
          <p:nvPr/>
        </p:nvGrpSpPr>
        <p:grpSpPr>
          <a:xfrm>
            <a:off x="7905977" y="653819"/>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stretch>
            <a:fillRect/>
          </a:stretch>
        </p:blipFill>
        <p:spPr>
          <a:xfrm>
            <a:off x="10899378" y="-56755"/>
            <a:ext cx="1255885" cy="938865"/>
          </a:xfrm>
          <a:prstGeom prst="rect">
            <a:avLst/>
          </a:prstGeom>
        </p:spPr>
      </p:pic>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33242" y="-5465"/>
            <a:ext cx="12192000" cy="6831250"/>
          </a:xfrm>
          <a:prstGeom prst="rect">
            <a:avLst/>
          </a:prstGeom>
          <a:noFill/>
        </p:spPr>
      </p:pic>
      <p:pic>
        <p:nvPicPr>
          <p:cNvPr id="6" name="Picture 5"/>
          <p:cNvPicPr>
            <a:picLocks noChangeAspect="1"/>
          </p:cNvPicPr>
          <p:nvPr/>
        </p:nvPicPr>
        <p:blipFill>
          <a:blip r:embed="rId4"/>
          <a:stretch>
            <a:fillRect/>
          </a:stretch>
        </p:blipFill>
        <p:spPr>
          <a:xfrm>
            <a:off x="10935926" y="-50055"/>
            <a:ext cx="1255238" cy="937524"/>
          </a:xfrm>
          <a:prstGeom prst="rect">
            <a:avLst/>
          </a:prstGeom>
        </p:spPr>
      </p:pic>
      <p:sp>
        <p:nvSpPr>
          <p:cNvPr id="7" name="AutoShape 3"/>
          <p:cNvSpPr>
            <a:spLocks noChangeArrowheads="1"/>
          </p:cNvSpPr>
          <p:nvPr/>
        </p:nvSpPr>
        <p:spPr bwMode="gray">
          <a:xfrm>
            <a:off x="0" y="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2400" b="1" kern="0" dirty="0" err="1">
                <a:solidFill>
                  <a:srgbClr val="FF0000"/>
                </a:solidFill>
                <a:highlight>
                  <a:srgbClr val="FFFF00"/>
                </a:highlight>
                <a:latin typeface="Times New Roman" panose="02020603050405020304" pitchFamily="18" charset="0"/>
                <a:cs typeface="Times New Roman" panose="02020603050405020304" pitchFamily="18" charset="0"/>
              </a:rPr>
              <a:t>Biểu</a:t>
            </a:r>
            <a:r>
              <a:rPr lang="en-US" altLang="en-US" sz="2400" b="1" kern="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2400" b="1" kern="0" dirty="0" err="1">
                <a:solidFill>
                  <a:srgbClr val="FF0000"/>
                </a:solidFill>
                <a:highlight>
                  <a:srgbClr val="FFFF00"/>
                </a:highlight>
                <a:latin typeface="Times New Roman" panose="02020603050405020304" pitchFamily="18" charset="0"/>
                <a:cs typeface="Times New Roman" panose="02020603050405020304" pitchFamily="18" charset="0"/>
              </a:rPr>
              <a:t>hiện</a:t>
            </a:r>
            <a:r>
              <a:rPr lang="en-US" altLang="en-US" sz="2400" b="1" kern="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2400" b="1" kern="0" dirty="0" err="1">
                <a:solidFill>
                  <a:srgbClr val="FF0000"/>
                </a:solidFill>
                <a:highlight>
                  <a:srgbClr val="FFFF00"/>
                </a:highlight>
                <a:latin typeface="Times New Roman" panose="02020603050405020304" pitchFamily="18" charset="0"/>
                <a:cs typeface="Times New Roman" panose="02020603050405020304" pitchFamily="18" charset="0"/>
              </a:rPr>
              <a:t>của</a:t>
            </a:r>
            <a:r>
              <a:rPr lang="en-US" altLang="en-US" sz="2400" b="1" kern="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2400" b="1" kern="0" dirty="0" err="1">
                <a:solidFill>
                  <a:srgbClr val="FF0000"/>
                </a:solidFill>
                <a:highlight>
                  <a:srgbClr val="FFFF00"/>
                </a:highlight>
                <a:latin typeface="Times New Roman" panose="02020603050405020304" pitchFamily="18" charset="0"/>
                <a:cs typeface="Times New Roman" panose="02020603050405020304" pitchFamily="18" charset="0"/>
              </a:rPr>
              <a:t>Tiết</a:t>
            </a:r>
            <a:r>
              <a:rPr lang="en-US" altLang="en-US" sz="2400" b="1" kern="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en-US" sz="2400" b="1" kern="0" dirty="0" err="1">
                <a:solidFill>
                  <a:srgbClr val="FF0000"/>
                </a:solidFill>
                <a:highlight>
                  <a:srgbClr val="FFFF00"/>
                </a:highlight>
                <a:latin typeface="Times New Roman" panose="02020603050405020304" pitchFamily="18" charset="0"/>
                <a:cs typeface="Times New Roman" panose="02020603050405020304" pitchFamily="18" charset="0"/>
              </a:rPr>
              <a:t>kiệm</a:t>
            </a:r>
            <a:endParaRPr lang="en-US" altLang="en-US" sz="2400" b="1" kern="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8" name="Rectangle 7"/>
          <p:cNvSpPr/>
          <p:nvPr/>
        </p:nvSpPr>
        <p:spPr>
          <a:xfrm>
            <a:off x="4358393" y="144824"/>
            <a:ext cx="5708027" cy="533544"/>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cs typeface="Times New Roman" panose="02020603050405020304" pitchFamily="18" charset="0"/>
              </a:rPr>
              <a:t>Quan</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sát</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tranh</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và</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trả</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lời</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câu</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hỏi</a:t>
            </a:r>
            <a:endParaRPr lang="en-US" sz="2531" b="1" dirty="0">
              <a:solidFill>
                <a:srgbClr val="FF0000"/>
              </a:solidFill>
              <a:latin typeface="Times New Roman" panose="02020603050405020304" pitchFamily="18" charset="0"/>
              <a:ea typeface="Arial Unicode MS"/>
              <a:cs typeface="Times New Roman" panose="02020603050405020304" pitchFamily="18" charset="0"/>
            </a:endParaRPr>
          </a:p>
        </p:txBody>
      </p:sp>
      <p:sp>
        <p:nvSpPr>
          <p:cNvPr id="9" name="Rectangle 6"/>
          <p:cNvSpPr>
            <a:spLocks noChangeArrowheads="1"/>
          </p:cNvSpPr>
          <p:nvPr/>
        </p:nvSpPr>
        <p:spPr bwMode="auto">
          <a:xfrm>
            <a:off x="692214" y="728543"/>
            <a:ext cx="108713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1000" dirty="0">
                <a:solidFill>
                  <a:prstClr val="black"/>
                </a:solidFill>
                <a:ea typeface="Cambria" panose="02040503050406030204" pitchFamily="18" charset="0"/>
                <a:cs typeface="Cambria" panose="02040503050406030204" pitchFamily="18" charset="0"/>
              </a:rPr>
            </a:b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Em</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hãy</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chỉ</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ra</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những</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biểu</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hiện</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của</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tiết</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kiệm</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và</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chưa</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tiết</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kiệm</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trong</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các</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bức</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tranh</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sau</a:t>
            </a:r>
            <a:r>
              <a:rPr lang="en-US" sz="20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a:t>
            </a:r>
            <a:endParaRPr lang="vi-VN" alt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Shape 292"/>
          <p:cNvPicPr/>
          <p:nvPr/>
        </p:nvPicPr>
        <p:blipFill>
          <a:blip r:embed="rId5"/>
          <a:stretch/>
        </p:blipFill>
        <p:spPr>
          <a:xfrm>
            <a:off x="334411" y="1405652"/>
            <a:ext cx="2804160" cy="2304891"/>
          </a:xfrm>
          <a:prstGeom prst="rect">
            <a:avLst/>
          </a:prstGeom>
        </p:spPr>
      </p:pic>
      <p:pic>
        <p:nvPicPr>
          <p:cNvPr id="13" name="Shape 298"/>
          <p:cNvPicPr/>
          <p:nvPr/>
        </p:nvPicPr>
        <p:blipFill>
          <a:blip r:embed="rId6"/>
          <a:stretch/>
        </p:blipFill>
        <p:spPr>
          <a:xfrm>
            <a:off x="7577918" y="1401260"/>
            <a:ext cx="2810510" cy="2309283"/>
          </a:xfrm>
          <a:prstGeom prst="rect">
            <a:avLst/>
          </a:prstGeom>
        </p:spPr>
      </p:pic>
      <p:grpSp>
        <p:nvGrpSpPr>
          <p:cNvPr id="19" name="Group 18"/>
          <p:cNvGrpSpPr/>
          <p:nvPr/>
        </p:nvGrpSpPr>
        <p:grpSpPr>
          <a:xfrm>
            <a:off x="4070182" y="4093912"/>
            <a:ext cx="3382177" cy="2234699"/>
            <a:chOff x="5015865" y="4467940"/>
            <a:chExt cx="2792095" cy="2432050"/>
          </a:xfrm>
        </p:grpSpPr>
        <p:pic>
          <p:nvPicPr>
            <p:cNvPr id="15" name="Shape 306"/>
            <p:cNvPicPr/>
            <p:nvPr/>
          </p:nvPicPr>
          <p:blipFill>
            <a:blip r:embed="rId7"/>
            <a:stretch/>
          </p:blipFill>
          <p:spPr>
            <a:xfrm>
              <a:off x="5015865" y="4505723"/>
              <a:ext cx="1109345" cy="2304415"/>
            </a:xfrm>
            <a:prstGeom prst="rect">
              <a:avLst/>
            </a:prstGeom>
          </p:spPr>
        </p:pic>
        <p:pic>
          <p:nvPicPr>
            <p:cNvPr id="16" name="Shape 308"/>
            <p:cNvPicPr/>
            <p:nvPr/>
          </p:nvPicPr>
          <p:blipFill>
            <a:blip r:embed="rId8"/>
            <a:stretch/>
          </p:blipFill>
          <p:spPr>
            <a:xfrm>
              <a:off x="6125210" y="4467940"/>
              <a:ext cx="1682750" cy="2432050"/>
            </a:xfrm>
            <a:prstGeom prst="rect">
              <a:avLst/>
            </a:prstGeom>
          </p:spPr>
        </p:pic>
      </p:grpSp>
      <p:pic>
        <p:nvPicPr>
          <p:cNvPr id="17" name="Shape 310"/>
          <p:cNvPicPr/>
          <p:nvPr/>
        </p:nvPicPr>
        <p:blipFill>
          <a:blip r:embed="rId9"/>
          <a:stretch/>
        </p:blipFill>
        <p:spPr>
          <a:xfrm>
            <a:off x="8193754" y="4072483"/>
            <a:ext cx="3520741" cy="2256128"/>
          </a:xfrm>
          <a:prstGeom prst="rect">
            <a:avLst/>
          </a:prstGeom>
        </p:spPr>
      </p:pic>
      <p:grpSp>
        <p:nvGrpSpPr>
          <p:cNvPr id="28" name="Group 27"/>
          <p:cNvGrpSpPr/>
          <p:nvPr/>
        </p:nvGrpSpPr>
        <p:grpSpPr>
          <a:xfrm>
            <a:off x="3496374" y="1396242"/>
            <a:ext cx="3389330" cy="2334983"/>
            <a:chOff x="3496374" y="1396242"/>
            <a:chExt cx="3389330" cy="2334983"/>
          </a:xfrm>
        </p:grpSpPr>
        <p:pic>
          <p:nvPicPr>
            <p:cNvPr id="12" name="Shape 294"/>
            <p:cNvPicPr/>
            <p:nvPr/>
          </p:nvPicPr>
          <p:blipFill>
            <a:blip r:embed="rId10"/>
            <a:stretch/>
          </p:blipFill>
          <p:spPr>
            <a:xfrm>
              <a:off x="3496374" y="1405652"/>
              <a:ext cx="3389330" cy="2325573"/>
            </a:xfrm>
            <a:prstGeom prst="rect">
              <a:avLst/>
            </a:prstGeom>
          </p:spPr>
        </p:pic>
        <p:sp>
          <p:nvSpPr>
            <p:cNvPr id="18" name="Shape 296"/>
            <p:cNvSpPr txBox="1"/>
            <p:nvPr/>
          </p:nvSpPr>
          <p:spPr>
            <a:xfrm>
              <a:off x="3564154" y="1396242"/>
              <a:ext cx="3321550" cy="207970"/>
            </a:xfrm>
            <a:prstGeom prst="rect">
              <a:avLst/>
            </a:prstGeom>
            <a:solidFill>
              <a:schemeClr val="bg1"/>
            </a:solidFill>
          </p:spPr>
          <p:txBody>
            <a:bodyPr lIns="0" tIns="0" rIns="0" bIns="0"/>
            <a:lstStyle/>
            <a:p>
              <a:pPr marL="0" marR="0">
                <a:lnSpc>
                  <a:spcPct val="115000"/>
                </a:lnSpc>
                <a:spcBef>
                  <a:spcPts val="0"/>
                </a:spcBef>
                <a:spcAft>
                  <a:spcPts val="0"/>
                </a:spcAft>
              </a:pPr>
              <a:r>
                <a:rPr lang="vi-VN" sz="1000" i="1" dirty="0">
                  <a:effectLst/>
                  <a:latin typeface="Arial" panose="020B0604020202020204" pitchFamily="34" charset="0"/>
                  <a:ea typeface="Arial" panose="020B0604020202020204" pitchFamily="34" charset="0"/>
                </a:rPr>
                <a:t>Mình sẽ tiết kiệm tiền để mua quà mừng thọ bà ngoại.</a:t>
              </a:r>
              <a:endParaRPr lang="en-US" sz="900" i="1" dirty="0">
                <a:effectLst/>
                <a:latin typeface="Arial" panose="020B0604020202020204" pitchFamily="34" charset="0"/>
                <a:ea typeface="Arial" panose="020B0604020202020204" pitchFamily="34" charset="0"/>
              </a:endParaRPr>
            </a:p>
          </p:txBody>
        </p:sp>
      </p:grpSp>
      <p:grpSp>
        <p:nvGrpSpPr>
          <p:cNvPr id="21" name="Group 20"/>
          <p:cNvGrpSpPr/>
          <p:nvPr/>
        </p:nvGrpSpPr>
        <p:grpSpPr>
          <a:xfrm>
            <a:off x="81513" y="4292116"/>
            <a:ext cx="3309955" cy="1916509"/>
            <a:chOff x="154940" y="4273998"/>
            <a:chExt cx="3309955" cy="2286000"/>
          </a:xfrm>
        </p:grpSpPr>
        <p:pic>
          <p:nvPicPr>
            <p:cNvPr id="14" name="Shape 300"/>
            <p:cNvPicPr/>
            <p:nvPr/>
          </p:nvPicPr>
          <p:blipFill>
            <a:blip r:embed="rId11"/>
            <a:stretch/>
          </p:blipFill>
          <p:spPr>
            <a:xfrm>
              <a:off x="154940" y="4273998"/>
              <a:ext cx="3309954" cy="2286000"/>
            </a:xfrm>
            <a:prstGeom prst="rect">
              <a:avLst/>
            </a:prstGeom>
          </p:spPr>
        </p:pic>
        <p:sp>
          <p:nvSpPr>
            <p:cNvPr id="20" name="Shape 302"/>
            <p:cNvSpPr txBox="1"/>
            <p:nvPr/>
          </p:nvSpPr>
          <p:spPr>
            <a:xfrm>
              <a:off x="570732" y="6146595"/>
              <a:ext cx="2894163" cy="202527"/>
            </a:xfrm>
            <a:prstGeom prst="rect">
              <a:avLst/>
            </a:prstGeom>
            <a:solidFill>
              <a:schemeClr val="bg1"/>
            </a:solidFill>
          </p:spPr>
          <p:txBody>
            <a:bodyPr lIns="0" tIns="0" rIns="0" bIns="0"/>
            <a:lstStyle/>
            <a:p>
              <a:pPr marL="0" marR="0">
                <a:lnSpc>
                  <a:spcPct val="110000"/>
                </a:lnSpc>
                <a:spcBef>
                  <a:spcPts val="0"/>
                </a:spcBef>
                <a:spcAft>
                  <a:spcPts val="0"/>
                </a:spcAft>
              </a:pPr>
              <a:r>
                <a:rPr lang="en-US" sz="1600" i="1" dirty="0">
                  <a:effectLst/>
                  <a:latin typeface="#9Slide05 Brannboll Ny" panose="02000000000000000000" pitchFamily="2" charset="0"/>
                  <a:ea typeface="Arial" panose="020B0604020202020204" pitchFamily="34" charset="0"/>
                </a:rPr>
                <a:t>Con </a:t>
              </a:r>
              <a:r>
                <a:rPr lang="en-US" sz="1600" i="1" dirty="0" err="1">
                  <a:effectLst/>
                  <a:latin typeface="#9Slide05 Brannboll Ny" panose="02000000000000000000" pitchFamily="2" charset="0"/>
                  <a:ea typeface="Arial" panose="020B0604020202020204" pitchFamily="34" charset="0"/>
                </a:rPr>
                <a:t>có</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biết</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mẹ</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phải</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mất</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bao</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nhiêu</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thời</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gian</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để</a:t>
              </a:r>
              <a:r>
                <a:rPr lang="en-US" sz="1600" i="1" dirty="0">
                  <a:effectLst/>
                  <a:latin typeface="#9Slide05 Brannboll Ny" panose="02000000000000000000" pitchFamily="2" charset="0"/>
                  <a:ea typeface="Arial" panose="020B0604020202020204" pitchFamily="34" charset="0"/>
                </a:rPr>
                <a:t> </a:t>
              </a:r>
              <a:r>
                <a:rPr lang="vi-VN" sz="1600" i="1" dirty="0">
                  <a:effectLst/>
                  <a:latin typeface="#9Slide05 Brannboll Ny" panose="02000000000000000000" pitchFamily="2" charset="0"/>
                  <a:ea typeface="Arial" panose="020B0604020202020204" pitchFamily="34" charset="0"/>
                </a:rPr>
                <a:t>đan xong chiếc khăn đó không?</a:t>
              </a:r>
              <a:endParaRPr lang="en-US" sz="1600" i="1" dirty="0">
                <a:effectLst/>
                <a:latin typeface="#9Slide05 Brannboll Ny" panose="02000000000000000000" pitchFamily="2" charset="0"/>
                <a:ea typeface="Arial" panose="020B0604020202020204" pitchFamily="34" charset="0"/>
              </a:endParaRPr>
            </a:p>
          </p:txBody>
        </p:sp>
      </p:grpSp>
      <p:sp>
        <p:nvSpPr>
          <p:cNvPr id="22" name="TextBox 21"/>
          <p:cNvSpPr txBox="1"/>
          <p:nvPr/>
        </p:nvSpPr>
        <p:spPr>
          <a:xfrm>
            <a:off x="334411" y="3587211"/>
            <a:ext cx="2245895"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endPar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3" name="TextBox 22"/>
          <p:cNvSpPr txBox="1"/>
          <p:nvPr/>
        </p:nvSpPr>
        <p:spPr>
          <a:xfrm>
            <a:off x="4235297" y="3629207"/>
            <a:ext cx="2245895" cy="430691"/>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endPar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p:cNvSpPr txBox="1"/>
          <p:nvPr/>
        </p:nvSpPr>
        <p:spPr>
          <a:xfrm>
            <a:off x="4193126" y="6195904"/>
            <a:ext cx="3170484"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endPar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5" name="TextBox 24"/>
          <p:cNvSpPr txBox="1"/>
          <p:nvPr/>
        </p:nvSpPr>
        <p:spPr>
          <a:xfrm>
            <a:off x="7439885" y="3616320"/>
            <a:ext cx="3255656"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chưa</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endPar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6" name="TextBox 25"/>
          <p:cNvSpPr txBox="1"/>
          <p:nvPr/>
        </p:nvSpPr>
        <p:spPr>
          <a:xfrm>
            <a:off x="1302039" y="6318337"/>
            <a:ext cx="3255656" cy="430691"/>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chưa</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endPar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p:cNvSpPr txBox="1"/>
          <p:nvPr/>
        </p:nvSpPr>
        <p:spPr>
          <a:xfrm>
            <a:off x="8161348" y="6288008"/>
            <a:ext cx="3255656"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chưa</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endParaRPr lang="en-US"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47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heel(1)">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20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circle(in)">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p:bldP spid="23" grpId="0"/>
      <p:bldP spid="24" grpId="0"/>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sp>
        <p:nvSpPr>
          <p:cNvPr id="4" name="Cloud Callout 3"/>
          <p:cNvSpPr/>
          <p:nvPr/>
        </p:nvSpPr>
        <p:spPr>
          <a:xfrm>
            <a:off x="6589084" y="2076450"/>
            <a:ext cx="3984622" cy="1352550"/>
          </a:xfrm>
          <a:prstGeom prst="cloudCallout">
            <a:avLst/>
          </a:prstGeom>
          <a:solidFill>
            <a:srgbClr val="9BBB59">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Trình</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bày</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cá</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nhân</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sp>
        <p:nvSpPr>
          <p:cNvPr id="6" name="Cloud Callout 5"/>
          <p:cNvSpPr/>
          <p:nvPr/>
        </p:nvSpPr>
        <p:spPr>
          <a:xfrm rot="304414">
            <a:off x="4119863" y="3905102"/>
            <a:ext cx="3710686" cy="208218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1"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2646146" y="5062216"/>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840356" y="55458"/>
            <a:ext cx="105202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Times New Roman" panose="02020603050405020304" pitchFamily="18" charset="0"/>
                <a:ea typeface="Helvetica Neue"/>
                <a:cs typeface="Times New Roman" panose="02020603050405020304" pitchFamily="18" charset="0"/>
              </a:rPr>
              <a:t>SUY NGHĨ CÁ NHÂN</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 </a:t>
            </a:r>
            <a:endParaRPr lang="en-SG" altLang="en-US" sz="4400" b="1" dirty="0">
              <a:solidFill>
                <a:srgbClr val="0000FF"/>
              </a:solidFill>
              <a:latin typeface="#9Slide05 Fourth" panose="00000500000000000000" pitchFamily="2" charset="0"/>
            </a:endParaRPr>
          </a:p>
        </p:txBody>
      </p:sp>
      <p:grpSp>
        <p:nvGrpSpPr>
          <p:cNvPr id="13" name="Group 12"/>
          <p:cNvGrpSpPr/>
          <p:nvPr/>
        </p:nvGrpSpPr>
        <p:grpSpPr>
          <a:xfrm>
            <a:off x="-125321" y="1384387"/>
            <a:ext cx="6237495" cy="3786265"/>
            <a:chOff x="-125321" y="1384387"/>
            <a:chExt cx="6237495" cy="3786265"/>
          </a:xfrm>
        </p:grpSpPr>
        <p:sp>
          <p:nvSpPr>
            <p:cNvPr id="7" name="Cloud Callout 6"/>
            <p:cNvSpPr/>
            <p:nvPr/>
          </p:nvSpPr>
          <p:spPr>
            <a:xfrm rot="21285758" flipH="1">
              <a:off x="-125321" y="1384387"/>
              <a:ext cx="4421166" cy="3072873"/>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16174" y="1897192"/>
              <a:ext cx="6096000" cy="3273460"/>
            </a:xfrm>
            <a:prstGeom prst="rect">
              <a:avLst/>
            </a:prstGeom>
          </p:spPr>
          <p:txBody>
            <a:bodyPr>
              <a:spAutoFit/>
            </a:bodyPr>
            <a:lstStyle/>
            <a:p>
              <a:pPr lvl="0" eaLnBrk="0" fontAlgn="base" hangingPunct="0">
                <a:lnSpc>
                  <a:spcPct val="125000"/>
                </a:lnSpc>
                <a:spcBef>
                  <a:spcPct val="0"/>
                </a:spcBef>
                <a:spcAft>
                  <a:spcPct val="0"/>
                </a:spcAft>
                <a:defRPr/>
              </a:pPr>
              <a:r>
                <a:rPr lang="en-US" sz="2800" b="1" kern="0" dirty="0" err="1">
                  <a:solidFill>
                    <a:srgbClr val="FF0000"/>
                  </a:solidFill>
                  <a:latin typeface="Times New Roman" panose="02020603050405020304" pitchFamily="18" charset="0"/>
                  <a:ea typeface="Arial Unicode MS"/>
                  <a:cs typeface="Times New Roman" panose="02020603050405020304" pitchFamily="18" charset="0"/>
                </a:rPr>
                <a:t>Nội</a:t>
              </a:r>
              <a:r>
                <a:rPr lang="en-US" sz="2800" b="1" kern="0" dirty="0">
                  <a:solidFill>
                    <a:srgbClr val="FF0000"/>
                  </a:solidFill>
                  <a:latin typeface="Times New Roman" panose="02020603050405020304" pitchFamily="18" charset="0"/>
                  <a:ea typeface="Arial Unicode MS"/>
                  <a:cs typeface="Times New Roman" panose="02020603050405020304" pitchFamily="18" charset="0"/>
                </a:rPr>
                <a:t> dung </a:t>
              </a:r>
              <a:r>
                <a:rPr lang="en-US" sz="2800" b="1" kern="0" dirty="0" err="1">
                  <a:solidFill>
                    <a:srgbClr val="FF0000"/>
                  </a:solidFill>
                  <a:latin typeface="Times New Roman" panose="02020603050405020304" pitchFamily="18" charset="0"/>
                  <a:ea typeface="Arial Unicode MS"/>
                  <a:cs typeface="Times New Roman" panose="02020603050405020304" pitchFamily="18" charset="0"/>
                </a:rPr>
                <a:t>câu</a:t>
              </a:r>
              <a:r>
                <a:rPr lang="en-US" sz="2800" b="1" kern="0" dirty="0">
                  <a:solidFill>
                    <a:srgbClr val="FF0000"/>
                  </a:solidFill>
                  <a:latin typeface="Times New Roman" panose="02020603050405020304" pitchFamily="18" charset="0"/>
                  <a:ea typeface="Arial Unicode MS"/>
                  <a:cs typeface="Times New Roman" panose="02020603050405020304" pitchFamily="18" charset="0"/>
                </a:rPr>
                <a:t> </a:t>
              </a:r>
              <a:r>
                <a:rPr lang="en-US" sz="2800" b="1" kern="0" dirty="0" err="1">
                  <a:solidFill>
                    <a:srgbClr val="FF0000"/>
                  </a:solidFill>
                  <a:latin typeface="Times New Roman" panose="02020603050405020304" pitchFamily="18" charset="0"/>
                  <a:ea typeface="Arial Unicode MS"/>
                  <a:cs typeface="Times New Roman" panose="02020603050405020304" pitchFamily="18" charset="0"/>
                </a:rPr>
                <a:t>hỏi</a:t>
              </a:r>
              <a:endParaRPr lang="en-US" sz="2800" b="1" kern="0" dirty="0">
                <a:solidFill>
                  <a:srgbClr val="FF0000"/>
                </a:solidFill>
                <a:latin typeface="Times New Roman" panose="02020603050405020304" pitchFamily="18" charset="0"/>
                <a:ea typeface="Arial Unicode MS"/>
                <a:cs typeface="Times New Roman" panose="02020603050405020304" pitchFamily="18" charset="0"/>
              </a:endParaRPr>
            </a:p>
            <a:p>
              <a:pPr lvl="0" eaLnBrk="0" fontAlgn="base" hangingPunct="0">
                <a:lnSpc>
                  <a:spcPct val="125000"/>
                </a:lnSpc>
                <a:spcBef>
                  <a:spcPct val="0"/>
                </a:spcBef>
                <a:spcAft>
                  <a:spcPct val="0"/>
                </a:spcAft>
                <a:defRPr/>
              </a:pP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Câu</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hỏi</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1: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Biểu</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hiện</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của</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tiết</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kiệm</a:t>
              </a:r>
              <a:endPar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endParaRPr>
            </a:p>
            <a:p>
              <a:pPr lvl="0" eaLnBrk="0" fontAlgn="base" hangingPunct="0">
                <a:lnSpc>
                  <a:spcPct val="125000"/>
                </a:lnSpc>
                <a:spcBef>
                  <a:spcPct val="0"/>
                </a:spcBef>
                <a:spcAft>
                  <a:spcPct val="0"/>
                </a:spcAft>
                <a:defRPr/>
              </a:pP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Câu</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hỏi</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2: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Biểu</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hiện</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chưa</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tiết</a:t>
              </a:r>
              <a:r>
                <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rPr>
                <a:t>kiệm</a:t>
              </a:r>
              <a:endParaRPr lang="en-US" altLang="zh-CN" sz="2800" b="1" kern="0" dirty="0">
                <a:solidFill>
                  <a:srgbClr val="FF0000"/>
                </a:solidFill>
                <a:latin typeface="Times New Roman" panose="02020603050405020304" pitchFamily="18" charset="0"/>
                <a:ea typeface="Arial Unicode MS"/>
                <a:cs typeface="Times New Roman" panose="02020603050405020304" pitchFamily="18" charset="0"/>
                <a:sym typeface="微软雅黑" panose="020B0503020204020204" pitchFamily="34" charset="-122"/>
              </a:endParaRPr>
            </a:p>
            <a:p>
              <a:pPr lvl="0" eaLnBrk="0" fontAlgn="base" hangingPunct="0">
                <a:lnSpc>
                  <a:spcPct val="125000"/>
                </a:lnSpc>
                <a:spcBef>
                  <a:spcPct val="0"/>
                </a:spcBef>
                <a:spcAft>
                  <a:spcPct val="0"/>
                </a:spcAft>
                <a:defRPr/>
              </a:pP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lãng</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phí</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a:t>
              </a:r>
            </a:p>
            <a:p>
              <a:pPr lvl="0" eaLnBrk="0" fontAlgn="base" hangingPunct="0">
                <a:lnSpc>
                  <a:spcPct val="125000"/>
                </a:lnSpc>
                <a:spcBef>
                  <a:spcPct val="0"/>
                </a:spcBef>
                <a:spcAft>
                  <a:spcPct val="0"/>
                </a:spcAft>
                <a:defRPr/>
              </a:pPr>
              <a:r>
                <a:rPr lang="en-US" altLang="zh-CN" sz="2800" b="1" kern="0" dirty="0" err="1">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Các</a:t>
              </a:r>
              <a:r>
                <a:rPr lang="en-US" altLang="zh-CN" sz="2800" b="1" kern="0" dirty="0">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em</a:t>
              </a:r>
              <a:r>
                <a:rPr lang="en-US" altLang="zh-CN" sz="2800" b="1" kern="0" dirty="0">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không</a:t>
              </a:r>
              <a:r>
                <a:rPr lang="en-US" altLang="zh-CN" sz="2800" b="1" kern="0" dirty="0">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phát</a:t>
              </a:r>
              <a:r>
                <a:rPr lang="en-US" altLang="zh-CN" sz="2800" b="1" kern="0" dirty="0">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phiếu</a:t>
              </a:r>
              <a:r>
                <a:rPr lang="en-US" altLang="zh-CN" sz="2800" b="1" kern="0" dirty="0">
                  <a:solidFill>
                    <a:srgbClr val="0070C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 </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Theo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dõi</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và</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quan</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sát</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nhận</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xét</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kết</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quả</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các</a:t>
              </a:r>
              <a:r>
                <a:rPr lang="en-US" altLang="zh-CN" sz="28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 </a:t>
              </a:r>
              <a:r>
                <a:rPr lang="en-US" altLang="zh-CN" sz="2800" b="1" kern="0" dirty="0" err="1">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rPr>
                <a:t>bạn</a:t>
              </a:r>
              <a:endParaRPr lang="zh-CN" altLang="en-US" sz="2400" b="1" kern="0"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grpSp>
      <p:pic>
        <p:nvPicPr>
          <p:cNvPr id="16" name="Picture 15"/>
          <p:cNvPicPr>
            <a:picLocks noChangeAspect="1"/>
          </p:cNvPicPr>
          <p:nvPr/>
        </p:nvPicPr>
        <p:blipFill>
          <a:blip r:embed="rId5"/>
          <a:stretch>
            <a:fillRect/>
          </a:stretch>
        </p:blipFill>
        <p:spPr>
          <a:xfrm>
            <a:off x="0" y="-50055"/>
            <a:ext cx="2609314" cy="1387864"/>
          </a:xfrm>
          <a:prstGeom prst="rect">
            <a:avLst/>
          </a:prstGeom>
        </p:spPr>
      </p:pic>
    </p:spTree>
    <p:extLst>
      <p:ext uri="{BB962C8B-B14F-4D97-AF65-F5344CB8AC3E}">
        <p14:creationId xmlns:p14="http://schemas.microsoft.com/office/powerpoint/2010/main" val="2514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D4BB-8B67-7DFB-977F-A2F1F25444FA}"/>
              </a:ext>
            </a:extLst>
          </p:cNvPr>
          <p:cNvSpPr>
            <a:spLocks noGrp="1"/>
          </p:cNvSpPr>
          <p:nvPr>
            <p:ph type="title"/>
          </p:nvPr>
        </p:nvSpPr>
        <p:spPr/>
        <p:txBody>
          <a:bodyPr/>
          <a:lstStyle/>
          <a:p>
            <a:pPr algn="ctr"/>
            <a:r>
              <a:rPr lang="en-US" b="1" dirty="0">
                <a:solidFill>
                  <a:srgbClr val="00B050"/>
                </a:solidFill>
              </a:rPr>
              <a:t>ĐỐI CHIẾU KẾT QUẢ</a:t>
            </a:r>
          </a:p>
        </p:txBody>
      </p:sp>
      <p:sp>
        <p:nvSpPr>
          <p:cNvPr id="3" name="Content Placeholder 2">
            <a:extLst>
              <a:ext uri="{FF2B5EF4-FFF2-40B4-BE49-F238E27FC236}">
                <a16:creationId xmlns:a16="http://schemas.microsoft.com/office/drawing/2014/main" id="{00A977CC-BFE8-004B-BB92-914274EFA934}"/>
              </a:ext>
            </a:extLst>
          </p:cNvPr>
          <p:cNvSpPr>
            <a:spLocks noGrp="1"/>
          </p:cNvSpPr>
          <p:nvPr>
            <p:ph idx="1"/>
          </p:nvPr>
        </p:nvSpPr>
        <p:spPr/>
        <p:txBody>
          <a:bodyPr/>
          <a:lstStyle/>
          <a:p>
            <a:pPr marL="0" indent="0">
              <a:buNone/>
            </a:pPr>
            <a:r>
              <a:rPr lang="en-US" dirty="0" err="1">
                <a:solidFill>
                  <a:srgbClr val="00B050"/>
                </a:solidFill>
                <a:latin typeface="Times New Roman" panose="02020603050405020304" pitchFamily="18" charset="0"/>
                <a:cs typeface="Times New Roman" panose="02020603050405020304" pitchFamily="18" charset="0"/>
              </a:rPr>
              <a:t>Những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biểu</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hiện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của</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tiết</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kiệm</a:t>
            </a:r>
            <a:endParaRPr lang="en-US" dirty="0">
              <a:solidFill>
                <a:srgbClr val="00B050"/>
              </a:solidFill>
              <a:latin typeface="Times New Roman" panose="02020603050405020304" pitchFamily="18" charset="0"/>
              <a:cs typeface="Times New Roman" panose="02020603050405020304" pitchFamily="18" charset="0"/>
            </a:endParaRPr>
          </a:p>
          <a:p>
            <a:pPr marL="0" indent="0">
              <a:buNone/>
            </a:pP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giấy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bằng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quyển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bỏ</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sách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cũ</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tặng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nghèo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mua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nhiều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ăn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vặt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dùng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tiền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mua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đồ</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dùng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đến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quần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áo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phù</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hợp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với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khả</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năng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chế</a:t>
            </a:r>
            <a:r>
              <a:rPr lang="en-US" dirty="0">
                <a:solidFill>
                  <a:srgbClr val="FF0000"/>
                </a:solidFill>
                <a:latin typeface="Times New Roman" panose="02020603050405020304" pitchFamily="18" charset="0"/>
                <a:cs typeface="Times New Roman" panose="02020603050405020304" pitchFamily="18" charset="0"/>
              </a:rPr>
              <a:t> chai </a:t>
            </a:r>
            <a:r>
              <a:rPr lang="en-US" dirty="0" err="1">
                <a:solidFill>
                  <a:srgbClr val="FF0000"/>
                </a:solidFill>
                <a:latin typeface="Times New Roman" panose="02020603050405020304" pitchFamily="18" charset="0"/>
                <a:cs typeface="Times New Roman" panose="02020603050405020304" pitchFamily="18" charset="0"/>
              </a:rPr>
              <a:t>lọ</a:t>
            </a:r>
            <a:r>
              <a:rPr lang="en-US" dirty="0">
                <a:solidFill>
                  <a:srgbClr val="FF0000"/>
                </a:solidFill>
                <a:latin typeface="Times New Roman" panose="02020603050405020304" pitchFamily="18" charset="0"/>
                <a:cs typeface="Times New Roman" panose="02020603050405020304" pitchFamily="18" charset="0"/>
              </a:rPr>
              <a:t>…</a:t>
            </a:r>
          </a:p>
          <a:p>
            <a:pPr marL="0" indent="0">
              <a:buNone/>
            </a:pPr>
            <a:r>
              <a:rPr lang="en-US" dirty="0" err="1">
                <a:solidFill>
                  <a:srgbClr val="00B050"/>
                </a:solidFill>
                <a:latin typeface="Times New Roman" panose="02020603050405020304" pitchFamily="18" charset="0"/>
                <a:cs typeface="Times New Roman" panose="02020603050405020304" pitchFamily="18" charset="0"/>
              </a:rPr>
              <a:t>Những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biểu</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hiện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chưa</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tiết</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kiệm</a:t>
            </a:r>
            <a:r>
              <a:rPr lang="en-US" dirty="0">
                <a:solidFill>
                  <a:srgbClr val="00B050"/>
                </a:solidFill>
                <a:latin typeface="Times New Roman" panose="02020603050405020304" pitchFamily="18" charset="0"/>
                <a:cs typeface="Times New Roman" panose="02020603050405020304" pitchFamily="18" charset="0"/>
              </a:rPr>
              <a:t> ( </a:t>
            </a:r>
            <a:r>
              <a:rPr lang="en-US" dirty="0" err="1">
                <a:solidFill>
                  <a:srgbClr val="00B050"/>
                </a:solidFill>
                <a:latin typeface="Times New Roman" panose="02020603050405020304" pitchFamily="18" charset="0"/>
                <a:cs typeface="Times New Roman" panose="02020603050405020304" pitchFamily="18" charset="0"/>
              </a:rPr>
              <a:t>lãng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phí</a:t>
            </a:r>
            <a:r>
              <a:rPr lang="en-US" dirty="0">
                <a:solidFill>
                  <a:srgbClr val="00B050"/>
                </a:solidFill>
                <a:latin typeface="Times New Roman" panose="02020603050405020304" pitchFamily="18" charset="0"/>
                <a:cs typeface="Times New Roman" panose="02020603050405020304" pitchFamily="18" charset="0"/>
              </a:rPr>
              <a:t>)</a:t>
            </a:r>
          </a:p>
          <a:p>
            <a:pPr marL="0" indent="0">
              <a:buNone/>
            </a:pP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Để</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vòi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tự</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chảy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khóa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vòi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vòi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rò</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rỉ</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tắt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khỏi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phòng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để</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giấy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nhiều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vở</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ghi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đổ</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đồ</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ăn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thừa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thoại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nhiều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tốn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gian</a:t>
            </a:r>
            <a:r>
              <a:rPr lang="en-US" dirty="0">
                <a:solidFill>
                  <a:srgbClr val="FF0000"/>
                </a:solidFill>
                <a:latin typeface="Times New Roman" panose="02020603050405020304" pitchFamily="18" charset="0"/>
                <a:cs typeface="Times New Roman" panose="02020603050405020304" pitchFamily="18" charset="0"/>
              </a:rPr>
              <a:t>…</a:t>
            </a:r>
          </a:p>
        </p:txBody>
      </p:sp>
      <p:sp>
        <p:nvSpPr>
          <p:cNvPr id="4" name="Footer Placeholder 3">
            <a:extLst>
              <a:ext uri="{FF2B5EF4-FFF2-40B4-BE49-F238E27FC236}">
                <a16:creationId xmlns:a16="http://schemas.microsoft.com/office/drawing/2014/main" id="{7C9529CB-C9CF-1626-D1DC-9B2494B3428C}"/>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5191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95564" y="-424873"/>
            <a:ext cx="10395304" cy="5951378"/>
          </a:xfrm>
          <a:prstGeom prst="rect">
            <a:avLst/>
          </a:prstGeom>
        </p:spPr>
      </p:pic>
      <p:sp>
        <p:nvSpPr>
          <p:cNvPr id="10" name="TextBox 9"/>
          <p:cNvSpPr txBox="1"/>
          <p:nvPr/>
        </p:nvSpPr>
        <p:spPr>
          <a:xfrm>
            <a:off x="1388098" y="952162"/>
            <a:ext cx="7533030" cy="3949154"/>
          </a:xfrm>
          <a:prstGeom prst="rect">
            <a:avLst/>
          </a:prstGeom>
          <a:noFill/>
          <a:ln>
            <a:noFill/>
          </a:ln>
        </p:spPr>
        <p:txBody>
          <a:bodyPr wrap="square" lIns="121917" tIns="60958" rIns="121917" bIns="60958" rtlCol="0">
            <a:spAutoFit/>
          </a:bodyPr>
          <a:lstStyle/>
          <a:p>
            <a:pPr marR="0" lvl="0" algn="just">
              <a:lnSpc>
                <a:spcPct val="140000"/>
              </a:lnSpc>
              <a:spcBef>
                <a:spcPts val="0"/>
              </a:spcBef>
              <a:spcAft>
                <a:spcPts val="0"/>
              </a:spcAft>
              <a:buClr>
                <a:srgbClr val="000000"/>
              </a:buClr>
              <a:buSzPts val="1100"/>
              <a:tabLst>
                <a:tab pos="229870" algn="l"/>
              </a:tabLst>
            </a:pPr>
            <a:r>
              <a:rPr lang="vi-VN" sz="3000"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Tiết kiệm biểu hiện ở việc: chi tiêu hợp lí; tắt các thiết bị điện và khoá vòi nước khi không sử dụng; sắp xếp thời gian làm việc khoa học; sử dụng hợp lí và khai thác hiệu quả tài nguyên (nước, khoáng sản,...); bảo quản đồ dùng học tập, lao động khi sử dụng; bảo vệ của công;...</a:t>
            </a:r>
            <a:endParaRPr lang="en-US" sz="3000"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2" name="Group 11"/>
          <p:cNvGrpSpPr/>
          <p:nvPr/>
        </p:nvGrpSpPr>
        <p:grpSpPr>
          <a:xfrm>
            <a:off x="7905977" y="653819"/>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stretch>
            <a:fillRect/>
          </a:stretch>
        </p:blipFill>
        <p:spPr>
          <a:xfrm>
            <a:off x="10899378" y="-56755"/>
            <a:ext cx="1255885" cy="938865"/>
          </a:xfrm>
          <a:prstGeom prst="rect">
            <a:avLst/>
          </a:prstGeom>
        </p:spPr>
      </p:pic>
    </p:spTree>
    <p:extLst>
      <p:ext uri="{BB962C8B-B14F-4D97-AF65-F5344CB8AC3E}">
        <p14:creationId xmlns:p14="http://schemas.microsoft.com/office/powerpoint/2010/main" val="16705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32484" y="1987014"/>
            <a:ext cx="8462211" cy="874979"/>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2.Ý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nghĩa</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6522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947496" y="-986971"/>
            <a:ext cx="13451552" cy="7752131"/>
          </a:xfrm>
          <a:prstGeom prst="rect">
            <a:avLst/>
          </a:prstGeom>
        </p:spPr>
      </p:pic>
      <p:sp>
        <p:nvSpPr>
          <p:cNvPr id="7" name="Rectangle 6"/>
          <p:cNvSpPr/>
          <p:nvPr/>
        </p:nvSpPr>
        <p:spPr>
          <a:xfrm>
            <a:off x="1001485" y="1087377"/>
            <a:ext cx="2685143" cy="4524315"/>
          </a:xfrm>
          <a:prstGeom prst="rect">
            <a:avLst/>
          </a:prstGeom>
        </p:spPr>
        <p:txBody>
          <a:bodyPr wrap="square">
            <a:spAutoFit/>
          </a:bodyPr>
          <a:lstStyle/>
          <a:p>
            <a:pPr algn="just"/>
            <a:r>
              <a:rPr lang="vi-VN" sz="1600" b="1" dirty="0">
                <a:solidFill>
                  <a:srgbClr val="C00000"/>
                </a:solidFill>
                <a:latin typeface="+mj-lt"/>
              </a:rPr>
              <a:t>1. </a:t>
            </a:r>
            <a:r>
              <a:rPr lang="vi-VN" sz="1600" dirty="0">
                <a:solidFill>
                  <a:srgbClr val="C00000"/>
                </a:solidFill>
                <a:latin typeface="+mj-lt"/>
              </a:rPr>
              <a:t>Anh Hoà là chủ cửa hàng tạp hoá, có thu nhập khá cao nhưng kiếm được bao nhiêu anh đều tiêu hết. Gần đây, công việc kinh doanh của anh không thuận lợi, anh lại lâm bệnh phải nằm viện. Cuộc sống của anh trở nên vô cùng khó khăn vì không có đủ tiền để thanh toán viện phí và trang trải các khoản chi tiêu cần thiết.</a:t>
            </a:r>
          </a:p>
          <a:p>
            <a:pPr algn="just"/>
            <a:r>
              <a:rPr lang="vi-VN" sz="1600" dirty="0">
                <a:solidFill>
                  <a:srgbClr val="C00000"/>
                </a:solidFill>
                <a:latin typeface="+mj-lt"/>
              </a:rPr>
              <a:t>			 </a:t>
            </a:r>
          </a:p>
          <a:p>
            <a:pPr lvl="0" algn="just"/>
            <a:r>
              <a:rPr lang="vi-VN" sz="1600" dirty="0">
                <a:solidFill>
                  <a:srgbClr val="002060"/>
                </a:solidFill>
                <a:latin typeface="+mj-lt"/>
              </a:rPr>
              <a:t>Em có nhận xét gì về cách chi tiêu của anh Hoà?</a:t>
            </a:r>
          </a:p>
          <a:p>
            <a:pPr lvl="0" algn="just"/>
            <a:r>
              <a:rPr lang="vi-VN" sz="1600" dirty="0">
                <a:solidFill>
                  <a:srgbClr val="002060"/>
                </a:solidFill>
                <a:latin typeface="+mj-lt"/>
              </a:rPr>
              <a:t>Cách chi tiêu đó đã dẫn đến hậu quả gì?</a:t>
            </a:r>
          </a:p>
        </p:txBody>
      </p:sp>
      <p:sp>
        <p:nvSpPr>
          <p:cNvPr id="8" name="Rectangle 7"/>
          <p:cNvSpPr/>
          <p:nvPr/>
        </p:nvSpPr>
        <p:spPr>
          <a:xfrm>
            <a:off x="4042227" y="1130919"/>
            <a:ext cx="2997202" cy="4524315"/>
          </a:xfrm>
          <a:prstGeom prst="rect">
            <a:avLst/>
          </a:prstGeom>
        </p:spPr>
        <p:txBody>
          <a:bodyPr wrap="square">
            <a:spAutoFit/>
          </a:bodyPr>
          <a:lstStyle/>
          <a:p>
            <a:pPr algn="just"/>
            <a:r>
              <a:rPr lang="vi-VN" sz="1600" dirty="0">
                <a:solidFill>
                  <a:srgbClr val="C00000"/>
                </a:solidFill>
                <a:latin typeface="+mj-lt"/>
              </a:rPr>
              <a:t>2</a:t>
            </a:r>
            <a:r>
              <a:rPr lang="vi-VN" sz="1600" dirty="0">
                <a:solidFill>
                  <a:srgbClr val="C00000"/>
                </a:solidFill>
                <a:latin typeface="+mj-lt"/>
                <a:cs typeface="Times New Roman" panose="02020603050405020304" pitchFamily="18" charset="0"/>
              </a:rPr>
              <a:t>. </a:t>
            </a:r>
            <a:r>
              <a:rPr lang="en-US" sz="1600" dirty="0">
                <a:solidFill>
                  <a:srgbClr val="C00000"/>
                </a:solidFill>
                <a:latin typeface="+mj-lt"/>
                <a:cs typeface="Times New Roman" panose="02020603050405020304" pitchFamily="18" charset="0"/>
              </a:rPr>
              <a:t>Quang </a:t>
            </a:r>
            <a:r>
              <a:rPr lang="en-US" sz="1600" dirty="0" err="1">
                <a:solidFill>
                  <a:srgbClr val="C00000"/>
                </a:solidFill>
                <a:latin typeface="+mj-lt"/>
                <a:cs typeface="Times New Roman" panose="02020603050405020304" pitchFamily="18" charset="0"/>
              </a:rPr>
              <a:t>được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mọi</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người</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yêu</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mến</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vì</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không</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chỉ</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học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giỏi</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mà</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còn</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tham</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gia</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tích</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cực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các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hoạt</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động</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của</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trường</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lớp</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Bạn</a:t>
            </a:r>
            <a:r>
              <a:rPr lang="en-US" sz="1600" dirty="0">
                <a:solidFill>
                  <a:srgbClr val="C00000"/>
                </a:solidFill>
                <a:latin typeface="+mj-lt"/>
                <a:cs typeface="Times New Roman" panose="02020603050405020304" pitchFamily="18" charset="0"/>
              </a:rPr>
              <a:t> chia </a:t>
            </a:r>
            <a:r>
              <a:rPr lang="en-US" sz="1600" dirty="0" err="1">
                <a:solidFill>
                  <a:srgbClr val="C00000"/>
                </a:solidFill>
                <a:latin typeface="+mj-lt"/>
                <a:cs typeface="Times New Roman" panose="02020603050405020304" pitchFamily="18" charset="0"/>
              </a:rPr>
              <a:t>sẻ</a:t>
            </a:r>
            <a:r>
              <a:rPr lang="en-US" sz="1600" dirty="0">
                <a:solidFill>
                  <a:srgbClr val="C00000"/>
                </a:solidFill>
                <a:latin typeface="+mj-lt"/>
                <a:cs typeface="Times New Roman" panose="02020603050405020304" pitchFamily="18" charset="0"/>
              </a:rPr>
              <a:t>:  “ </a:t>
            </a:r>
            <a:r>
              <a:rPr lang="en-US" sz="1600" dirty="0" err="1">
                <a:solidFill>
                  <a:srgbClr val="C00000"/>
                </a:solidFill>
                <a:latin typeface="+mj-lt"/>
                <a:cs typeface="Times New Roman" panose="02020603050405020304" pitchFamily="18" charset="0"/>
              </a:rPr>
              <a:t>Mình</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luôn</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tiết</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kiệm</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thời</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gian</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sắp</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xếp</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công</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việc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hợp</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lí</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để</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thực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hiện</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được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những</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việc</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làm</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những</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điều</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mình</a:t>
            </a:r>
            <a:r>
              <a:rPr lang="en-US" sz="1600" dirty="0">
                <a:solidFill>
                  <a:srgbClr val="C00000"/>
                </a:solidFill>
                <a:latin typeface="+mj-lt"/>
                <a:cs typeface="Times New Roman" panose="02020603050405020304" pitchFamily="18" charset="0"/>
              </a:rPr>
              <a:t> </a:t>
            </a:r>
            <a:r>
              <a:rPr lang="en-US" sz="1600" dirty="0" err="1">
                <a:solidFill>
                  <a:srgbClr val="C00000"/>
                </a:solidFill>
                <a:latin typeface="+mj-lt"/>
                <a:cs typeface="Times New Roman" panose="02020603050405020304" pitchFamily="18" charset="0"/>
              </a:rPr>
              <a:t>muốn</a:t>
            </a:r>
            <a:r>
              <a:rPr lang="en-US" sz="1600" dirty="0">
                <a:solidFill>
                  <a:srgbClr val="C00000"/>
                </a:solidFill>
                <a:latin typeface="+mj-lt"/>
                <a:cs typeface="Times New Roman" panose="02020603050405020304" pitchFamily="18" charset="0"/>
              </a:rPr>
              <a:t>”</a:t>
            </a: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câu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chuyện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bạn</a:t>
            </a:r>
            <a:r>
              <a:rPr lang="en-US" sz="1600" dirty="0">
                <a:solidFill>
                  <a:srgbClr val="002060"/>
                </a:solidFill>
                <a:latin typeface="Times New Roman" panose="02020603050405020304" pitchFamily="18" charset="0"/>
                <a:cs typeface="Times New Roman" panose="02020603050405020304" pitchFamily="18" charset="0"/>
              </a:rPr>
              <a:t> Quang </a:t>
            </a:r>
            <a:r>
              <a:rPr lang="en-US" sz="1600" dirty="0" err="1">
                <a:solidFill>
                  <a:srgbClr val="002060"/>
                </a:solidFill>
                <a:latin typeface="Times New Roman" panose="02020603050405020304" pitchFamily="18" charset="0"/>
                <a:cs typeface="Times New Roman" panose="02020603050405020304" pitchFamily="18" charset="0"/>
              </a:rPr>
              <a:t>em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rút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ra</a:t>
            </a:r>
            <a:r>
              <a:rPr lang="en-US" sz="1600" dirty="0">
                <a:solidFill>
                  <a:srgbClr val="002060"/>
                </a:solidFill>
                <a:latin typeface="Times New Roman" panose="02020603050405020304" pitchFamily="18" charset="0"/>
                <a:cs typeface="Times New Roman" panose="02020603050405020304" pitchFamily="18" charset="0"/>
              </a:rPr>
              <a:t> ý </a:t>
            </a:r>
            <a:r>
              <a:rPr lang="en-US" sz="1600" dirty="0" err="1">
                <a:solidFill>
                  <a:srgbClr val="002060"/>
                </a:solidFill>
                <a:latin typeface="Times New Roman" panose="02020603050405020304" pitchFamily="18" charset="0"/>
                <a:cs typeface="Times New Roman" panose="02020603050405020304" pitchFamily="18" charset="0"/>
              </a:rPr>
              <a:t>nghĩa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tiết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kiệm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gian</a:t>
            </a:r>
            <a:r>
              <a:rPr lang="en-US" sz="1600" dirty="0">
                <a:solidFill>
                  <a:srgbClr val="002060"/>
                </a:solidFill>
                <a:latin typeface="Times New Roman" panose="02020603050405020304" pitchFamily="18" charset="0"/>
                <a:cs typeface="Times New Roman" panose="02020603050405020304" pitchFamily="18" charset="0"/>
              </a:rPr>
              <a:t>. </a:t>
            </a:r>
            <a:endParaRPr lang="vi-VN" sz="1600" dirty="0">
              <a:solidFill>
                <a:srgbClr val="002060"/>
              </a:solidFill>
              <a:latin typeface="Times New Roman" panose="02020603050405020304" pitchFamily="18" charset="0"/>
              <a:cs typeface="Times New Roman" panose="02020603050405020304" pitchFamily="18" charset="0"/>
            </a:endParaRPr>
          </a:p>
          <a:p>
            <a:pPr algn="just"/>
            <a:endParaRPr lang="vi-VN" sz="1600" dirty="0"/>
          </a:p>
        </p:txBody>
      </p:sp>
      <p:sp>
        <p:nvSpPr>
          <p:cNvPr id="9" name="Rectangle 8"/>
          <p:cNvSpPr/>
          <p:nvPr/>
        </p:nvSpPr>
        <p:spPr>
          <a:xfrm>
            <a:off x="7496628" y="1283319"/>
            <a:ext cx="3795486" cy="3785652"/>
          </a:xfrm>
          <a:prstGeom prst="rect">
            <a:avLst/>
          </a:prstGeom>
        </p:spPr>
        <p:txBody>
          <a:bodyPr wrap="square">
            <a:spAutoFit/>
          </a:bodyPr>
          <a:lstStyle/>
          <a:p>
            <a:pPr algn="just"/>
            <a:r>
              <a:rPr lang="vi-VN" sz="1600" b="1" dirty="0">
                <a:solidFill>
                  <a:srgbClr val="C00000"/>
                </a:solidFill>
                <a:latin typeface="+mj-lt"/>
              </a:rPr>
              <a:t>3.</a:t>
            </a:r>
            <a:r>
              <a:rPr lang="vi-VN" sz="1600" dirty="0">
                <a:solidFill>
                  <a:srgbClr val="C00000"/>
                </a:solidFill>
                <a:latin typeface="+mj-lt"/>
              </a:rPr>
              <a:t> </a:t>
            </a:r>
            <a:r>
              <a:rPr lang="en-US" sz="1600" dirty="0" err="1">
                <a:solidFill>
                  <a:srgbClr val="C00000"/>
                </a:solidFill>
                <a:latin typeface="+mj-lt"/>
              </a:rPr>
              <a:t>Phong</a:t>
            </a:r>
            <a:r>
              <a:rPr lang="en-US" sz="1600" dirty="0">
                <a:solidFill>
                  <a:srgbClr val="C00000"/>
                </a:solidFill>
                <a:latin typeface="+mj-lt"/>
              </a:rPr>
              <a:t> </a:t>
            </a:r>
            <a:r>
              <a:rPr lang="en-US" sz="1600" dirty="0" err="1">
                <a:solidFill>
                  <a:srgbClr val="C00000"/>
                </a:solidFill>
                <a:latin typeface="+mj-lt"/>
              </a:rPr>
              <a:t>trào</a:t>
            </a:r>
            <a:r>
              <a:rPr lang="en-US" sz="1600" dirty="0">
                <a:solidFill>
                  <a:srgbClr val="C00000"/>
                </a:solidFill>
                <a:latin typeface="+mj-lt"/>
              </a:rPr>
              <a:t> “ </a:t>
            </a:r>
            <a:r>
              <a:rPr lang="en-US" sz="1600" dirty="0" err="1">
                <a:solidFill>
                  <a:srgbClr val="C00000"/>
                </a:solidFill>
                <a:latin typeface="+mj-lt"/>
              </a:rPr>
              <a:t>Hộ</a:t>
            </a:r>
            <a:r>
              <a:rPr lang="en-US" sz="1600" dirty="0">
                <a:solidFill>
                  <a:srgbClr val="C00000"/>
                </a:solidFill>
                <a:latin typeface="+mj-lt"/>
              </a:rPr>
              <a:t> </a:t>
            </a:r>
            <a:r>
              <a:rPr lang="en-US" sz="1600" dirty="0" err="1">
                <a:solidFill>
                  <a:srgbClr val="C00000"/>
                </a:solidFill>
                <a:latin typeface="+mj-lt"/>
              </a:rPr>
              <a:t>tiết</a:t>
            </a:r>
            <a:r>
              <a:rPr lang="en-US" sz="1600" dirty="0">
                <a:solidFill>
                  <a:srgbClr val="C00000"/>
                </a:solidFill>
                <a:latin typeface="+mj-lt"/>
              </a:rPr>
              <a:t> </a:t>
            </a:r>
            <a:r>
              <a:rPr lang="en-US" sz="1600" dirty="0" err="1">
                <a:solidFill>
                  <a:srgbClr val="C00000"/>
                </a:solidFill>
                <a:latin typeface="+mj-lt"/>
              </a:rPr>
              <a:t>kiệm</a:t>
            </a:r>
            <a:r>
              <a:rPr lang="en-US" sz="1600" dirty="0">
                <a:solidFill>
                  <a:srgbClr val="C00000"/>
                </a:solidFill>
                <a:latin typeface="+mj-lt"/>
              </a:rPr>
              <a:t> </a:t>
            </a:r>
            <a:r>
              <a:rPr lang="en-US" sz="1600" dirty="0" err="1">
                <a:solidFill>
                  <a:srgbClr val="C00000"/>
                </a:solidFill>
                <a:latin typeface="+mj-lt"/>
              </a:rPr>
              <a:t>điện</a:t>
            </a:r>
            <a:r>
              <a:rPr lang="en-US" sz="1600" dirty="0">
                <a:solidFill>
                  <a:srgbClr val="C00000"/>
                </a:solidFill>
                <a:latin typeface="+mj-lt"/>
              </a:rPr>
              <a:t>, </a:t>
            </a:r>
            <a:r>
              <a:rPr lang="en-US" sz="1600" dirty="0" err="1">
                <a:solidFill>
                  <a:srgbClr val="C00000"/>
                </a:solidFill>
                <a:latin typeface="+mj-lt"/>
              </a:rPr>
              <a:t>tiết</a:t>
            </a:r>
            <a:r>
              <a:rPr lang="en-US" sz="1600" dirty="0">
                <a:solidFill>
                  <a:srgbClr val="C00000"/>
                </a:solidFill>
                <a:latin typeface="+mj-lt"/>
              </a:rPr>
              <a:t> </a:t>
            </a:r>
            <a:r>
              <a:rPr lang="en-US" sz="1600" dirty="0" err="1">
                <a:solidFill>
                  <a:srgbClr val="C00000"/>
                </a:solidFill>
                <a:latin typeface="+mj-lt"/>
              </a:rPr>
              <a:t>kiệm</a:t>
            </a:r>
            <a:r>
              <a:rPr lang="en-US" sz="1600" dirty="0">
                <a:solidFill>
                  <a:srgbClr val="C00000"/>
                </a:solidFill>
                <a:latin typeface="+mj-lt"/>
              </a:rPr>
              <a:t> </a:t>
            </a:r>
            <a:r>
              <a:rPr lang="en-US" sz="1600" dirty="0" err="1">
                <a:solidFill>
                  <a:srgbClr val="C00000"/>
                </a:solidFill>
                <a:latin typeface="+mj-lt"/>
              </a:rPr>
              <a:t>năng</a:t>
            </a:r>
            <a:r>
              <a:rPr lang="en-US" sz="1600" dirty="0">
                <a:solidFill>
                  <a:srgbClr val="C00000"/>
                </a:solidFill>
                <a:latin typeface="+mj-lt"/>
              </a:rPr>
              <a:t> </a:t>
            </a:r>
            <a:r>
              <a:rPr lang="en-US" sz="1600" dirty="0" err="1">
                <a:solidFill>
                  <a:srgbClr val="C00000"/>
                </a:solidFill>
                <a:latin typeface="+mj-lt"/>
              </a:rPr>
              <a:t>lượng</a:t>
            </a:r>
            <a:r>
              <a:rPr lang="en-US" sz="1600" dirty="0">
                <a:solidFill>
                  <a:srgbClr val="C00000"/>
                </a:solidFill>
                <a:latin typeface="+mj-lt"/>
              </a:rPr>
              <a:t>” </a:t>
            </a:r>
            <a:r>
              <a:rPr lang="en-US" sz="1600" dirty="0" err="1">
                <a:solidFill>
                  <a:srgbClr val="C00000"/>
                </a:solidFill>
                <a:latin typeface="+mj-lt"/>
              </a:rPr>
              <a:t>đã</a:t>
            </a:r>
            <a:r>
              <a:rPr lang="en-US" sz="1600" dirty="0">
                <a:solidFill>
                  <a:srgbClr val="C00000"/>
                </a:solidFill>
                <a:latin typeface="+mj-lt"/>
              </a:rPr>
              <a:t> </a:t>
            </a:r>
            <a:r>
              <a:rPr lang="en-US" sz="1600" dirty="0" err="1">
                <a:solidFill>
                  <a:srgbClr val="C00000"/>
                </a:solidFill>
                <a:latin typeface="+mj-lt"/>
              </a:rPr>
              <a:t>lan</a:t>
            </a:r>
            <a:r>
              <a:rPr lang="en-US" sz="1600" dirty="0">
                <a:solidFill>
                  <a:srgbClr val="C00000"/>
                </a:solidFill>
                <a:latin typeface="+mj-lt"/>
              </a:rPr>
              <a:t> </a:t>
            </a:r>
            <a:r>
              <a:rPr lang="en-US" sz="1600" dirty="0" err="1">
                <a:solidFill>
                  <a:srgbClr val="C00000"/>
                </a:solidFill>
                <a:latin typeface="+mj-lt"/>
              </a:rPr>
              <a:t>tỏa</a:t>
            </a:r>
            <a:r>
              <a:rPr lang="en-US" sz="1600" dirty="0">
                <a:solidFill>
                  <a:srgbClr val="C00000"/>
                </a:solidFill>
                <a:latin typeface="+mj-lt"/>
              </a:rPr>
              <a:t> </a:t>
            </a:r>
            <a:r>
              <a:rPr lang="en-US" sz="1600" dirty="0" err="1">
                <a:solidFill>
                  <a:srgbClr val="C00000"/>
                </a:solidFill>
                <a:latin typeface="+mj-lt"/>
              </a:rPr>
              <a:t>từ</a:t>
            </a:r>
            <a:r>
              <a:rPr lang="en-US" sz="1600" dirty="0">
                <a:solidFill>
                  <a:srgbClr val="C00000"/>
                </a:solidFill>
                <a:latin typeface="+mj-lt"/>
              </a:rPr>
              <a:t> </a:t>
            </a:r>
            <a:r>
              <a:rPr lang="en-US" sz="1600" dirty="0" err="1">
                <a:solidFill>
                  <a:srgbClr val="C00000"/>
                </a:solidFill>
                <a:latin typeface="+mj-lt"/>
              </a:rPr>
              <a:t>gia</a:t>
            </a:r>
            <a:r>
              <a:rPr lang="en-US" sz="1600" dirty="0">
                <a:solidFill>
                  <a:srgbClr val="C00000"/>
                </a:solidFill>
                <a:latin typeface="+mj-lt"/>
              </a:rPr>
              <a:t> </a:t>
            </a:r>
            <a:r>
              <a:rPr lang="en-US" sz="1600" dirty="0" err="1">
                <a:solidFill>
                  <a:srgbClr val="C00000"/>
                </a:solidFill>
                <a:latin typeface="+mj-lt"/>
              </a:rPr>
              <a:t>đình</a:t>
            </a:r>
            <a:r>
              <a:rPr lang="en-US" sz="1600" dirty="0">
                <a:solidFill>
                  <a:srgbClr val="C00000"/>
                </a:solidFill>
                <a:latin typeface="+mj-lt"/>
              </a:rPr>
              <a:t> </a:t>
            </a:r>
            <a:r>
              <a:rPr lang="en-US" sz="1600" dirty="0" err="1">
                <a:solidFill>
                  <a:srgbClr val="C00000"/>
                </a:solidFill>
                <a:latin typeface="+mj-lt"/>
              </a:rPr>
              <a:t>đến</a:t>
            </a:r>
            <a:r>
              <a:rPr lang="en-US" sz="1600" dirty="0">
                <a:solidFill>
                  <a:srgbClr val="C00000"/>
                </a:solidFill>
                <a:latin typeface="+mj-lt"/>
              </a:rPr>
              <a:t> </a:t>
            </a:r>
            <a:r>
              <a:rPr lang="en-US" sz="1600" dirty="0" err="1">
                <a:solidFill>
                  <a:srgbClr val="C00000"/>
                </a:solidFill>
                <a:latin typeface="+mj-lt"/>
              </a:rPr>
              <a:t>cộng</a:t>
            </a:r>
            <a:r>
              <a:rPr lang="en-US" sz="1600" dirty="0">
                <a:solidFill>
                  <a:srgbClr val="C00000"/>
                </a:solidFill>
                <a:latin typeface="+mj-lt"/>
              </a:rPr>
              <a:t> </a:t>
            </a:r>
            <a:r>
              <a:rPr lang="en-US" sz="1600" dirty="0" err="1">
                <a:solidFill>
                  <a:srgbClr val="C00000"/>
                </a:solidFill>
                <a:latin typeface="+mj-lt"/>
              </a:rPr>
              <a:t>đồng</a:t>
            </a:r>
            <a:r>
              <a:rPr lang="en-US" sz="1600" dirty="0">
                <a:solidFill>
                  <a:srgbClr val="C00000"/>
                </a:solidFill>
                <a:latin typeface="+mj-lt"/>
              </a:rPr>
              <a:t>. </a:t>
            </a:r>
            <a:r>
              <a:rPr lang="en-US" sz="1600" dirty="0" err="1">
                <a:solidFill>
                  <a:srgbClr val="C00000"/>
                </a:solidFill>
                <a:latin typeface="+mj-lt"/>
              </a:rPr>
              <a:t>Nhờ</a:t>
            </a:r>
            <a:r>
              <a:rPr lang="en-US" sz="1600" dirty="0">
                <a:solidFill>
                  <a:srgbClr val="C00000"/>
                </a:solidFill>
                <a:latin typeface="+mj-lt"/>
              </a:rPr>
              <a:t> </a:t>
            </a:r>
            <a:r>
              <a:rPr lang="en-US" sz="1600" dirty="0" err="1">
                <a:solidFill>
                  <a:srgbClr val="C00000"/>
                </a:solidFill>
                <a:latin typeface="+mj-lt"/>
              </a:rPr>
              <a:t>những</a:t>
            </a:r>
            <a:r>
              <a:rPr lang="en-US" sz="1600" dirty="0">
                <a:solidFill>
                  <a:srgbClr val="C00000"/>
                </a:solidFill>
                <a:latin typeface="+mj-lt"/>
              </a:rPr>
              <a:t> </a:t>
            </a:r>
            <a:r>
              <a:rPr lang="en-US" sz="1600" dirty="0" err="1">
                <a:solidFill>
                  <a:srgbClr val="C00000"/>
                </a:solidFill>
                <a:latin typeface="+mj-lt"/>
              </a:rPr>
              <a:t>hành</a:t>
            </a:r>
            <a:r>
              <a:rPr lang="en-US" sz="1600" dirty="0">
                <a:solidFill>
                  <a:srgbClr val="C00000"/>
                </a:solidFill>
                <a:latin typeface="+mj-lt"/>
              </a:rPr>
              <a:t> </a:t>
            </a:r>
            <a:r>
              <a:rPr lang="en-US" sz="1600" dirty="0" err="1">
                <a:solidFill>
                  <a:srgbClr val="C00000"/>
                </a:solidFill>
                <a:latin typeface="+mj-lt"/>
              </a:rPr>
              <a:t>động</a:t>
            </a:r>
            <a:r>
              <a:rPr lang="en-US" sz="1600" dirty="0">
                <a:solidFill>
                  <a:srgbClr val="C00000"/>
                </a:solidFill>
                <a:latin typeface="+mj-lt"/>
              </a:rPr>
              <a:t> </a:t>
            </a:r>
            <a:r>
              <a:rPr lang="en-US" sz="1600" dirty="0" err="1">
                <a:solidFill>
                  <a:srgbClr val="C00000"/>
                </a:solidFill>
                <a:latin typeface="+mj-lt"/>
              </a:rPr>
              <a:t>tiết</a:t>
            </a:r>
            <a:r>
              <a:rPr lang="en-US" sz="1600" dirty="0">
                <a:solidFill>
                  <a:srgbClr val="C00000"/>
                </a:solidFill>
                <a:latin typeface="+mj-lt"/>
              </a:rPr>
              <a:t> </a:t>
            </a:r>
            <a:r>
              <a:rPr lang="en-US" sz="1600" dirty="0" err="1">
                <a:solidFill>
                  <a:srgbClr val="C00000"/>
                </a:solidFill>
                <a:latin typeface="+mj-lt"/>
              </a:rPr>
              <a:t>kiệm</a:t>
            </a:r>
            <a:r>
              <a:rPr lang="en-US" sz="1600" dirty="0">
                <a:solidFill>
                  <a:srgbClr val="C00000"/>
                </a:solidFill>
                <a:latin typeface="+mj-lt"/>
              </a:rPr>
              <a:t> </a:t>
            </a:r>
            <a:r>
              <a:rPr lang="en-US" sz="1600" dirty="0" err="1">
                <a:solidFill>
                  <a:srgbClr val="C00000"/>
                </a:solidFill>
                <a:latin typeface="+mj-lt"/>
              </a:rPr>
              <a:t>điện</a:t>
            </a:r>
            <a:r>
              <a:rPr lang="en-US" sz="1600" dirty="0">
                <a:solidFill>
                  <a:srgbClr val="C00000"/>
                </a:solidFill>
                <a:latin typeface="+mj-lt"/>
              </a:rPr>
              <a:t>, </a:t>
            </a:r>
            <a:r>
              <a:rPr lang="en-US" sz="1600" dirty="0" err="1">
                <a:solidFill>
                  <a:srgbClr val="C00000"/>
                </a:solidFill>
                <a:latin typeface="+mj-lt"/>
              </a:rPr>
              <a:t>tiết</a:t>
            </a:r>
            <a:r>
              <a:rPr lang="en-US" sz="1600" dirty="0">
                <a:solidFill>
                  <a:srgbClr val="C00000"/>
                </a:solidFill>
                <a:latin typeface="+mj-lt"/>
              </a:rPr>
              <a:t> </a:t>
            </a:r>
            <a:r>
              <a:rPr lang="en-US" sz="1600" dirty="0" err="1">
                <a:solidFill>
                  <a:srgbClr val="C00000"/>
                </a:solidFill>
                <a:latin typeface="+mj-lt"/>
              </a:rPr>
              <a:t>kiệm</a:t>
            </a:r>
            <a:r>
              <a:rPr lang="en-US" sz="1600" dirty="0">
                <a:solidFill>
                  <a:srgbClr val="C00000"/>
                </a:solidFill>
                <a:latin typeface="+mj-lt"/>
              </a:rPr>
              <a:t> </a:t>
            </a:r>
            <a:r>
              <a:rPr lang="en-US" sz="1600" dirty="0" err="1">
                <a:solidFill>
                  <a:srgbClr val="C00000"/>
                </a:solidFill>
                <a:latin typeface="+mj-lt"/>
              </a:rPr>
              <a:t>năng</a:t>
            </a:r>
            <a:r>
              <a:rPr lang="en-US" sz="1600" dirty="0">
                <a:solidFill>
                  <a:srgbClr val="C00000"/>
                </a:solidFill>
                <a:latin typeface="+mj-lt"/>
              </a:rPr>
              <a:t> </a:t>
            </a:r>
            <a:r>
              <a:rPr lang="en-US" sz="1600" dirty="0" err="1">
                <a:solidFill>
                  <a:srgbClr val="C00000"/>
                </a:solidFill>
                <a:latin typeface="+mj-lt"/>
              </a:rPr>
              <a:t>lượng</a:t>
            </a:r>
            <a:r>
              <a:rPr lang="en-US" sz="1600" dirty="0">
                <a:solidFill>
                  <a:srgbClr val="C00000"/>
                </a:solidFill>
                <a:latin typeface="+mj-lt"/>
              </a:rPr>
              <a:t> </a:t>
            </a:r>
            <a:r>
              <a:rPr lang="en-US" sz="1600" dirty="0" err="1">
                <a:solidFill>
                  <a:srgbClr val="C00000"/>
                </a:solidFill>
                <a:latin typeface="+mj-lt"/>
              </a:rPr>
              <a:t>của</a:t>
            </a:r>
            <a:r>
              <a:rPr lang="en-US" sz="1600" dirty="0">
                <a:solidFill>
                  <a:srgbClr val="C00000"/>
                </a:solidFill>
                <a:latin typeface="+mj-lt"/>
              </a:rPr>
              <a:t> </a:t>
            </a:r>
            <a:r>
              <a:rPr lang="en-US" sz="1600" dirty="0" err="1">
                <a:solidFill>
                  <a:srgbClr val="C00000"/>
                </a:solidFill>
                <a:latin typeface="+mj-lt"/>
              </a:rPr>
              <a:t>mọi</a:t>
            </a:r>
            <a:r>
              <a:rPr lang="en-US" sz="1600" dirty="0">
                <a:solidFill>
                  <a:srgbClr val="C00000"/>
                </a:solidFill>
                <a:latin typeface="+mj-lt"/>
              </a:rPr>
              <a:t> </a:t>
            </a:r>
            <a:r>
              <a:rPr lang="en-US" sz="1600" dirty="0" err="1">
                <a:solidFill>
                  <a:srgbClr val="C00000"/>
                </a:solidFill>
                <a:latin typeface="+mj-lt"/>
              </a:rPr>
              <a:t>người</a:t>
            </a:r>
            <a:r>
              <a:rPr lang="en-US" sz="1600" dirty="0">
                <a:solidFill>
                  <a:srgbClr val="C00000"/>
                </a:solidFill>
                <a:latin typeface="+mj-lt"/>
              </a:rPr>
              <a:t> </a:t>
            </a:r>
            <a:r>
              <a:rPr lang="en-US" sz="1600" dirty="0" err="1">
                <a:solidFill>
                  <a:srgbClr val="C00000"/>
                </a:solidFill>
                <a:latin typeface="+mj-lt"/>
              </a:rPr>
              <a:t>đã</a:t>
            </a:r>
            <a:r>
              <a:rPr lang="en-US" sz="1600" dirty="0">
                <a:solidFill>
                  <a:srgbClr val="C00000"/>
                </a:solidFill>
                <a:latin typeface="+mj-lt"/>
              </a:rPr>
              <a:t> </a:t>
            </a:r>
            <a:r>
              <a:rPr lang="en-US" sz="1600" dirty="0" err="1">
                <a:solidFill>
                  <a:srgbClr val="C00000"/>
                </a:solidFill>
                <a:latin typeface="+mj-lt"/>
              </a:rPr>
              <a:t>góp</a:t>
            </a:r>
            <a:r>
              <a:rPr lang="en-US" sz="1600" dirty="0">
                <a:solidFill>
                  <a:srgbClr val="C00000"/>
                </a:solidFill>
                <a:latin typeface="+mj-lt"/>
              </a:rPr>
              <a:t> </a:t>
            </a:r>
            <a:r>
              <a:rPr lang="en-US" sz="1600" dirty="0" err="1">
                <a:solidFill>
                  <a:srgbClr val="C00000"/>
                </a:solidFill>
                <a:latin typeface="+mj-lt"/>
              </a:rPr>
              <a:t>phần</a:t>
            </a:r>
            <a:r>
              <a:rPr lang="en-US" sz="1600" dirty="0">
                <a:solidFill>
                  <a:srgbClr val="C00000"/>
                </a:solidFill>
                <a:latin typeface="+mj-lt"/>
              </a:rPr>
              <a:t> </a:t>
            </a:r>
            <a:r>
              <a:rPr lang="en-US" sz="1600" dirty="0" err="1">
                <a:solidFill>
                  <a:srgbClr val="C00000"/>
                </a:solidFill>
                <a:latin typeface="+mj-lt"/>
              </a:rPr>
              <a:t>giảm</a:t>
            </a:r>
            <a:r>
              <a:rPr lang="en-US" sz="1600" dirty="0">
                <a:solidFill>
                  <a:srgbClr val="C00000"/>
                </a:solidFill>
                <a:latin typeface="+mj-lt"/>
              </a:rPr>
              <a:t> </a:t>
            </a:r>
            <a:r>
              <a:rPr lang="en-US" sz="1600" dirty="0" err="1">
                <a:solidFill>
                  <a:srgbClr val="C00000"/>
                </a:solidFill>
                <a:latin typeface="+mj-lt"/>
              </a:rPr>
              <a:t>mức</a:t>
            </a:r>
            <a:r>
              <a:rPr lang="en-US" sz="1600" dirty="0">
                <a:solidFill>
                  <a:srgbClr val="C00000"/>
                </a:solidFill>
                <a:latin typeface="+mj-lt"/>
              </a:rPr>
              <a:t> </a:t>
            </a:r>
            <a:r>
              <a:rPr lang="en-US" sz="1600" dirty="0" err="1">
                <a:solidFill>
                  <a:srgbClr val="C00000"/>
                </a:solidFill>
                <a:latin typeface="+mj-lt"/>
              </a:rPr>
              <a:t>tiêu</a:t>
            </a:r>
            <a:r>
              <a:rPr lang="en-US" sz="1600" dirty="0">
                <a:solidFill>
                  <a:srgbClr val="C00000"/>
                </a:solidFill>
                <a:latin typeface="+mj-lt"/>
              </a:rPr>
              <a:t> </a:t>
            </a:r>
            <a:r>
              <a:rPr lang="en-US" sz="1600" dirty="0" err="1">
                <a:solidFill>
                  <a:srgbClr val="C00000"/>
                </a:solidFill>
                <a:latin typeface="+mj-lt"/>
              </a:rPr>
              <a:t>thụ</a:t>
            </a:r>
            <a:r>
              <a:rPr lang="en-US" sz="1600" dirty="0">
                <a:solidFill>
                  <a:srgbClr val="C00000"/>
                </a:solidFill>
                <a:latin typeface="+mj-lt"/>
              </a:rPr>
              <a:t> </a:t>
            </a:r>
            <a:r>
              <a:rPr lang="en-US" sz="1600" dirty="0" err="1">
                <a:solidFill>
                  <a:srgbClr val="C00000"/>
                </a:solidFill>
                <a:latin typeface="+mj-lt"/>
              </a:rPr>
              <a:t>điện</a:t>
            </a:r>
            <a:r>
              <a:rPr lang="en-US" sz="1600" dirty="0">
                <a:solidFill>
                  <a:srgbClr val="C00000"/>
                </a:solidFill>
                <a:latin typeface="+mj-lt"/>
              </a:rPr>
              <a:t>, </a:t>
            </a:r>
            <a:r>
              <a:rPr lang="en-US" sz="1600" dirty="0" err="1">
                <a:solidFill>
                  <a:srgbClr val="C00000"/>
                </a:solidFill>
                <a:latin typeface="+mj-lt"/>
              </a:rPr>
              <a:t>tiêu</a:t>
            </a:r>
            <a:r>
              <a:rPr lang="en-US" sz="1600" dirty="0">
                <a:solidFill>
                  <a:srgbClr val="C00000"/>
                </a:solidFill>
                <a:latin typeface="+mj-lt"/>
              </a:rPr>
              <a:t> </a:t>
            </a:r>
            <a:r>
              <a:rPr lang="en-US" sz="1600" dirty="0" err="1">
                <a:solidFill>
                  <a:srgbClr val="C00000"/>
                </a:solidFill>
                <a:latin typeface="+mj-lt"/>
              </a:rPr>
              <a:t>thụ</a:t>
            </a:r>
            <a:r>
              <a:rPr lang="en-US" sz="1600" dirty="0">
                <a:solidFill>
                  <a:srgbClr val="C00000"/>
                </a:solidFill>
                <a:latin typeface="+mj-lt"/>
              </a:rPr>
              <a:t> </a:t>
            </a:r>
            <a:r>
              <a:rPr lang="en-US" sz="1600" dirty="0" err="1">
                <a:solidFill>
                  <a:srgbClr val="C00000"/>
                </a:solidFill>
                <a:latin typeface="+mj-lt"/>
              </a:rPr>
              <a:t>năng</a:t>
            </a:r>
            <a:r>
              <a:rPr lang="en-US" sz="1600" dirty="0">
                <a:solidFill>
                  <a:srgbClr val="C00000"/>
                </a:solidFill>
                <a:latin typeface="+mj-lt"/>
              </a:rPr>
              <a:t> </a:t>
            </a:r>
            <a:r>
              <a:rPr lang="en-US" sz="1600" dirty="0" err="1">
                <a:solidFill>
                  <a:srgbClr val="C00000"/>
                </a:solidFill>
                <a:latin typeface="+mj-lt"/>
              </a:rPr>
              <a:t>lượng</a:t>
            </a:r>
            <a:r>
              <a:rPr lang="en-US" sz="1600" dirty="0">
                <a:solidFill>
                  <a:srgbClr val="C00000"/>
                </a:solidFill>
                <a:latin typeface="+mj-lt"/>
              </a:rPr>
              <a:t>, </a:t>
            </a:r>
            <a:r>
              <a:rPr lang="en-US" sz="1600" dirty="0" err="1">
                <a:solidFill>
                  <a:srgbClr val="C00000"/>
                </a:solidFill>
                <a:latin typeface="+mj-lt"/>
              </a:rPr>
              <a:t>giảm</a:t>
            </a:r>
            <a:r>
              <a:rPr lang="en-US" sz="1600" dirty="0">
                <a:solidFill>
                  <a:srgbClr val="C00000"/>
                </a:solidFill>
                <a:latin typeface="+mj-lt"/>
              </a:rPr>
              <a:t> </a:t>
            </a:r>
            <a:r>
              <a:rPr lang="en-US" sz="1600" dirty="0" err="1">
                <a:solidFill>
                  <a:srgbClr val="C00000"/>
                </a:solidFill>
                <a:latin typeface="+mj-lt"/>
              </a:rPr>
              <a:t>thiểu</a:t>
            </a:r>
            <a:r>
              <a:rPr lang="en-US" sz="1600" dirty="0">
                <a:solidFill>
                  <a:srgbClr val="C00000"/>
                </a:solidFill>
                <a:latin typeface="+mj-lt"/>
              </a:rPr>
              <a:t> </a:t>
            </a:r>
            <a:r>
              <a:rPr lang="en-US" sz="1600" dirty="0" err="1">
                <a:solidFill>
                  <a:srgbClr val="C00000"/>
                </a:solidFill>
                <a:latin typeface="+mj-lt"/>
              </a:rPr>
              <a:t>khí</a:t>
            </a:r>
            <a:r>
              <a:rPr lang="en-US" sz="1600" dirty="0">
                <a:solidFill>
                  <a:srgbClr val="C00000"/>
                </a:solidFill>
                <a:latin typeface="+mj-lt"/>
              </a:rPr>
              <a:t> </a:t>
            </a:r>
            <a:r>
              <a:rPr lang="en-US" sz="1600" dirty="0" err="1">
                <a:solidFill>
                  <a:srgbClr val="C00000"/>
                </a:solidFill>
                <a:latin typeface="+mj-lt"/>
              </a:rPr>
              <a:t>thải</a:t>
            </a:r>
            <a:r>
              <a:rPr lang="en-US" sz="1600" dirty="0">
                <a:solidFill>
                  <a:srgbClr val="C00000"/>
                </a:solidFill>
                <a:latin typeface="+mj-lt"/>
              </a:rPr>
              <a:t> ô </a:t>
            </a:r>
            <a:r>
              <a:rPr lang="en-US" sz="1600" dirty="0" err="1">
                <a:solidFill>
                  <a:srgbClr val="C00000"/>
                </a:solidFill>
                <a:latin typeface="+mj-lt"/>
              </a:rPr>
              <a:t>nhiểm</a:t>
            </a:r>
            <a:r>
              <a:rPr lang="en-US" sz="1600" dirty="0">
                <a:solidFill>
                  <a:srgbClr val="C00000"/>
                </a:solidFill>
                <a:latin typeface="+mj-lt"/>
              </a:rPr>
              <a:t> </a:t>
            </a:r>
            <a:r>
              <a:rPr lang="en-US" sz="1600" dirty="0" err="1">
                <a:solidFill>
                  <a:srgbClr val="C00000"/>
                </a:solidFill>
                <a:latin typeface="+mj-lt"/>
              </a:rPr>
              <a:t>môi</a:t>
            </a:r>
            <a:r>
              <a:rPr lang="en-US" sz="1600" dirty="0">
                <a:solidFill>
                  <a:srgbClr val="C00000"/>
                </a:solidFill>
                <a:latin typeface="+mj-lt"/>
              </a:rPr>
              <a:t> </a:t>
            </a:r>
            <a:r>
              <a:rPr lang="en-US" sz="1600" dirty="0" err="1">
                <a:solidFill>
                  <a:srgbClr val="C00000"/>
                </a:solidFill>
                <a:latin typeface="+mj-lt"/>
              </a:rPr>
              <a:t>trường</a:t>
            </a:r>
            <a:r>
              <a:rPr lang="en-US" sz="1600" dirty="0">
                <a:solidFill>
                  <a:srgbClr val="C00000"/>
                </a:solidFill>
                <a:latin typeface="+mj-lt"/>
              </a:rPr>
              <a:t>, </a:t>
            </a:r>
            <a:r>
              <a:rPr lang="en-US" sz="1600" dirty="0" err="1">
                <a:solidFill>
                  <a:srgbClr val="C00000"/>
                </a:solidFill>
                <a:latin typeface="+mj-lt"/>
              </a:rPr>
              <a:t>tiết</a:t>
            </a:r>
            <a:r>
              <a:rPr lang="en-US" sz="1600" dirty="0">
                <a:solidFill>
                  <a:srgbClr val="C00000"/>
                </a:solidFill>
                <a:latin typeface="+mj-lt"/>
              </a:rPr>
              <a:t> </a:t>
            </a:r>
            <a:r>
              <a:rPr lang="en-US" sz="1600" dirty="0" err="1">
                <a:solidFill>
                  <a:srgbClr val="C00000"/>
                </a:solidFill>
                <a:latin typeface="+mj-lt"/>
              </a:rPr>
              <a:t>kiệm</a:t>
            </a:r>
            <a:r>
              <a:rPr lang="en-US" sz="1600" dirty="0">
                <a:solidFill>
                  <a:srgbClr val="C00000"/>
                </a:solidFill>
                <a:latin typeface="+mj-lt"/>
              </a:rPr>
              <a:t> </a:t>
            </a:r>
            <a:r>
              <a:rPr lang="en-US" sz="1600" dirty="0" err="1">
                <a:solidFill>
                  <a:srgbClr val="C00000"/>
                </a:solidFill>
                <a:latin typeface="+mj-lt"/>
              </a:rPr>
              <a:t>một</a:t>
            </a:r>
            <a:r>
              <a:rPr lang="en-US" sz="1600" dirty="0">
                <a:solidFill>
                  <a:srgbClr val="C00000"/>
                </a:solidFill>
                <a:latin typeface="+mj-lt"/>
              </a:rPr>
              <a:t> </a:t>
            </a:r>
            <a:r>
              <a:rPr lang="en-US" sz="1600" dirty="0" err="1">
                <a:solidFill>
                  <a:srgbClr val="C00000"/>
                </a:solidFill>
                <a:latin typeface="+mj-lt"/>
              </a:rPr>
              <a:t>phần</a:t>
            </a:r>
            <a:r>
              <a:rPr lang="en-US" sz="1600" dirty="0">
                <a:solidFill>
                  <a:srgbClr val="C00000"/>
                </a:solidFill>
                <a:latin typeface="+mj-lt"/>
              </a:rPr>
              <a:t> </a:t>
            </a:r>
            <a:r>
              <a:rPr lang="en-US" sz="1600" dirty="0" err="1">
                <a:solidFill>
                  <a:srgbClr val="C00000"/>
                </a:solidFill>
                <a:latin typeface="+mj-lt"/>
              </a:rPr>
              <a:t>lớn</a:t>
            </a:r>
            <a:r>
              <a:rPr lang="en-US" sz="1600" dirty="0">
                <a:solidFill>
                  <a:srgbClr val="C00000"/>
                </a:solidFill>
                <a:latin typeface="+mj-lt"/>
              </a:rPr>
              <a:t> chi </a:t>
            </a:r>
            <a:r>
              <a:rPr lang="en-US" sz="1600" dirty="0" err="1">
                <a:solidFill>
                  <a:srgbClr val="C00000"/>
                </a:solidFill>
                <a:latin typeface="+mj-lt"/>
              </a:rPr>
              <a:t>phí</a:t>
            </a:r>
            <a:r>
              <a:rPr lang="en-US" sz="1600" dirty="0">
                <a:solidFill>
                  <a:srgbClr val="C00000"/>
                </a:solidFill>
                <a:latin typeface="+mj-lt"/>
              </a:rPr>
              <a:t> </a:t>
            </a:r>
            <a:r>
              <a:rPr lang="en-US" sz="1600" dirty="0" err="1">
                <a:solidFill>
                  <a:srgbClr val="C00000"/>
                </a:solidFill>
                <a:latin typeface="+mj-lt"/>
              </a:rPr>
              <a:t>cho</a:t>
            </a:r>
            <a:r>
              <a:rPr lang="en-US" sz="1600" dirty="0">
                <a:solidFill>
                  <a:srgbClr val="C00000"/>
                </a:solidFill>
                <a:latin typeface="+mj-lt"/>
              </a:rPr>
              <a:t> </a:t>
            </a:r>
            <a:r>
              <a:rPr lang="en-US" sz="1600" dirty="0" err="1">
                <a:solidFill>
                  <a:srgbClr val="C00000"/>
                </a:solidFill>
                <a:latin typeface="+mj-lt"/>
              </a:rPr>
              <a:t>gia</a:t>
            </a:r>
            <a:r>
              <a:rPr lang="en-US" sz="1600" dirty="0">
                <a:solidFill>
                  <a:srgbClr val="C00000"/>
                </a:solidFill>
                <a:latin typeface="+mj-lt"/>
              </a:rPr>
              <a:t> </a:t>
            </a:r>
            <a:r>
              <a:rPr lang="en-US" sz="1600" dirty="0" err="1">
                <a:solidFill>
                  <a:srgbClr val="C00000"/>
                </a:solidFill>
                <a:latin typeface="+mj-lt"/>
              </a:rPr>
              <a:t>đình</a:t>
            </a:r>
            <a:r>
              <a:rPr lang="en-US" sz="1600" dirty="0">
                <a:solidFill>
                  <a:srgbClr val="C00000"/>
                </a:solidFill>
                <a:latin typeface="+mj-lt"/>
              </a:rPr>
              <a:t> </a:t>
            </a:r>
            <a:r>
              <a:rPr lang="en-US" sz="1600" dirty="0" err="1">
                <a:solidFill>
                  <a:srgbClr val="C00000"/>
                </a:solidFill>
                <a:latin typeface="+mj-lt"/>
              </a:rPr>
              <a:t>và</a:t>
            </a:r>
            <a:r>
              <a:rPr lang="en-US" sz="1600" dirty="0">
                <a:solidFill>
                  <a:srgbClr val="C00000"/>
                </a:solidFill>
                <a:latin typeface="+mj-lt"/>
              </a:rPr>
              <a:t> </a:t>
            </a:r>
            <a:r>
              <a:rPr lang="en-US" sz="1600" dirty="0" err="1">
                <a:solidFill>
                  <a:srgbClr val="C00000"/>
                </a:solidFill>
                <a:latin typeface="+mj-lt"/>
              </a:rPr>
              <a:t>quốc</a:t>
            </a:r>
            <a:r>
              <a:rPr lang="en-US" sz="1600" dirty="0">
                <a:solidFill>
                  <a:srgbClr val="C00000"/>
                </a:solidFill>
                <a:latin typeface="+mj-lt"/>
              </a:rPr>
              <a:t> </a:t>
            </a:r>
            <a:r>
              <a:rPr lang="en-US" sz="1600" dirty="0" err="1">
                <a:solidFill>
                  <a:srgbClr val="C00000"/>
                </a:solidFill>
                <a:latin typeface="+mj-lt"/>
              </a:rPr>
              <a:t>gia</a:t>
            </a:r>
            <a:r>
              <a:rPr lang="en-US" sz="1600" dirty="0">
                <a:solidFill>
                  <a:srgbClr val="C00000"/>
                </a:solidFill>
                <a:latin typeface="+mj-lt"/>
              </a:rPr>
              <a:t>.</a:t>
            </a:r>
            <a:endParaRPr lang="vi-VN" sz="1600" dirty="0">
              <a:solidFill>
                <a:srgbClr val="C00000"/>
              </a:solidFill>
              <a:latin typeface="+mj-lt"/>
            </a:endParaRPr>
          </a:p>
          <a:p>
            <a:pPr lvl="0" algn="just"/>
            <a:endParaRPr lang="en-US" sz="1600" dirty="0">
              <a:solidFill>
                <a:srgbClr val="002060"/>
              </a:solidFill>
              <a:latin typeface="Times New Roman" panose="02020603050405020304" pitchFamily="18" charset="0"/>
              <a:cs typeface="Times New Roman" panose="02020603050405020304" pitchFamily="18" charset="0"/>
            </a:endParaRPr>
          </a:p>
          <a:p>
            <a:pPr lvl="0" algn="just"/>
            <a:endParaRPr lang="en-US" sz="1600" dirty="0">
              <a:solidFill>
                <a:srgbClr val="002060"/>
              </a:solidFill>
              <a:latin typeface="Times New Roman" panose="02020603050405020304" pitchFamily="18" charset="0"/>
              <a:cs typeface="Times New Roman" panose="02020603050405020304" pitchFamily="18" charset="0"/>
            </a:endParaRPr>
          </a:p>
          <a:p>
            <a:pPr lvl="0" algn="just"/>
            <a:endParaRPr lang="en-US" sz="1600" dirty="0">
              <a:solidFill>
                <a:srgbClr val="002060"/>
              </a:solidFill>
              <a:latin typeface="Times New Roman" panose="02020603050405020304" pitchFamily="18" charset="0"/>
              <a:cs typeface="Times New Roman" panose="02020603050405020304" pitchFamily="18" charset="0"/>
            </a:endParaRPr>
          </a:p>
          <a:p>
            <a:pPr lvl="0" algn="just"/>
            <a:endParaRPr lang="en-US" sz="1600" dirty="0">
              <a:solidFill>
                <a:srgbClr val="002060"/>
              </a:solidFill>
              <a:latin typeface="Times New Roman" panose="02020603050405020304" pitchFamily="18" charset="0"/>
              <a:cs typeface="Times New Roman" panose="02020603050405020304" pitchFamily="18" charset="0"/>
            </a:endParaRPr>
          </a:p>
          <a:p>
            <a:pPr lvl="0" algn="just"/>
            <a:endParaRPr lang="en-US" sz="1600" dirty="0">
              <a:solidFill>
                <a:srgbClr val="002060"/>
              </a:solidFill>
              <a:latin typeface="Times New Roman" panose="02020603050405020304" pitchFamily="18" charset="0"/>
              <a:cs typeface="Times New Roman" panose="02020603050405020304" pitchFamily="18" charset="0"/>
            </a:endParaRPr>
          </a:p>
          <a:p>
            <a:pPr lvl="0" algn="just"/>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Em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hãy</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nêu</a:t>
            </a:r>
            <a:r>
              <a:rPr lang="en-US" sz="1600" dirty="0">
                <a:solidFill>
                  <a:srgbClr val="002060"/>
                </a:solidFill>
                <a:latin typeface="Times New Roman" panose="02020603050405020304" pitchFamily="18" charset="0"/>
                <a:cs typeface="Times New Roman" panose="02020603050405020304" pitchFamily="18" charset="0"/>
              </a:rPr>
              <a:t> ý </a:t>
            </a:r>
            <a:r>
              <a:rPr lang="en-US" sz="1600" dirty="0" err="1">
                <a:solidFill>
                  <a:srgbClr val="002060"/>
                </a:solidFill>
                <a:latin typeface="Times New Roman" panose="02020603050405020304" pitchFamily="18" charset="0"/>
                <a:cs typeface="Times New Roman" panose="02020603050405020304" pitchFamily="18" charset="0"/>
              </a:rPr>
              <a:t>nghĩa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việc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tiết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kiệm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tiết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kiệm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năng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lượng</a:t>
            </a:r>
            <a:r>
              <a:rPr lang="en-US" sz="1600" dirty="0">
                <a:solidFill>
                  <a:srgbClr val="002060"/>
                </a:solidFill>
                <a:latin typeface="Times New Roman" panose="02020603050405020304" pitchFamily="18" charset="0"/>
                <a:cs typeface="Times New Roman" panose="02020603050405020304" pitchFamily="18" charset="0"/>
              </a:rPr>
              <a:t>.</a:t>
            </a:r>
            <a:endParaRPr lang="vi-VN" sz="1600" dirty="0">
              <a:solidFill>
                <a:srgbClr val="002060"/>
              </a:solidFill>
              <a:latin typeface="Times New Roman" panose="02020603050405020304" pitchFamily="18" charset="0"/>
              <a:cs typeface="Times New Roman" panose="02020603050405020304" pitchFamily="18" charset="0"/>
            </a:endParaRPr>
          </a:p>
        </p:txBody>
      </p:sp>
      <p:sp>
        <p:nvSpPr>
          <p:cNvPr id="11" name="AutoShape 3"/>
          <p:cNvSpPr>
            <a:spLocks noChangeArrowheads="1"/>
          </p:cNvSpPr>
          <p:nvPr/>
        </p:nvSpPr>
        <p:spPr bwMode="gray">
          <a:xfrm>
            <a:off x="0" y="0"/>
            <a:ext cx="502920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 3 PHÚT </a:t>
            </a:r>
          </a:p>
        </p:txBody>
      </p:sp>
    </p:spTree>
    <p:extLst>
      <p:ext uri="{BB962C8B-B14F-4D97-AF65-F5344CB8AC3E}">
        <p14:creationId xmlns:p14="http://schemas.microsoft.com/office/powerpoint/2010/main" val="392485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838639" y="-751764"/>
            <a:ext cx="13451552" cy="7752131"/>
          </a:xfrm>
          <a:prstGeom prst="rect">
            <a:avLst/>
          </a:prstGeom>
        </p:spPr>
      </p:pic>
      <p:sp>
        <p:nvSpPr>
          <p:cNvPr id="7" name="Rectangle 6"/>
          <p:cNvSpPr/>
          <p:nvPr/>
        </p:nvSpPr>
        <p:spPr>
          <a:xfrm>
            <a:off x="1001485" y="1087377"/>
            <a:ext cx="2917372" cy="4708981"/>
          </a:xfrm>
          <a:prstGeom prst="rect">
            <a:avLst/>
          </a:prstGeom>
        </p:spPr>
        <p:txBody>
          <a:bodyPr wrap="square">
            <a:spAutoFit/>
          </a:bodyPr>
          <a:lstStyle/>
          <a:p>
            <a:pPr algn="just"/>
            <a:r>
              <a:rPr lang="vi-VN" sz="2000" b="1"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t>
            </a:r>
          </a:p>
          <a:p>
            <a:pPr lvl="0" algn="just"/>
            <a:r>
              <a:rPr lang="en-US" sz="2000" dirty="0">
                <a:solidFill>
                  <a:srgbClr val="FF0000"/>
                </a:solidFill>
                <a:latin typeface="Times New Roman" panose="02020603050405020304" pitchFamily="18" charset="0"/>
                <a:cs typeface="Times New Roman" panose="02020603050405020304" pitchFamily="18" charset="0"/>
              </a:rPr>
              <a:t>1. </a:t>
            </a:r>
            <a:r>
              <a:rPr lang="vi-VN" sz="2000" dirty="0">
                <a:solidFill>
                  <a:srgbClr val="FF0000"/>
                </a:solidFill>
                <a:latin typeface="Times New Roman" panose="02020603050405020304" pitchFamily="18" charset="0"/>
                <a:cs typeface="Times New Roman" panose="02020603050405020304" pitchFamily="18" charset="0"/>
              </a:rPr>
              <a:t>anh Hoà chi tiêu không tiết kiệm, kiếm được tiêu hết, không nghĩ đến tích lũy.</a:t>
            </a:r>
          </a:p>
          <a:p>
            <a:pPr lvl="0" algn="just"/>
            <a:endParaRPr lang="vi-VN" sz="2000" dirty="0">
              <a:solidFill>
                <a:srgbClr val="FF0000"/>
              </a:solidFill>
              <a:latin typeface="Times New Roman" panose="02020603050405020304" pitchFamily="18" charset="0"/>
              <a:cs typeface="Times New Roman" panose="02020603050405020304" pitchFamily="18" charset="0"/>
            </a:endParaRPr>
          </a:p>
          <a:p>
            <a:pPr lvl="0" algn="just"/>
            <a:r>
              <a:rPr lang="vi-VN" sz="2000" dirty="0">
                <a:solidFill>
                  <a:srgbClr val="FF0000"/>
                </a:solidFill>
                <a:latin typeface="Times New Roman" panose="02020603050405020304" pitchFamily="18" charset="0"/>
                <a:cs typeface="Times New Roman" panose="02020603050405020304" pitchFamily="18" charset="0"/>
              </a:rPr>
              <a:t>hậu quả  là khi khó khăn, ốm đau không có tiền trang trải.</a:t>
            </a:r>
          </a:p>
          <a:p>
            <a:pPr lvl="0" algn="just"/>
            <a:endParaRPr lang="vi-VN" sz="2000" dirty="0">
              <a:solidFill>
                <a:srgbClr val="FF0000"/>
              </a:solidFill>
              <a:latin typeface="Times New Roman" panose="02020603050405020304" pitchFamily="18" charset="0"/>
              <a:cs typeface="Times New Roman" panose="02020603050405020304" pitchFamily="18" charset="0"/>
            </a:endParaRPr>
          </a:p>
          <a:p>
            <a:pPr lvl="0" algn="just"/>
            <a:r>
              <a:rPr lang="vi-VN" sz="2000" dirty="0">
                <a:solidFill>
                  <a:srgbClr val="FF0000"/>
                </a:solidFill>
                <a:latin typeface="Times New Roman" panose="02020603050405020304" pitchFamily="18" charset="0"/>
                <a:cs typeface="Times New Roman" panose="02020603050405020304" pitchFamily="18" charset="0"/>
              </a:rPr>
              <a:t> </a:t>
            </a:r>
            <a:r>
              <a:rPr lang="vi-VN" sz="2000" dirty="0">
                <a:solidFill>
                  <a:srgbClr val="0000FF"/>
                </a:solidFill>
                <a:latin typeface="Times New Roman" panose="02020603050405020304" pitchFamily="18" charset="0"/>
                <a:cs typeface="Times New Roman" panose="02020603050405020304" pitchFamily="18" charset="0"/>
              </a:rPr>
              <a:t>Vì thế phải tích lũy để trang trải khi bất trắc., làm chủ cuộc sống ,tạo dựng cuộc sống yên vui, hạnh phúc</a:t>
            </a:r>
          </a:p>
        </p:txBody>
      </p:sp>
      <p:sp>
        <p:nvSpPr>
          <p:cNvPr id="8" name="Rectangle 7"/>
          <p:cNvSpPr/>
          <p:nvPr/>
        </p:nvSpPr>
        <p:spPr>
          <a:xfrm>
            <a:off x="4042227" y="1130919"/>
            <a:ext cx="2997202" cy="4093428"/>
          </a:xfrm>
          <a:prstGeom prst="rect">
            <a:avLst/>
          </a:prstGeom>
        </p:spPr>
        <p:txBody>
          <a:bodyPr wrap="square">
            <a:spAutoFit/>
          </a:bodyPr>
          <a:lstStyle/>
          <a:p>
            <a:pPr algn="just"/>
            <a:r>
              <a:rPr lang="vi-VN" sz="2000" dirty="0">
                <a:solidFill>
                  <a:srgbClr val="FF0000"/>
                </a:solidFill>
                <a:latin typeface="Times New Roman" panose="02020603050405020304" pitchFamily="18" charset="0"/>
                <a:cs typeface="Times New Roman" panose="02020603050405020304" pitchFamily="18" charset="0"/>
              </a:rPr>
              <a:t>2. – </a:t>
            </a:r>
            <a:r>
              <a:rPr lang="en-US" sz="2000" dirty="0" err="1">
                <a:solidFill>
                  <a:srgbClr val="FF0000"/>
                </a:solidFill>
                <a:latin typeface="Times New Roman" panose="02020603050405020304" pitchFamily="18" charset="0"/>
                <a:cs typeface="Times New Roman" panose="02020603050405020304" pitchFamily="18" charset="0"/>
              </a:rPr>
              <a:t>Từ</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câu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chuyện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bạn</a:t>
            </a:r>
            <a:r>
              <a:rPr lang="en-US" sz="2000" dirty="0">
                <a:solidFill>
                  <a:srgbClr val="FF0000"/>
                </a:solidFill>
                <a:latin typeface="Times New Roman" panose="02020603050405020304" pitchFamily="18" charset="0"/>
                <a:cs typeface="Times New Roman" panose="02020603050405020304" pitchFamily="18" charset="0"/>
              </a:rPr>
              <a:t> Quang:</a:t>
            </a:r>
          </a:p>
          <a:p>
            <a:pPr algn="just"/>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Nếu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biết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kiệm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gian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bằng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sắp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xếp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những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việc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hợp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có</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thực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những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việc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bản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muốn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việc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thiết</a:t>
            </a:r>
            <a:r>
              <a:rPr lang="en-US" sz="2000" dirty="0">
                <a:solidFill>
                  <a:srgbClr val="FF0000"/>
                </a:solidFill>
                <a:latin typeface="Times New Roman" panose="02020603050405020304" pitchFamily="18" charset="0"/>
                <a:cs typeface="Times New Roman" panose="02020603050405020304" pitchFamily="18" charset="0"/>
              </a:rPr>
              <a:t>.</a:t>
            </a:r>
          </a:p>
          <a:p>
            <a:pPr algn="just"/>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Tiết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kiệm</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gian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rất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quan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trọng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bởi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vì</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gian</a:t>
            </a:r>
            <a:r>
              <a:rPr lang="en-US" sz="2000" dirty="0">
                <a:solidFill>
                  <a:srgbClr val="0000FF"/>
                </a:solidFill>
                <a:latin typeface="Times New Roman" panose="02020603050405020304" pitchFamily="18" charset="0"/>
                <a:cs typeface="Times New Roman" panose="02020603050405020304" pitchFamily="18" charset="0"/>
              </a:rPr>
              <a:t> qua </a:t>
            </a:r>
            <a:r>
              <a:rPr lang="en-US" sz="2000" dirty="0" err="1">
                <a:solidFill>
                  <a:srgbClr val="0000FF"/>
                </a:solidFill>
                <a:latin typeface="Times New Roman" panose="02020603050405020304" pitchFamily="18" charset="0"/>
                <a:cs typeface="Times New Roman" panose="02020603050405020304" pitchFamily="18" charset="0"/>
              </a:rPr>
              <a:t>đi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không</a:t>
            </a:r>
            <a:r>
              <a:rPr lang="en-US" sz="2000" dirty="0">
                <a:solidFill>
                  <a:srgbClr val="0000FF"/>
                </a:solidFill>
                <a:latin typeface="Times New Roman" panose="02020603050405020304" pitchFamily="18" charset="0"/>
                <a:cs typeface="Times New Roman" panose="02020603050405020304" pitchFamily="18" charset="0"/>
              </a:rPr>
              <a:t> bao </a:t>
            </a:r>
            <a:r>
              <a:rPr lang="en-US" sz="2000" dirty="0" err="1">
                <a:solidFill>
                  <a:srgbClr val="0000FF"/>
                </a:solidFill>
                <a:latin typeface="Times New Roman" panose="02020603050405020304" pitchFamily="18" charset="0"/>
                <a:cs typeface="Times New Roman" panose="02020603050405020304" pitchFamily="18" charset="0"/>
              </a:rPr>
              <a:t>giờ</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trở</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lại</a:t>
            </a:r>
            <a:r>
              <a:rPr lang="en-US" sz="2000" dirty="0">
                <a:solidFill>
                  <a:srgbClr val="0000FF"/>
                </a:solidFill>
                <a:latin typeface="Times New Roman" panose="02020603050405020304" pitchFamily="18" charset="0"/>
                <a:cs typeface="Times New Roman" panose="02020603050405020304" pitchFamily="18" charset="0"/>
              </a:rPr>
              <a:t>.</a:t>
            </a:r>
            <a:endParaRPr lang="vi-VN" sz="2000"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7496628" y="1283319"/>
            <a:ext cx="3795486" cy="3108543"/>
          </a:xfrm>
          <a:prstGeom prst="rect">
            <a:avLst/>
          </a:prstGeom>
        </p:spPr>
        <p:txBody>
          <a:bodyPr wrap="square">
            <a:spAutoFit/>
          </a:bodyPr>
          <a:lstStyle/>
          <a:p>
            <a:pPr algn="just"/>
            <a:r>
              <a:rPr lang="vi-VN" sz="2000" b="1" dirty="0">
                <a:solidFill>
                  <a:srgbClr val="FF0000"/>
                </a:solidFill>
                <a:latin typeface="Times New Roman" panose="02020603050405020304" pitchFamily="18" charset="0"/>
                <a:cs typeface="Times New Roman" panose="02020603050405020304" pitchFamily="18" charset="0"/>
              </a:rPr>
              <a:t>3 .</a:t>
            </a:r>
            <a:endParaRPr lang="en-US" sz="2000" b="1" dirty="0">
              <a:solidFill>
                <a:srgbClr val="FF0000"/>
              </a:solidFill>
              <a:latin typeface="Times New Roman" panose="02020603050405020304" pitchFamily="18" charset="0"/>
              <a:cs typeface="Times New Roman" panose="02020603050405020304" pitchFamily="18" charset="0"/>
            </a:endParaRPr>
          </a:p>
          <a:p>
            <a:pPr algn="just"/>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kiệm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kiệm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năng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lương</a:t>
            </a:r>
            <a:r>
              <a:rPr lang="en-US" sz="2000" dirty="0">
                <a:solidFill>
                  <a:srgbClr val="FF0000"/>
                </a:solidFill>
                <a:latin typeface="Times New Roman" panose="02020603050405020304" pitchFamily="18" charset="0"/>
                <a:cs typeface="Times New Roman" panose="02020603050405020304" pitchFamily="18" charset="0"/>
              </a:rPr>
              <a:t>:</a:t>
            </a:r>
          </a:p>
          <a:p>
            <a:pPr algn="just"/>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Góp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giảm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mức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độ</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tiêu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thụ</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tiêu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thụ</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năng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lượng</a:t>
            </a:r>
            <a:endParaRPr lang="en-US" sz="2000" dirty="0">
              <a:solidFill>
                <a:srgbClr val="FF0000"/>
              </a:solidFill>
              <a:latin typeface="Times New Roman" panose="02020603050405020304" pitchFamily="18" charset="0"/>
              <a:cs typeface="Times New Roman" panose="02020603050405020304" pitchFamily="18" charset="0"/>
            </a:endParaRPr>
          </a:p>
          <a:p>
            <a:pPr algn="just"/>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Giảm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thiểu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thải</a:t>
            </a:r>
            <a:r>
              <a:rPr lang="en-US" sz="2000" dirty="0">
                <a:solidFill>
                  <a:srgbClr val="FF0000"/>
                </a:solidFill>
                <a:latin typeface="Times New Roman" panose="02020603050405020304" pitchFamily="18" charset="0"/>
                <a:cs typeface="Times New Roman" panose="02020603050405020304" pitchFamily="18" charset="0"/>
              </a:rPr>
              <a:t> ô </a:t>
            </a:r>
            <a:r>
              <a:rPr lang="en-US" sz="2000" dirty="0" err="1">
                <a:solidFill>
                  <a:srgbClr val="FF0000"/>
                </a:solidFill>
                <a:latin typeface="Times New Roman" panose="02020603050405020304" pitchFamily="18" charset="0"/>
                <a:cs typeface="Times New Roman" panose="02020603050405020304" pitchFamily="18" charset="0"/>
              </a:rPr>
              <a:t>nhiễm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môi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trường</a:t>
            </a:r>
            <a:endParaRPr lang="en-US" sz="2000" dirty="0">
              <a:solidFill>
                <a:srgbClr val="FF0000"/>
              </a:solidFill>
              <a:latin typeface="Times New Roman" panose="02020603050405020304" pitchFamily="18" charset="0"/>
              <a:cs typeface="Times New Roman" panose="02020603050405020304" pitchFamily="18" charset="0"/>
            </a:endParaRPr>
          </a:p>
          <a:p>
            <a:pPr algn="just"/>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kiệm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một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phần</a:t>
            </a:r>
            <a:r>
              <a:rPr lang="en-US" sz="2000" dirty="0">
                <a:solidFill>
                  <a:srgbClr val="FF0000"/>
                </a:solidFill>
                <a:latin typeface="Times New Roman" panose="02020603050405020304" pitchFamily="18" charset="0"/>
                <a:cs typeface="Times New Roman" panose="02020603050405020304" pitchFamily="18" charset="0"/>
              </a:rPr>
              <a:t> chi </a:t>
            </a:r>
            <a:r>
              <a:rPr lang="en-US" sz="2000" dirty="0" err="1">
                <a:solidFill>
                  <a:srgbClr val="FF0000"/>
                </a:solidFill>
                <a:latin typeface="Times New Roman" panose="02020603050405020304" pitchFamily="18" charset="0"/>
                <a:cs typeface="Times New Roman" panose="02020603050405020304" pitchFamily="18" charset="0"/>
              </a:rPr>
              <a:t>phí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quốc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gia</a:t>
            </a:r>
            <a:r>
              <a:rPr lang="en-US" sz="2000" dirty="0">
                <a:solidFill>
                  <a:srgbClr val="FF0000"/>
                </a:solidFill>
                <a:latin typeface="Times New Roman" panose="02020603050405020304" pitchFamily="18" charset="0"/>
                <a:cs typeface="Times New Roman" panose="02020603050405020304" pitchFamily="18" charset="0"/>
              </a:rPr>
              <a:t>.</a:t>
            </a:r>
            <a:endParaRPr lang="vi-VN" sz="2000" dirty="0">
              <a:solidFill>
                <a:srgbClr val="FF0000"/>
              </a:solidFill>
              <a:latin typeface="Times New Roman" panose="02020603050405020304" pitchFamily="18" charset="0"/>
              <a:cs typeface="Times New Roman" panose="02020603050405020304" pitchFamily="18" charset="0"/>
            </a:endParaRPr>
          </a:p>
          <a:p>
            <a:pPr lvl="0" algn="just"/>
            <a:endParaRPr lang="vi-VN" sz="1600" dirty="0">
              <a:latin typeface="Times New Roman" panose="02020603050405020304" pitchFamily="18" charset="0"/>
              <a:cs typeface="Times New Roman" panose="02020603050405020304" pitchFamily="18" charset="0"/>
            </a:endParaRPr>
          </a:p>
        </p:txBody>
      </p:sp>
      <p:sp>
        <p:nvSpPr>
          <p:cNvPr id="11" name="AutoShape 3"/>
          <p:cNvSpPr>
            <a:spLocks noChangeArrowheads="1"/>
          </p:cNvSpPr>
          <p:nvPr/>
        </p:nvSpPr>
        <p:spPr bwMode="gray">
          <a:xfrm>
            <a:off x="0" y="0"/>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CHỐT KẾT QUẢ </a:t>
            </a:r>
          </a:p>
        </p:txBody>
      </p:sp>
    </p:spTree>
    <p:extLst>
      <p:ext uri="{BB962C8B-B14F-4D97-AF65-F5344CB8AC3E}">
        <p14:creationId xmlns:p14="http://schemas.microsoft.com/office/powerpoint/2010/main" val="315559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54BC-2ED1-1EB9-A3DF-A0766815578A}"/>
              </a:ext>
            </a:extLst>
          </p:cNvPr>
          <p:cNvSpPr>
            <a:spLocks noGrp="1"/>
          </p:cNvSpPr>
          <p:nvPr>
            <p:ph type="title"/>
          </p:nvPr>
        </p:nvSpPr>
        <p:spPr>
          <a:xfrm>
            <a:off x="740229" y="283030"/>
            <a:ext cx="11255828" cy="1208314"/>
          </a:xfrm>
        </p:spPr>
        <p:txBody>
          <a:bodyPr>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huống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nguy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hiểm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gì</a:t>
            </a:r>
            <a:r>
              <a:rPr lang="en-US" dirty="0">
                <a:solidFill>
                  <a:srgbClr val="FF0000"/>
                </a:solidFill>
                <a:latin typeface="Times New Roman" panose="02020603050405020304" pitchFamily="18" charset="0"/>
                <a:cs typeface="Times New Roman" panose="02020603050405020304" pitchFamily="18" charset="0"/>
              </a:rPr>
              <a:t>?</a:t>
            </a:r>
            <a:br>
              <a:rPr lang="en-US" dirty="0">
                <a:solidFill>
                  <a:srgbClr val="FF0000"/>
                </a:solidFill>
                <a:latin typeface="Times New Roman" panose="02020603050405020304" pitchFamily="18" charset="0"/>
                <a:cs typeface="Times New Roman" panose="02020603050405020304" pitchFamily="18" charset="0"/>
              </a:rPr>
            </a:b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Nếu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gặp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huống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nguy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hiểm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sẽ</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gì</a:t>
            </a:r>
            <a:r>
              <a:rPr lang="en-US" dirty="0">
                <a:solidFill>
                  <a:srgbClr val="FF0000"/>
                </a:solidFill>
                <a:latin typeface="Times New Roman" panose="02020603050405020304" pitchFamily="18" charset="0"/>
                <a:cs typeface="Times New Roman" panose="02020603050405020304" pitchFamily="18" charset="0"/>
              </a:rPr>
              <a:t>?</a:t>
            </a:r>
            <a:br>
              <a:rPr 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58CB785-0378-CAD0-20C9-0DCBAF972028}"/>
              </a:ext>
            </a:extLst>
          </p:cNvPr>
          <p:cNvSpPr>
            <a:spLocks noGrp="1"/>
          </p:cNvSpPr>
          <p:nvPr>
            <p:ph idx="1"/>
          </p:nvPr>
        </p:nvSpPr>
        <p:spPr>
          <a:xfrm>
            <a:off x="576943" y="1360714"/>
            <a:ext cx="10776857" cy="1187449"/>
          </a:xfrm>
        </p:spPr>
        <p:txBody>
          <a:bodyPr>
            <a:normAutofit lnSpcReduction="10000"/>
          </a:bodyPr>
          <a:lstStyle/>
          <a:p>
            <a:pPr>
              <a:buFontTx/>
              <a:buChar char="-"/>
            </a:pP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than,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E02E7AE-B0FF-430F-5362-A1E7E3F057FF}"/>
              </a:ext>
            </a:extLst>
          </p:cNvPr>
          <p:cNvSpPr>
            <a:spLocks noGrp="1"/>
          </p:cNvSpPr>
          <p:nvPr>
            <p:ph type="ftr" sz="quarter" idx="11"/>
          </p:nvPr>
        </p:nvSpPr>
        <p:spPr/>
        <p:txBody>
          <a:bodyPr/>
          <a:lstStyle/>
          <a:p>
            <a:endParaRPr lang="en-US">
              <a:solidFill>
                <a:prstClr val="black">
                  <a:tint val="75000"/>
                </a:prstClr>
              </a:solidFill>
            </a:endParaRPr>
          </a:p>
        </p:txBody>
      </p:sp>
      <p:sp>
        <p:nvSpPr>
          <p:cNvPr id="5" name="Content Placeholder 2">
            <a:extLst>
              <a:ext uri="{FF2B5EF4-FFF2-40B4-BE49-F238E27FC236}">
                <a16:creationId xmlns:a16="http://schemas.microsoft.com/office/drawing/2014/main" id="{6372426F-62C7-4237-BD66-B5DA35660343}"/>
              </a:ext>
            </a:extLst>
          </p:cNvPr>
          <p:cNvSpPr txBox="1">
            <a:spLocks/>
          </p:cNvSpPr>
          <p:nvPr/>
        </p:nvSpPr>
        <p:spPr>
          <a:xfrm>
            <a:off x="576943" y="2569028"/>
            <a:ext cx="10776857" cy="348342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thoát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a:t>
            </a:r>
          </a:p>
          <a:p>
            <a:pPr>
              <a:buFontTx/>
              <a:buChar char="-"/>
            </a:pP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than,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a:t>
            </a:r>
          </a:p>
          <a:p>
            <a:pPr>
              <a:buFontTx/>
              <a:buChar char="-"/>
            </a:pPr>
            <a:r>
              <a:rPr lang="en-US" dirty="0">
                <a:latin typeface="Times New Roman" panose="02020603050405020304" pitchFamily="18" charset="0"/>
                <a:cs typeface="Times New Roman" panose="02020603050405020304" pitchFamily="18" charset="0"/>
              </a:rPr>
              <a:t>111: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endParaRPr lang="en-US" dirty="0">
              <a:latin typeface="Times New Roman" panose="02020603050405020304" pitchFamily="18" charset="0"/>
              <a:cs typeface="Times New Roman" panose="02020603050405020304" pitchFamily="18" charset="0"/>
            </a:endParaRPr>
          </a:p>
          <a:p>
            <a:pPr>
              <a:buFontTx/>
              <a:buChar char="-"/>
            </a:pPr>
            <a:r>
              <a:rPr lang="en-US" dirty="0">
                <a:latin typeface="Times New Roman" panose="02020603050405020304" pitchFamily="18" charset="0"/>
                <a:cs typeface="Times New Roman" panose="02020603050405020304" pitchFamily="18" charset="0"/>
              </a:rPr>
              <a:t>112: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phạm</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endParaRPr lang="en-US" dirty="0">
              <a:latin typeface="Times New Roman" panose="02020603050405020304" pitchFamily="18" charset="0"/>
              <a:cs typeface="Times New Roman" panose="02020603050405020304" pitchFamily="18" charset="0"/>
            </a:endParaRPr>
          </a:p>
          <a:p>
            <a:pPr>
              <a:buFontTx/>
              <a:buChar char="-"/>
            </a:pPr>
            <a:r>
              <a:rPr lang="en-US" dirty="0">
                <a:latin typeface="Times New Roman" panose="02020603050405020304" pitchFamily="18" charset="0"/>
                <a:cs typeface="Times New Roman" panose="02020603050405020304" pitchFamily="18" charset="0"/>
              </a:rPr>
              <a:t>113: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ninh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endParaRPr lang="en-US" dirty="0">
              <a:latin typeface="Times New Roman" panose="02020603050405020304" pitchFamily="18" charset="0"/>
              <a:cs typeface="Times New Roman" panose="02020603050405020304" pitchFamily="18" charset="0"/>
            </a:endParaRPr>
          </a:p>
          <a:p>
            <a:pPr>
              <a:buFontTx/>
              <a:buChar char="-"/>
            </a:pPr>
            <a:r>
              <a:rPr lang="en-US" dirty="0">
                <a:latin typeface="Times New Roman" panose="02020603050405020304" pitchFamily="18" charset="0"/>
                <a:cs typeface="Times New Roman" panose="02020603050405020304" pitchFamily="18" charset="0"/>
              </a:rPr>
              <a:t>114: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nạn</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- 115: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tế</a:t>
            </a:r>
            <a:endParaRPr lang="en-US" dirty="0">
              <a:latin typeface="Times New Roman" panose="02020603050405020304" pitchFamily="18" charset="0"/>
              <a:cs typeface="Times New Roman" panose="02020603050405020304" pitchFamily="18" charset="0"/>
            </a:endParaRPr>
          </a:p>
          <a:p>
            <a:pPr>
              <a:buFontTx/>
              <a:buChar char="-"/>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7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626859" y="-122069"/>
            <a:ext cx="7575296" cy="5583260"/>
          </a:xfrm>
          <a:prstGeom prst="rect">
            <a:avLst/>
          </a:prstGeom>
        </p:spPr>
      </p:pic>
      <p:sp>
        <p:nvSpPr>
          <p:cNvPr id="10" name="TextBox 9"/>
          <p:cNvSpPr txBox="1"/>
          <p:nvPr/>
        </p:nvSpPr>
        <p:spPr>
          <a:xfrm>
            <a:off x="2063552" y="1684581"/>
            <a:ext cx="5280587" cy="2893096"/>
          </a:xfrm>
          <a:prstGeom prst="rect">
            <a:avLst/>
          </a:prstGeom>
          <a:noFill/>
          <a:ln>
            <a:noFill/>
          </a:ln>
        </p:spPr>
        <p:txBody>
          <a:bodyPr wrap="square" lIns="121917" tIns="60958" rIns="121917" bIns="60958" rtlCol="0">
            <a:spAutoFit/>
          </a:bodyPr>
          <a:lstStyle/>
          <a:p>
            <a:pPr lvl="0"/>
            <a:r>
              <a:rPr lang="vi-VN" sz="3600" dirty="0">
                <a:solidFill>
                  <a:srgbClr val="FF0000"/>
                </a:solidFill>
                <a:latin typeface="Times New Roman" panose="02020603050405020304" pitchFamily="18" charset="0"/>
                <a:cs typeface="Times New Roman" panose="02020603050405020304" pitchFamily="18" charset="0"/>
              </a:rPr>
              <a:t>Tiết kiệm giúp chúng ta quý trọng thành quả lao động; đảm bảo cho cuộc sống ổn định, ấm no, hạnh phúc và thành công.</a:t>
            </a:r>
          </a:p>
        </p:txBody>
      </p:sp>
      <p:grpSp>
        <p:nvGrpSpPr>
          <p:cNvPr id="12" name="Group 11"/>
          <p:cNvGrpSpPr/>
          <p:nvPr/>
        </p:nvGrpSpPr>
        <p:grpSpPr>
          <a:xfrm>
            <a:off x="7905977" y="653819"/>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stretch>
            <a:fillRect/>
          </a:stretch>
        </p:blipFill>
        <p:spPr>
          <a:xfrm>
            <a:off x="10899378" y="-56755"/>
            <a:ext cx="1255885" cy="938865"/>
          </a:xfrm>
          <a:prstGeom prst="rect">
            <a:avLst/>
          </a:prstGeom>
        </p:spPr>
      </p:pic>
    </p:spTree>
    <p:extLst>
      <p:ext uri="{BB962C8B-B14F-4D97-AF65-F5344CB8AC3E}">
        <p14:creationId xmlns:p14="http://schemas.microsoft.com/office/powerpoint/2010/main" val="26885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AF0A-1747-5A07-2768-9BE39BD035CD}"/>
              </a:ext>
            </a:extLst>
          </p:cNvPr>
          <p:cNvSpPr>
            <a:spLocks noGrp="1"/>
          </p:cNvSpPr>
          <p:nvPr>
            <p:ph type="title"/>
          </p:nvPr>
        </p:nvSpPr>
        <p:spPr>
          <a:xfrm>
            <a:off x="0" y="0"/>
            <a:ext cx="10515600" cy="2917371"/>
          </a:xfrm>
        </p:spPr>
        <p:txBody>
          <a:bodyPr>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Qua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hôm</a:t>
            </a:r>
            <a:r>
              <a:rPr lang="en-US" dirty="0">
                <a:solidFill>
                  <a:srgbClr val="FF0000"/>
                </a:solidFill>
                <a:latin typeface="Times New Roman" panose="02020603050405020304" pitchFamily="18" charset="0"/>
                <a:cs typeface="Times New Roman" panose="02020603050405020304" pitchFamily="18" charset="0"/>
              </a:rPr>
              <a:t> nay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cần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nắm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nội</a:t>
            </a:r>
            <a:r>
              <a:rPr lang="en-US" dirty="0">
                <a:solidFill>
                  <a:srgbClr val="FF0000"/>
                </a:solidFill>
                <a:latin typeface="Times New Roman" panose="02020603050405020304" pitchFamily="18" charset="0"/>
                <a:cs typeface="Times New Roman" panose="02020603050405020304" pitchFamily="18" charset="0"/>
              </a:rPr>
              <a:t> dung:</a:t>
            </a:r>
            <a:br>
              <a:rPr lang="en-US" dirty="0">
                <a:solidFill>
                  <a:srgbClr val="FF0000"/>
                </a:solidFill>
                <a:latin typeface="Times New Roman" panose="02020603050405020304" pitchFamily="18" charset="0"/>
                <a:cs typeface="Times New Roman" panose="02020603050405020304" pitchFamily="18" charset="0"/>
              </a:rPr>
            </a:b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kiệm</a:t>
            </a:r>
            <a:r>
              <a:rPr lang="en-US" dirty="0">
                <a:solidFill>
                  <a:srgbClr val="FF0000"/>
                </a:solidFill>
                <a:latin typeface="Times New Roman" panose="02020603050405020304" pitchFamily="18" charset="0"/>
                <a:cs typeface="Times New Roman" panose="02020603050405020304" pitchFamily="18" charset="0"/>
              </a:rPr>
              <a:t>?</a:t>
            </a:r>
            <a:br>
              <a:rPr lang="en-US" dirty="0">
                <a:solidFill>
                  <a:srgbClr val="FF0000"/>
                </a:solidFill>
                <a:latin typeface="Times New Roman" panose="02020603050405020304" pitchFamily="18" charset="0"/>
                <a:cs typeface="Times New Roman" panose="02020603050405020304" pitchFamily="18" charset="0"/>
              </a:rPr>
            </a:b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Biểu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kiệm</a:t>
            </a:r>
            <a:r>
              <a:rPr lang="en-US" dirty="0">
                <a:solidFill>
                  <a:srgbClr val="FF0000"/>
                </a:solidFill>
                <a:latin typeface="Times New Roman" panose="02020603050405020304" pitchFamily="18" charset="0"/>
                <a:cs typeface="Times New Roman" panose="02020603050405020304" pitchFamily="18" charset="0"/>
              </a:rPr>
              <a:t>.</a:t>
            </a:r>
            <a:br>
              <a:rPr lang="en-US" dirty="0">
                <a:solidFill>
                  <a:srgbClr val="FF0000"/>
                </a:solidFill>
                <a:latin typeface="Times New Roman" panose="02020603050405020304" pitchFamily="18" charset="0"/>
                <a:cs typeface="Times New Roman" panose="02020603050405020304" pitchFamily="18" charset="0"/>
              </a:rPr>
            </a:br>
            <a:r>
              <a:rPr lang="en-US" dirty="0">
                <a:solidFill>
                  <a:srgbClr val="FF0000"/>
                </a:solidFill>
                <a:latin typeface="Times New Roman" panose="02020603050405020304" pitchFamily="18" charset="0"/>
                <a:cs typeface="Times New Roman" panose="02020603050405020304" pitchFamily="18" charset="0"/>
              </a:rPr>
              <a:t>- Ý </a:t>
            </a:r>
            <a:r>
              <a:rPr lang="en-US" dirty="0" err="1">
                <a:solidFill>
                  <a:srgbClr val="FF0000"/>
                </a:solidFill>
                <a:latin typeface="Times New Roman" panose="02020603050405020304" pitchFamily="18" charset="0"/>
                <a:cs typeface="Times New Roman" panose="02020603050405020304" pitchFamily="18" charset="0"/>
              </a:rPr>
              <a:t>nghĩa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kiệm</a:t>
            </a:r>
            <a:br>
              <a:rPr 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FA088F-8EC8-F9D8-7D17-08E5E6D4AF24}"/>
              </a:ext>
            </a:extLst>
          </p:cNvPr>
          <p:cNvSpPr>
            <a:spLocks noGrp="1"/>
          </p:cNvSpPr>
          <p:nvPr>
            <p:ph type="ftr" sz="quarter" idx="11"/>
          </p:nvPr>
        </p:nvSpPr>
        <p:spPr>
          <a:xfrm>
            <a:off x="206829" y="3026229"/>
            <a:ext cx="11734800" cy="2917371"/>
          </a:xfrm>
        </p:spPr>
        <p:txBody>
          <a:bodyPr/>
          <a:lstStyle/>
          <a:p>
            <a:pPr marL="457200" indent="-457200">
              <a:buFontTx/>
              <a:buChar char="-"/>
            </a:pPr>
            <a:r>
              <a:rPr lang="en-US" sz="3200" dirty="0" err="1">
                <a:solidFill>
                  <a:srgbClr val="0070C0"/>
                </a:solidFill>
                <a:latin typeface="Times New Roman" panose="02020603050405020304" pitchFamily="18" charset="0"/>
                <a:cs typeface="Times New Roman" panose="02020603050405020304" pitchFamily="18" charset="0"/>
              </a:rPr>
              <a:t>Về</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Khái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niệm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biểu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ý </a:t>
            </a:r>
            <a:r>
              <a:rPr lang="en-US" sz="3200" dirty="0" err="1">
                <a:solidFill>
                  <a:srgbClr val="0070C0"/>
                </a:solidFill>
                <a:latin typeface="Times New Roman" panose="02020603050405020304" pitchFamily="18" charset="0"/>
                <a:cs typeface="Times New Roman" panose="02020603050405020304" pitchFamily="18" charset="0"/>
              </a:rPr>
              <a:t>nghĩa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tiết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kiệm</a:t>
            </a: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Tìm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hiểu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thực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Tiết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kiệm</a:t>
            </a: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Tham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khảo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phần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luyện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tập</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864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340940" y="-638340"/>
            <a:ext cx="13245869" cy="7552607"/>
          </a:xfrm>
          <a:prstGeom prst="rect">
            <a:avLst/>
          </a:prstGeom>
          <a:noFill/>
          <a:ln>
            <a:noFill/>
          </a:ln>
        </p:spPr>
      </p:pic>
      <p:grpSp>
        <p:nvGrpSpPr>
          <p:cNvPr id="7" name="Group 2"/>
          <p:cNvGrpSpPr>
            <a:grpSpLocks noChangeAspect="1"/>
          </p:cNvGrpSpPr>
          <p:nvPr/>
        </p:nvGrpSpPr>
        <p:grpSpPr bwMode="auto">
          <a:xfrm>
            <a:off x="3866335" y="354236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kern="0">
              <a:solidFill>
                <a:srgbClr val="FFFFFF"/>
              </a:solidFill>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622219" y="1517408"/>
            <a:ext cx="988391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Xin </a:t>
            </a:r>
            <a:r>
              <a:rPr lang="en-US" sz="3597" kern="10" dirty="0" err="1">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a:t>
            </a: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 </a:t>
            </a:r>
            <a:r>
              <a:rPr lang="en-US" sz="3597" kern="10" dirty="0" err="1">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và</a:t>
            </a: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 </a:t>
            </a:r>
            <a:r>
              <a:rPr lang="en-US" sz="3597" kern="10" dirty="0" err="1">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hẹn</a:t>
            </a: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 </a:t>
            </a:r>
            <a:r>
              <a:rPr lang="en-US" sz="3597" kern="10" dirty="0" err="1">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gặp</a:t>
            </a: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 </a:t>
            </a:r>
            <a:r>
              <a:rPr lang="en-US" sz="3597" kern="10" dirty="0" err="1">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lại</a:t>
            </a:r>
            <a:endPar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endParaRP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934378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32484" y="1987014"/>
            <a:ext cx="8462211" cy="874979"/>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Cách</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thực</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1773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692727" y="119058"/>
            <a:ext cx="12192000" cy="6831250"/>
          </a:xfrm>
          <a:prstGeom prst="rect">
            <a:avLst/>
          </a:prstGeom>
          <a:noFill/>
        </p:spPr>
      </p:pic>
      <p:pic>
        <p:nvPicPr>
          <p:cNvPr id="14" name="Picture 13"/>
          <p:cNvPicPr>
            <a:picLocks noChangeAspect="1"/>
          </p:cNvPicPr>
          <p:nvPr/>
        </p:nvPicPr>
        <p:blipFill>
          <a:blip r:embed="rId3"/>
          <a:stretch>
            <a:fillRect/>
          </a:stretch>
        </p:blipFill>
        <p:spPr>
          <a:xfrm>
            <a:off x="10935926" y="-50055"/>
            <a:ext cx="1255238" cy="937524"/>
          </a:xfrm>
          <a:prstGeom prst="rect">
            <a:avLst/>
          </a:prstGeom>
        </p:spPr>
      </p:pic>
      <p:pic>
        <p:nvPicPr>
          <p:cNvPr id="15" name="Shape 312"/>
          <p:cNvPicPr/>
          <p:nvPr/>
        </p:nvPicPr>
        <p:blipFill>
          <a:blip r:embed="rId4"/>
          <a:stretch/>
        </p:blipFill>
        <p:spPr>
          <a:xfrm>
            <a:off x="158345" y="232265"/>
            <a:ext cx="5328055" cy="2608640"/>
          </a:xfrm>
          <a:prstGeom prst="rect">
            <a:avLst/>
          </a:prstGeom>
        </p:spPr>
      </p:pic>
      <p:pic>
        <p:nvPicPr>
          <p:cNvPr id="16" name="Shape 320"/>
          <p:cNvPicPr/>
          <p:nvPr/>
        </p:nvPicPr>
        <p:blipFill>
          <a:blip r:embed="rId5"/>
          <a:stretch/>
        </p:blipFill>
        <p:spPr>
          <a:xfrm>
            <a:off x="5597235" y="272181"/>
            <a:ext cx="6179129" cy="3262502"/>
          </a:xfrm>
          <a:prstGeom prst="rect">
            <a:avLst/>
          </a:prstGeom>
        </p:spPr>
      </p:pic>
      <p:pic>
        <p:nvPicPr>
          <p:cNvPr id="18" name="Shape 328"/>
          <p:cNvPicPr/>
          <p:nvPr/>
        </p:nvPicPr>
        <p:blipFill>
          <a:blip r:embed="rId6"/>
          <a:stretch/>
        </p:blipFill>
        <p:spPr>
          <a:xfrm>
            <a:off x="158345" y="3172691"/>
            <a:ext cx="4532933" cy="3207644"/>
          </a:xfrm>
          <a:prstGeom prst="rect">
            <a:avLst/>
          </a:prstGeom>
        </p:spPr>
      </p:pic>
      <p:sp>
        <p:nvSpPr>
          <p:cNvPr id="7" name="Rectangle 6"/>
          <p:cNvSpPr/>
          <p:nvPr/>
        </p:nvSpPr>
        <p:spPr>
          <a:xfrm>
            <a:off x="5167744" y="3338945"/>
            <a:ext cx="7329055" cy="3539430"/>
          </a:xfrm>
          <a:prstGeom prst="rect">
            <a:avLst/>
          </a:prstGeom>
        </p:spPr>
        <p:txBody>
          <a:bodyPr wrap="square">
            <a:spAutoFit/>
          </a:bodyPr>
          <a:lstStyle/>
          <a:p>
            <a:pPr algn="just"/>
            <a:r>
              <a:rPr lang="vi-VN" sz="2800" b="1" dirty="0"/>
              <a:t>* </a:t>
            </a:r>
            <a:r>
              <a:rPr lang="vi-VN" sz="2800" b="1" dirty="0">
                <a:latin typeface="+mj-lt"/>
              </a:rPr>
              <a:t>Thực hiện tiết kiệm điện</a:t>
            </a:r>
            <a:endParaRPr lang="vi-VN" sz="2800" dirty="0">
              <a:latin typeface="+mj-lt"/>
            </a:endParaRPr>
          </a:p>
          <a:p>
            <a:pPr algn="just"/>
            <a:r>
              <a:rPr lang="vi-VN" sz="2800" dirty="0">
                <a:latin typeface="+mj-lt"/>
              </a:rPr>
              <a:t>Em hãy tham gia thảo luận cách thực hiện tiết kiệm điện cùng các bạn trong nhóm: Minh: Tắt tất cả các phương tiện, thiết bị dùng điện khi không cần thiết.</a:t>
            </a:r>
          </a:p>
          <a:p>
            <a:pPr algn="just"/>
            <a:r>
              <a:rPr lang="vi-VN" sz="2800" dirty="0">
                <a:latin typeface="+mj-lt"/>
              </a:rPr>
              <a:t>Oanh: Sử dụng bóng đèn tiết kiệm điện.</a:t>
            </a:r>
          </a:p>
          <a:p>
            <a:pPr algn="just"/>
            <a:r>
              <a:rPr lang="vi-VN" sz="2800" dirty="0">
                <a:latin typeface="+mj-lt"/>
              </a:rPr>
              <a:t>Ninh: Tận dụng ánh sáng tự nhiên để không phải bật đèn.</a:t>
            </a:r>
          </a:p>
        </p:txBody>
      </p:sp>
      <p:sp>
        <p:nvSpPr>
          <p:cNvPr id="19" name="Shape 322"/>
          <p:cNvSpPr txBox="1"/>
          <p:nvPr/>
        </p:nvSpPr>
        <p:spPr>
          <a:xfrm>
            <a:off x="5597235" y="275252"/>
            <a:ext cx="2493820" cy="704215"/>
          </a:xfrm>
          <a:prstGeom prst="rect">
            <a:avLst/>
          </a:prstGeom>
          <a:noFill/>
        </p:spPr>
        <p:txBody>
          <a:bodyPr lIns="0" tIns="0" rIns="0" bIns="0"/>
          <a:lstStyle/>
          <a:p>
            <a:pPr>
              <a:lnSpc>
                <a:spcPct val="115000"/>
              </a:lnSpc>
              <a:spcAft>
                <a:spcPts val="0"/>
              </a:spcAft>
            </a:pPr>
            <a:r>
              <a:rPr lang="vi-VN" sz="1400" i="0" dirty="0">
                <a:solidFill>
                  <a:srgbClr val="000000"/>
                </a:solidFill>
                <a:effectLst/>
                <a:latin typeface="Arial"/>
                <a:ea typeface="Arial"/>
              </a:rPr>
              <a:t>Sao </a:t>
            </a:r>
            <a:r>
              <a:rPr lang="vi-VN" sz="1400" i="1" dirty="0">
                <a:solidFill>
                  <a:srgbClr val="000000"/>
                </a:solidFill>
                <a:effectLst/>
                <a:latin typeface="Arial"/>
                <a:ea typeface="Arial"/>
              </a:rPr>
              <a:t>cậu có nhiều thời gian để vừa học giỏi vừa làm việc nhà và tham gia các hoạt động của trường, lớp vậy?</a:t>
            </a:r>
            <a:endParaRPr lang="vi-VN" sz="1400" i="1" dirty="0">
              <a:effectLst/>
              <a:latin typeface="Arial"/>
              <a:ea typeface="Arial"/>
            </a:endParaRPr>
          </a:p>
        </p:txBody>
      </p:sp>
      <p:sp>
        <p:nvSpPr>
          <p:cNvPr id="20" name="Shape 318"/>
          <p:cNvSpPr txBox="1"/>
          <p:nvPr/>
        </p:nvSpPr>
        <p:spPr>
          <a:xfrm>
            <a:off x="9927588" y="613505"/>
            <a:ext cx="2264411" cy="1533950"/>
          </a:xfrm>
          <a:prstGeom prst="rect">
            <a:avLst/>
          </a:prstGeom>
          <a:noFill/>
        </p:spPr>
        <p:txBody>
          <a:bodyPr lIns="0" tIns="0" rIns="0" bIns="0"/>
          <a:lstStyle/>
          <a:p>
            <a:pPr>
              <a:lnSpc>
                <a:spcPct val="115000"/>
              </a:lnSpc>
              <a:spcAft>
                <a:spcPts val="0"/>
              </a:spcAft>
            </a:pPr>
            <a:r>
              <a:rPr lang="vi-VN" sz="1400" i="1" dirty="0">
                <a:solidFill>
                  <a:srgbClr val="000000"/>
                </a:solidFill>
                <a:effectLst/>
                <a:latin typeface="Arial"/>
                <a:ea typeface="Arial"/>
              </a:rPr>
              <a:t>Tớ lập thời gian biểu và luôn thực hiện theo thời gian biểu đó, tránh xa tivi, điện thoại khi các việc cần làm chưa hoàn thành.</a:t>
            </a:r>
            <a:endParaRPr lang="vi-VN" sz="1400" dirty="0">
              <a:effectLst/>
              <a:latin typeface="Arial"/>
              <a:ea typeface="Arial"/>
            </a:endParaRPr>
          </a:p>
        </p:txBody>
      </p:sp>
    </p:spTree>
    <p:extLst>
      <p:ext uri="{BB962C8B-B14F-4D97-AF65-F5344CB8AC3E}">
        <p14:creationId xmlns:p14="http://schemas.microsoft.com/office/powerpoint/2010/main" val="2579759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14" name="Picture 13"/>
          <p:cNvPicPr>
            <a:picLocks noChangeAspect="1"/>
          </p:cNvPicPr>
          <p:nvPr/>
        </p:nvPicPr>
        <p:blipFill>
          <a:blip r:embed="rId3"/>
          <a:stretch>
            <a:fillRect/>
          </a:stretch>
        </p:blipFill>
        <p:spPr>
          <a:xfrm>
            <a:off x="10935926" y="-50055"/>
            <a:ext cx="1255238" cy="937524"/>
          </a:xfrm>
          <a:prstGeom prst="rect">
            <a:avLst/>
          </a:prstGeom>
        </p:spPr>
      </p:pic>
      <p:sp>
        <p:nvSpPr>
          <p:cNvPr id="7" name="Rectangle 6"/>
          <p:cNvSpPr/>
          <p:nvPr/>
        </p:nvSpPr>
        <p:spPr>
          <a:xfrm>
            <a:off x="3865417" y="418707"/>
            <a:ext cx="7698127" cy="6124754"/>
          </a:xfrm>
          <a:prstGeom prst="rect">
            <a:avLst/>
          </a:prstGeom>
        </p:spPr>
        <p:txBody>
          <a:bodyPr wrap="square">
            <a:spAutoFit/>
          </a:bodyPr>
          <a:lstStyle/>
          <a:p>
            <a:pPr lvl="0"/>
            <a:r>
              <a:rPr lang="vi-VN" sz="2800" dirty="0">
                <a:solidFill>
                  <a:srgbClr val="FF0000"/>
                </a:solidFill>
                <a:latin typeface="+mj-lt"/>
              </a:rPr>
              <a:t>Khái niệm: </a:t>
            </a:r>
            <a:r>
              <a:rPr lang="vi-VN" sz="2800" dirty="0">
                <a:latin typeface="+mj-lt"/>
              </a:rPr>
              <a:t>Tiết kiệm là biết sử dụng một cách hợp lí tiền bạc, của cải, thời gian, sức lực của mình và của người khác.</a:t>
            </a:r>
          </a:p>
          <a:p>
            <a:pPr lvl="0"/>
            <a:endParaRPr lang="vi-VN" sz="2800" dirty="0">
              <a:latin typeface="+mj-lt"/>
            </a:endParaRPr>
          </a:p>
          <a:p>
            <a:pPr lvl="0"/>
            <a:r>
              <a:rPr lang="vi-VN" sz="2800" dirty="0">
                <a:solidFill>
                  <a:srgbClr val="FF0000"/>
                </a:solidFill>
                <a:latin typeface="+mj-lt"/>
              </a:rPr>
              <a:t>Tiết kiệm biểu hiện </a:t>
            </a:r>
            <a:r>
              <a:rPr lang="vi-VN" sz="2800" dirty="0">
                <a:latin typeface="+mj-lt"/>
              </a:rPr>
              <a:t>ở việc: chi tiêu hợp lí; tắt các thiết bị điện và khoá vòi nước khi không sử dụng; sắp xếp thời gian làm việc khoa học; sử dụng hợp lí và khai thác hiệu quả tài nguyên (nước, khoáng sản,...); bảo quản đồ dùng học tập, lao động khi sử dụng; bảo vệ của công;...</a:t>
            </a:r>
          </a:p>
          <a:p>
            <a:pPr lvl="0"/>
            <a:endParaRPr lang="vi-VN" sz="2800" dirty="0">
              <a:latin typeface="+mj-lt"/>
            </a:endParaRPr>
          </a:p>
          <a:p>
            <a:pPr lvl="0"/>
            <a:r>
              <a:rPr lang="vi-VN" sz="2800" dirty="0">
                <a:solidFill>
                  <a:srgbClr val="FF0000"/>
                </a:solidFill>
                <a:latin typeface="+mj-lt"/>
              </a:rPr>
              <a:t>Ý nghĩa: </a:t>
            </a:r>
            <a:r>
              <a:rPr lang="vi-VN" sz="2800" dirty="0">
                <a:latin typeface="+mj-lt"/>
              </a:rPr>
              <a:t>Tiết kiệm giúp chúng ta quý trọng thành quả lao động; đảm bảo cho cuộc sống ổn định, ấm no, hạnh phúc và thành công.</a:t>
            </a:r>
          </a:p>
        </p:txBody>
      </p:sp>
      <p:pic>
        <p:nvPicPr>
          <p:cNvPr id="15" name="Picture 14"/>
          <p:cNvPicPr>
            <a:picLocks noChangeAspect="1"/>
          </p:cNvPicPr>
          <p:nvPr/>
        </p:nvPicPr>
        <p:blipFill>
          <a:blip r:embed="rId4"/>
          <a:stretch>
            <a:fillRect/>
          </a:stretch>
        </p:blipFill>
        <p:spPr>
          <a:xfrm>
            <a:off x="0" y="663499"/>
            <a:ext cx="3380509" cy="5372071"/>
          </a:xfrm>
          <a:prstGeom prst="rect">
            <a:avLst/>
          </a:prstGeom>
        </p:spPr>
      </p:pic>
      <p:sp>
        <p:nvSpPr>
          <p:cNvPr id="12" name="Rectangle 11"/>
          <p:cNvSpPr/>
          <p:nvPr/>
        </p:nvSpPr>
        <p:spPr>
          <a:xfrm>
            <a:off x="625587" y="2357643"/>
            <a:ext cx="2406428" cy="584775"/>
          </a:xfrm>
          <a:prstGeom prst="rect">
            <a:avLst/>
          </a:prstGeom>
        </p:spPr>
        <p:txBody>
          <a:bodyPr wrap="none">
            <a:spAutoFit/>
          </a:bodyPr>
          <a:lstStyle/>
          <a:p>
            <a:pPr algn="ctr" eaLnBrk="0" fontAlgn="base" hangingPunct="0">
              <a:spcBef>
                <a:spcPct val="0"/>
              </a:spcBef>
              <a:spcAft>
                <a:spcPct val="0"/>
              </a:spcAft>
            </a:pPr>
            <a:r>
              <a:rPr lang="en-US" altLang="en-US" sz="3200" b="1" dirty="0">
                <a:solidFill>
                  <a:srgbClr val="FF0000"/>
                </a:solidFill>
                <a:latin typeface="Times New Roman" panose="02020603050405020304" pitchFamily="18" charset="0"/>
                <a:ea typeface="Helvetica Neue"/>
                <a:cs typeface="Times New Roman" panose="02020603050405020304" pitchFamily="18" charset="0"/>
              </a:rPr>
              <a:t>TIẾT KIỆM</a:t>
            </a:r>
            <a:endParaRPr lang="en-SG" altLang="en-US" sz="3200" b="1" dirty="0">
              <a:solidFill>
                <a:srgbClr val="0000FF"/>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V="1">
            <a:off x="3380509" y="1219201"/>
            <a:ext cx="484908" cy="15517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80509" y="2770909"/>
            <a:ext cx="484908" cy="710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80509" y="2770909"/>
            <a:ext cx="484908" cy="2687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841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978" y="0"/>
            <a:ext cx="12192000" cy="6831250"/>
          </a:xfrm>
          <a:prstGeom prst="rect">
            <a:avLst/>
          </a:prstGeom>
          <a:noFill/>
        </p:spPr>
      </p:pic>
      <p:pic>
        <p:nvPicPr>
          <p:cNvPr id="10" name="Picture 9"/>
          <p:cNvPicPr>
            <a:picLocks noChangeAspect="1"/>
          </p:cNvPicPr>
          <p:nvPr/>
        </p:nvPicPr>
        <p:blipFill>
          <a:blip r:embed="rId4"/>
          <a:stretch>
            <a:fillRect/>
          </a:stretch>
        </p:blipFill>
        <p:spPr>
          <a:xfrm>
            <a:off x="0" y="0"/>
            <a:ext cx="1082264" cy="1164653"/>
          </a:xfrm>
          <a:prstGeom prst="rect">
            <a:avLst/>
          </a:prstGeom>
        </p:spPr>
      </p:pic>
      <p:pic>
        <p:nvPicPr>
          <p:cNvPr id="6" name="Picture 5"/>
          <p:cNvPicPr>
            <a:picLocks noChangeAspect="1"/>
          </p:cNvPicPr>
          <p:nvPr/>
        </p:nvPicPr>
        <p:blipFill>
          <a:blip r:embed="rId5"/>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4303" y="1833876"/>
            <a:ext cx="29236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3200" b="1" dirty="0">
                <a:solidFill>
                  <a:srgbClr val="0000FF"/>
                </a:solidFill>
                <a:latin typeface="Times New Roman" panose="02020603050405020304" pitchFamily="18" charset="0"/>
                <a:ea typeface="Helvetica Neue"/>
                <a:cs typeface="Times New Roman" panose="02020603050405020304" pitchFamily="18" charset="0"/>
              </a:rPr>
              <a:t> 8:</a:t>
            </a:r>
            <a:r>
              <a:rPr lang="en-US" altLang="en-US" sz="32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3200" b="1" dirty="0">
                <a:solidFill>
                  <a:srgbClr val="FF0000"/>
                </a:solidFill>
                <a:latin typeface="Times New Roman" panose="02020603050405020304" pitchFamily="18" charset="0"/>
                <a:ea typeface="Helvetica Neue"/>
                <a:cs typeface="Times New Roman" panose="02020603050405020304" pitchFamily="18" charset="0"/>
              </a:rPr>
              <a:t>TIẾT KIỆM</a:t>
            </a:r>
            <a:endParaRPr lang="en-SG"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stretch>
            <a:fillRect/>
          </a:stretch>
        </p:blipFill>
        <p:spPr>
          <a:xfrm>
            <a:off x="6595463" y="468762"/>
            <a:ext cx="4519478" cy="5182805"/>
          </a:xfrm>
          <a:prstGeom prst="rect">
            <a:avLst/>
          </a:prstGeom>
        </p:spPr>
      </p:pic>
      <p:sp>
        <p:nvSpPr>
          <p:cNvPr id="9" name="文本框 6"/>
          <p:cNvSpPr txBox="1"/>
          <p:nvPr/>
        </p:nvSpPr>
        <p:spPr>
          <a:xfrm>
            <a:off x="7116507" y="3074883"/>
            <a:ext cx="3717748" cy="584775"/>
          </a:xfrm>
          <a:prstGeom prst="rect">
            <a:avLst/>
          </a:prstGeom>
          <a:noFill/>
        </p:spPr>
        <p:txBody>
          <a:bodyPr wrap="square" rtlCol="0">
            <a:spAutoFit/>
          </a:bodyPr>
          <a:lstStyle/>
          <a:p>
            <a:pPr algn="ct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III.Luyện</a:t>
            </a: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tập</a:t>
            </a:r>
            <a:endPar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4196321" y="135169"/>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10"/>
          <a:stretch>
            <a:fillRect/>
          </a:stretch>
        </p:blipFill>
        <p:spPr>
          <a:xfrm>
            <a:off x="10936762" y="0"/>
            <a:ext cx="1255238" cy="937524"/>
          </a:xfrm>
          <a:prstGeom prst="rect">
            <a:avLst/>
          </a:prstGeom>
        </p:spPr>
      </p:pic>
    </p:spTree>
    <p:extLst>
      <p:ext uri="{BB962C8B-B14F-4D97-AF65-F5344CB8AC3E}">
        <p14:creationId xmlns:p14="http://schemas.microsoft.com/office/powerpoint/2010/main" val="1840279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8462211" cy="3197474"/>
          </a:xfrm>
          <a:prstGeom prst="rect">
            <a:avLst/>
          </a:prstGeom>
          <a:noFill/>
          <a:ln>
            <a:noFill/>
          </a:ln>
        </p:spPr>
        <p:txBody>
          <a:bodyPr wrap="square" lIns="121917" tIns="60958" rIns="121917" bIns="60958" rtlCol="0">
            <a:spAutoFit/>
          </a:bodyPr>
          <a:lstStyle/>
          <a:p>
            <a:pPr lvl="0"/>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1:</a:t>
            </a:r>
            <a:r>
              <a:rPr lang="vi-VN" sz="2800" dirty="0">
                <a:latin typeface="Times New Roman" panose="02020603050405020304" pitchFamily="18" charset="0"/>
                <a:cs typeface="Times New Roman" panose="02020603050405020304" pitchFamily="18" charset="0"/>
              </a:rPr>
              <a:t>Em hãy cùng các bạn trong nhóm thực hiện nhiệm vụ sau:</a:t>
            </a:r>
          </a:p>
          <a:p>
            <a:pPr lvl="0"/>
            <a:r>
              <a:rPr lang="vi-VN" sz="2800" dirty="0">
                <a:latin typeface="Times New Roman" panose="02020603050405020304" pitchFamily="18" charset="0"/>
                <a:cs typeface="Times New Roman" panose="02020603050405020304" pitchFamily="18" charset="0"/>
              </a:rPr>
              <a:t>Liệt kê những biểu hiện lãng phí đồ dùng học tập và kể ra ba cách tiết kiệm đồ dùng học tập của học sinh.</a:t>
            </a:r>
          </a:p>
          <a:p>
            <a:pPr lvl="0"/>
            <a:r>
              <a:rPr lang="vi-VN" sz="2800" dirty="0">
                <a:latin typeface="Times New Roman" panose="02020603050405020304" pitchFamily="18" charset="0"/>
                <a:cs typeface="Times New Roman" panose="02020603050405020304" pitchFamily="18" charset="0"/>
              </a:rPr>
              <a:t>Liệt kê những biểu hiện lãng phí thời gian và kề một vài cách tiết kiệm thời gian của học sinh.</a:t>
            </a:r>
          </a:p>
          <a:p>
            <a:pPr algn="just">
              <a:lnSpc>
                <a:spcPct val="122000"/>
              </a:lnSpc>
              <a:spcAft>
                <a:spcPts val="500"/>
              </a:spcAft>
              <a:buClr>
                <a:srgbClr val="000000"/>
              </a:buClr>
              <a:buSzPts val="1100"/>
              <a:tabLst>
                <a:tab pos="229870" algn="l"/>
              </a:tabLst>
            </a:pPr>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7" name="TextBox 6"/>
          <p:cNvSpPr txBox="1"/>
          <p:nvPr/>
        </p:nvSpPr>
        <p:spPr>
          <a:xfrm>
            <a:off x="2087000" y="227487"/>
            <a:ext cx="3025327" cy="874979"/>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nhân</a:t>
            </a:r>
            <a:endPar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943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42345" y="-895487"/>
            <a:ext cx="12084671" cy="7725473"/>
          </a:xfrm>
          <a:prstGeom prst="rect">
            <a:avLst/>
          </a:prstGeom>
        </p:spPr>
      </p:pic>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15" name="Rectangle 14"/>
          <p:cNvSpPr/>
          <p:nvPr/>
        </p:nvSpPr>
        <p:spPr>
          <a:xfrm>
            <a:off x="1001485" y="2370293"/>
            <a:ext cx="4637315" cy="3108543"/>
          </a:xfrm>
          <a:prstGeom prst="rect">
            <a:avLst/>
          </a:prstGeom>
        </p:spPr>
        <p:txBody>
          <a:bodyPr wrap="square">
            <a:spAutoFit/>
          </a:bodyPr>
          <a:lstStyle/>
          <a:p>
            <a:pPr marL="514350" indent="-514350" algn="just">
              <a:buAutoNum type="arabicPeriod"/>
            </a:pPr>
            <a:r>
              <a:rPr lang="vi-VN" sz="2800" dirty="0">
                <a:latin typeface="+mj-lt"/>
              </a:rPr>
              <a:t>Mua nhiều đồ dùng học tập, không dùng đến</a:t>
            </a:r>
          </a:p>
          <a:p>
            <a:pPr marL="514350" indent="-514350" algn="just">
              <a:buAutoNum type="arabicPeriod"/>
            </a:pPr>
            <a:endParaRPr lang="vi-VN" sz="2800" dirty="0">
              <a:latin typeface="+mj-lt"/>
            </a:endParaRPr>
          </a:p>
          <a:p>
            <a:pPr marL="514350" indent="-514350" algn="just">
              <a:buAutoNum type="arabicPeriod"/>
            </a:pPr>
            <a:r>
              <a:rPr lang="vi-VN" sz="2800" dirty="0">
                <a:latin typeface="+mj-lt"/>
              </a:rPr>
              <a:t>Bỏ quên đồ dùng</a:t>
            </a:r>
          </a:p>
          <a:p>
            <a:pPr marL="514350" indent="-514350" algn="just">
              <a:buAutoNum type="arabicPeriod"/>
            </a:pPr>
            <a:endParaRPr lang="vi-VN" sz="2800" dirty="0">
              <a:latin typeface="+mj-lt"/>
            </a:endParaRPr>
          </a:p>
          <a:p>
            <a:pPr marL="514350" indent="-514350" algn="just">
              <a:buAutoNum type="arabicPeriod"/>
            </a:pPr>
            <a:r>
              <a:rPr lang="vi-VN" sz="2800" dirty="0">
                <a:latin typeface="+mj-lt"/>
              </a:rPr>
              <a:t>Vở viết dở . Bỏ đi nhiều trang giấy trắng.</a:t>
            </a:r>
          </a:p>
        </p:txBody>
      </p:sp>
      <p:sp>
        <p:nvSpPr>
          <p:cNvPr id="17" name="Rectangle 16"/>
          <p:cNvSpPr/>
          <p:nvPr/>
        </p:nvSpPr>
        <p:spPr>
          <a:xfrm>
            <a:off x="6096000" y="1593273"/>
            <a:ext cx="4184073" cy="3108543"/>
          </a:xfrm>
          <a:prstGeom prst="rect">
            <a:avLst/>
          </a:prstGeom>
        </p:spPr>
        <p:txBody>
          <a:bodyPr wrap="square">
            <a:spAutoFit/>
          </a:bodyPr>
          <a:lstStyle/>
          <a:p>
            <a:pPr marL="514350" indent="-514350" algn="just">
              <a:buAutoNum type="arabicPeriod"/>
            </a:pPr>
            <a:r>
              <a:rPr lang="vi-VN" sz="2800" dirty="0">
                <a:latin typeface="Times New Roman" panose="02020603050405020304" pitchFamily="18" charset="0"/>
                <a:cs typeface="Times New Roman" panose="02020603050405020304" pitchFamily="18" charset="0"/>
              </a:rPr>
              <a:t>Bọc sách vở, giữ gìn cẩn thận.</a:t>
            </a:r>
          </a:p>
          <a:p>
            <a:pPr marL="514350" indent="-514350" algn="just">
              <a:buAutoNum type="arabicPeriod"/>
            </a:pPr>
            <a:r>
              <a:rPr lang="vi-VN" sz="2800" dirty="0">
                <a:latin typeface="Times New Roman" panose="02020603050405020304" pitchFamily="18" charset="0"/>
                <a:cs typeface="Times New Roman" panose="02020603050405020304" pitchFamily="18" charset="0"/>
              </a:rPr>
              <a:t>Đựng đồ dùng học tập vào túi đựng</a:t>
            </a:r>
          </a:p>
          <a:p>
            <a:pPr marL="514350" indent="-514350" algn="just">
              <a:buAutoNum type="arabicPeriod"/>
            </a:pPr>
            <a:r>
              <a:rPr lang="vi-VN" sz="2800" dirty="0">
                <a:latin typeface="Times New Roman" panose="02020603050405020304" pitchFamily="18" charset="0"/>
                <a:cs typeface="Times New Roman" panose="02020603050405020304" pitchFamily="18" charset="0"/>
              </a:rPr>
              <a:t>Sử dụng các tờ giấy trắng còn lại của quyển vở dở để làm nháp…</a:t>
            </a:r>
          </a:p>
        </p:txBody>
      </p:sp>
      <p:sp>
        <p:nvSpPr>
          <p:cNvPr id="18" name="Rectangle 17"/>
          <p:cNvSpPr/>
          <p:nvPr/>
        </p:nvSpPr>
        <p:spPr>
          <a:xfrm>
            <a:off x="1001485" y="1087377"/>
            <a:ext cx="2685143" cy="523220"/>
          </a:xfrm>
          <a:prstGeom prst="rect">
            <a:avLst/>
          </a:prstGeom>
        </p:spPr>
        <p:txBody>
          <a:bodyPr wrap="square">
            <a:spAutoFit/>
          </a:bodyPr>
          <a:lstStyle/>
          <a:p>
            <a:pPr algn="ctr"/>
            <a:r>
              <a:rPr lang="vi-VN" sz="2800" b="1" dirty="0">
                <a:latin typeface="+mj-lt"/>
              </a:rPr>
              <a:t>Tiết kiệm </a:t>
            </a:r>
            <a:endParaRPr lang="vi-VN" sz="2800" dirty="0">
              <a:latin typeface="+mj-lt"/>
            </a:endParaRPr>
          </a:p>
        </p:txBody>
      </p:sp>
      <p:sp>
        <p:nvSpPr>
          <p:cNvPr id="19" name="Rectangle 18"/>
          <p:cNvSpPr/>
          <p:nvPr/>
        </p:nvSpPr>
        <p:spPr>
          <a:xfrm>
            <a:off x="6625771" y="978167"/>
            <a:ext cx="2685143" cy="523220"/>
          </a:xfrm>
          <a:prstGeom prst="rect">
            <a:avLst/>
          </a:prstGeom>
        </p:spPr>
        <p:txBody>
          <a:bodyPr wrap="square">
            <a:spAutoFit/>
          </a:bodyPr>
          <a:lstStyle/>
          <a:p>
            <a:pPr algn="ctr"/>
            <a:r>
              <a:rPr lang="vi-VN" sz="2800" b="1" dirty="0"/>
              <a:t>Lãng phí</a:t>
            </a:r>
          </a:p>
        </p:txBody>
      </p:sp>
    </p:spTree>
    <p:extLst>
      <p:ext uri="{BB962C8B-B14F-4D97-AF65-F5344CB8AC3E}">
        <p14:creationId xmlns:p14="http://schemas.microsoft.com/office/powerpoint/2010/main" val="38591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8462211" cy="3139317"/>
          </a:xfrm>
          <a:prstGeom prst="rect">
            <a:avLst/>
          </a:prstGeom>
          <a:noFill/>
          <a:ln>
            <a:noFill/>
          </a:ln>
        </p:spPr>
        <p:txBody>
          <a:bodyPr wrap="square" lIns="121917" tIns="60958" rIns="121917" bIns="60958" rtlCol="0">
            <a:spAutoFit/>
          </a:bodyPr>
          <a:lstStyle/>
          <a:p>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2:</a:t>
            </a:r>
            <a:r>
              <a:rPr lang="vi-VN" sz="2800" dirty="0">
                <a:latin typeface="Times New Roman" panose="02020603050405020304" pitchFamily="18" charset="0"/>
                <a:cs typeface="Times New Roman" panose="02020603050405020304" pitchFamily="18" charset="0"/>
              </a:rPr>
              <a:t>Em hãy nhận xét hành vi của các bạn dưới đây:</a:t>
            </a:r>
          </a:p>
          <a:p>
            <a:r>
              <a:rPr lang="vi-VN" sz="2800" dirty="0">
                <a:latin typeface="Times New Roman" panose="02020603050405020304" pitchFamily="18" charset="0"/>
                <a:cs typeface="Times New Roman" panose="02020603050405020304" pitchFamily="18" charset="0"/>
              </a:rPr>
              <a:t>a)Khi ăn buffet ở nhà hàng, Lan chỉ lấy vừa đủ thức ăn.</a:t>
            </a:r>
          </a:p>
          <a:p>
            <a:r>
              <a:rPr lang="vi-VN" sz="2800" dirty="0">
                <a:latin typeface="Times New Roman" panose="02020603050405020304" pitchFamily="18" charset="0"/>
                <a:cs typeface="Times New Roman" panose="02020603050405020304" pitchFamily="18" charset="0"/>
              </a:rPr>
              <a:t>b)Dương thường bật điều hoà, quạt trần, tivi suốt ngày ngay cả khi ra sân chơi với các bạn.</a:t>
            </a:r>
          </a:p>
          <a:p>
            <a:r>
              <a:rPr lang="vi-VN" sz="2800" dirty="0">
                <a:latin typeface="Times New Roman" panose="02020603050405020304" pitchFamily="18" charset="0"/>
                <a:cs typeface="Times New Roman" panose="02020603050405020304" pitchFamily="18" charset="0"/>
              </a:rPr>
              <a:t>c.Quân rủ Tuấn ra quán chơi điện tử, tiêu hết cả số tiền mẹ mới cho để mua sách học tiếng Anh.</a:t>
            </a:r>
          </a:p>
          <a:p>
            <a:pPr lvl="0"/>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7" name="TextBox 6"/>
          <p:cNvSpPr txBox="1"/>
          <p:nvPr/>
        </p:nvSpPr>
        <p:spPr>
          <a:xfrm>
            <a:off x="2087000" y="227487"/>
            <a:ext cx="3025327" cy="94916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nhân</a:t>
            </a:r>
            <a:endPar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978" y="0"/>
            <a:ext cx="12192000" cy="6831250"/>
          </a:xfrm>
          <a:prstGeom prst="rect">
            <a:avLst/>
          </a:prstGeom>
          <a:noFill/>
        </p:spPr>
      </p:pic>
      <p:pic>
        <p:nvPicPr>
          <p:cNvPr id="6" name="Picture 5"/>
          <p:cNvPicPr>
            <a:picLocks noChangeAspect="1"/>
          </p:cNvPicPr>
          <p:nvPr/>
        </p:nvPicPr>
        <p:blipFill>
          <a:blip r:embed="rId4"/>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3448" y="1354162"/>
            <a:ext cx="330550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 8</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4000" b="1" dirty="0">
                <a:solidFill>
                  <a:srgbClr val="FF0000"/>
                </a:solidFill>
                <a:latin typeface="Times New Roman" panose="02020603050405020304" pitchFamily="18" charset="0"/>
                <a:ea typeface="Helvetica Neue"/>
                <a:cs typeface="Times New Roman" panose="02020603050405020304" pitchFamily="18" charset="0"/>
              </a:rPr>
              <a:t>TIẾT KIỆM </a:t>
            </a:r>
          </a:p>
          <a:p>
            <a:pPr algn="ctr" eaLnBrk="0" fontAlgn="base" hangingPunct="0">
              <a:spcBef>
                <a:spcPct val="0"/>
              </a:spcBef>
              <a:spcAft>
                <a:spcPct val="0"/>
              </a:spcAft>
            </a:pPr>
            <a:r>
              <a:rPr lang="en-US" altLang="en-US" sz="4000" i="1" dirty="0">
                <a:solidFill>
                  <a:srgbClr val="FF0000"/>
                </a:solidFill>
                <a:latin typeface="Times New Roman" panose="02020603050405020304" pitchFamily="18" charset="0"/>
                <a:ea typeface="Helvetica Neue"/>
                <a:cs typeface="Times New Roman" panose="02020603050405020304" pitchFamily="18" charset="0"/>
              </a:rPr>
              <a:t>( 2 </a:t>
            </a:r>
            <a:r>
              <a:rPr lang="en-US" altLang="en-US" sz="4000" i="1" dirty="0" err="1">
                <a:solidFill>
                  <a:srgbClr val="FF0000"/>
                </a:solidFill>
                <a:latin typeface="Times New Roman" panose="02020603050405020304" pitchFamily="18" charset="0"/>
                <a:ea typeface="Helvetica Neue"/>
                <a:cs typeface="Times New Roman" panose="02020603050405020304" pitchFamily="18" charset="0"/>
              </a:rPr>
              <a:t>tiết</a:t>
            </a:r>
            <a:r>
              <a:rPr lang="en-US" altLang="en-US" sz="4000" i="1" dirty="0">
                <a:solidFill>
                  <a:srgbClr val="FF0000"/>
                </a:solidFill>
                <a:latin typeface="Times New Roman" panose="02020603050405020304" pitchFamily="18" charset="0"/>
                <a:ea typeface="Helvetica Neue"/>
                <a:cs typeface="Times New Roman" panose="02020603050405020304" pitchFamily="18" charset="0"/>
              </a:rPr>
              <a:t>)</a:t>
            </a:r>
            <a:endParaRPr lang="en-SG" altLang="en-US" sz="4000" i="1" dirty="0">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6595463" y="468762"/>
            <a:ext cx="4519478" cy="5182805"/>
          </a:xfrm>
          <a:prstGeom prst="rect">
            <a:avLst/>
          </a:prstGeom>
        </p:spPr>
      </p:pic>
      <p:sp>
        <p:nvSpPr>
          <p:cNvPr id="9" name="文本框 6"/>
          <p:cNvSpPr txBox="1"/>
          <p:nvPr/>
        </p:nvSpPr>
        <p:spPr>
          <a:xfrm>
            <a:off x="7116507" y="3074883"/>
            <a:ext cx="3218888" cy="584775"/>
          </a:xfrm>
          <a:prstGeom prst="rect">
            <a:avLst/>
          </a:prstGeom>
          <a:noFill/>
        </p:spPr>
        <p:txBody>
          <a:bodyPr wrap="square" rtlCol="0">
            <a:spAutoFit/>
          </a:bodyPr>
          <a:lstStyle/>
          <a:p>
            <a:pPr algn="ctr"/>
            <a:r>
              <a:rPr lang="en-US" altLang="zh-CN" sz="32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I.KHỞI ĐỘNG</a:t>
            </a:r>
            <a:endParaRPr lang="zh-CN" altLang="en-US" sz="32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grpSp>
        <p:nvGrpSpPr>
          <p:cNvPr id="12" name="Group 11"/>
          <p:cNvGrpSpPr/>
          <p:nvPr/>
        </p:nvGrpSpPr>
        <p:grpSpPr>
          <a:xfrm>
            <a:off x="4196321" y="135169"/>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1755367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8462211" cy="3139317"/>
          </a:xfrm>
          <a:prstGeom prst="rect">
            <a:avLst/>
          </a:prstGeom>
          <a:noFill/>
          <a:ln>
            <a:noFill/>
          </a:ln>
        </p:spPr>
        <p:txBody>
          <a:bodyPr wrap="square" lIns="121917" tIns="60958" rIns="121917" bIns="60958" rtlCol="0">
            <a:spAutoFit/>
          </a:bodyPr>
          <a:lstStyle/>
          <a:p>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2:</a:t>
            </a:r>
            <a:r>
              <a:rPr lang="vi-VN" sz="2800" dirty="0">
                <a:latin typeface="Times New Roman" panose="02020603050405020304" pitchFamily="18" charset="0"/>
                <a:cs typeface="Times New Roman" panose="02020603050405020304" pitchFamily="18" charset="0"/>
              </a:rPr>
              <a:t>. Trả lời</a:t>
            </a:r>
          </a:p>
          <a:p>
            <a:r>
              <a:rPr lang="vi-VN" sz="2800" dirty="0">
                <a:latin typeface="Times New Roman" panose="02020603050405020304" pitchFamily="18" charset="0"/>
                <a:cs typeface="Times New Roman" panose="02020603050405020304" pitchFamily="18" charset="0"/>
              </a:rPr>
              <a:t>a. Lan biết tiết kiệm thức ăn.</a:t>
            </a:r>
          </a:p>
          <a:p>
            <a:r>
              <a:rPr lang="vi-VN" sz="2800" dirty="0">
                <a:latin typeface="Times New Roman" panose="02020603050405020304" pitchFamily="18" charset="0"/>
                <a:cs typeface="Times New Roman" panose="02020603050405020304" pitchFamily="18" charset="0"/>
              </a:rPr>
              <a:t>b. Dương lãng phí điện. Khi không sử dingj nên tắt thiết bị điện.</a:t>
            </a:r>
          </a:p>
          <a:p>
            <a:r>
              <a:rPr lang="vi-VN" sz="2800" dirty="0">
                <a:latin typeface="Times New Roman" panose="02020603050405020304" pitchFamily="18" charset="0"/>
                <a:cs typeface="Times New Roman" panose="02020603050405020304" pitchFamily="18" charset="0"/>
              </a:rPr>
              <a:t>c. Quân, Tuấn lãng phí tiền bạc, chi tiêu không đúng mục đích. </a:t>
            </a:r>
          </a:p>
          <a:p>
            <a:pPr lvl="0"/>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96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1391703" cy="1079650"/>
          </a:xfrm>
          <a:prstGeom prst="rect">
            <a:avLst/>
          </a:prstGeom>
          <a:noFill/>
          <a:ln>
            <a:noFill/>
          </a:ln>
        </p:spPr>
        <p:txBody>
          <a:bodyPr wrap="square" lIns="121917" tIns="60958" rIns="121917" bIns="60958" rtlCol="0">
            <a:spAutoFit/>
          </a:bodyPr>
          <a:lstStyle/>
          <a:p>
            <a:pPr lvl="0"/>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3:</a:t>
            </a:r>
            <a:r>
              <a:rPr lang="vi-VN" sz="2800" dirty="0">
                <a:latin typeface="Times New Roman" panose="02020603050405020304" pitchFamily="18" charset="0"/>
                <a:cs typeface="Times New Roman" panose="02020603050405020304" pitchFamily="18" charset="0"/>
              </a:rPr>
              <a:t>.</a:t>
            </a:r>
          </a:p>
          <a:p>
            <a:pPr algn="just">
              <a:lnSpc>
                <a:spcPct val="122000"/>
              </a:lnSpc>
              <a:spcAft>
                <a:spcPts val="500"/>
              </a:spcAft>
              <a:buClr>
                <a:srgbClr val="000000"/>
              </a:buClr>
              <a:buSzPts val="1100"/>
              <a:tabLst>
                <a:tab pos="229870" algn="l"/>
              </a:tabLst>
            </a:pPr>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7" name="Rectangle 6"/>
          <p:cNvSpPr/>
          <p:nvPr/>
        </p:nvSpPr>
        <p:spPr>
          <a:xfrm>
            <a:off x="3275402" y="1779052"/>
            <a:ext cx="8288143" cy="2862322"/>
          </a:xfrm>
          <a:prstGeom prst="rect">
            <a:avLst/>
          </a:prstGeom>
        </p:spPr>
        <p:txBody>
          <a:bodyPr wrap="square">
            <a:spAutoFit/>
          </a:bodyPr>
          <a:lstStyle/>
          <a:p>
            <a:r>
              <a:rPr lang="vi-VN" sz="2400" b="1" dirty="0"/>
              <a:t> </a:t>
            </a:r>
            <a:r>
              <a:rPr lang="vi-VN" sz="2400" b="1" dirty="0">
                <a:latin typeface="Times New Roman" panose="02020603050405020304" pitchFamily="18" charset="0"/>
                <a:cs typeface="Times New Roman" panose="02020603050405020304" pitchFamily="18" charset="0"/>
              </a:rPr>
              <a:t>1:</a:t>
            </a:r>
          </a:p>
          <a:p>
            <a:r>
              <a:rPr lang="vi-VN" sz="2800" dirty="0">
                <a:latin typeface="Times New Roman" panose="02020603050405020304" pitchFamily="18" charset="0"/>
                <a:cs typeface="Times New Roman" panose="02020603050405020304" pitchFamily="18" charset="0"/>
              </a:rPr>
              <a:t>Gia đình Lan sống bằng những đồng lương ít ỏi của bố. Mấy hôm nữa là đến sinh nhật Lan, nhóm bạn thân trong lớp gợi ý Lan, nhóm bạn gợi ý Lan nên tổ chức sn ở nhà hàng cho sang trọng</a:t>
            </a:r>
          </a:p>
          <a:p>
            <a:r>
              <a:rPr lang="fr-FR" sz="2800" dirty="0" err="1">
                <a:latin typeface="Times New Roman" panose="02020603050405020304" pitchFamily="18" charset="0"/>
                <a:cs typeface="Times New Roman" panose="02020603050405020304" pitchFamily="18" charset="0"/>
              </a:rPr>
              <a:t>Nếu</a:t>
            </a:r>
            <a:r>
              <a:rPr lang="fr-FR" sz="2800" dirty="0">
                <a:latin typeface="Times New Roman" panose="02020603050405020304" pitchFamily="18" charset="0"/>
                <a:cs typeface="Times New Roman" panose="02020603050405020304" pitchFamily="18" charset="0"/>
              </a:rPr>
              <a:t> là Lan, </a:t>
            </a:r>
            <a:r>
              <a:rPr lang="fr-FR" sz="2800" dirty="0" err="1">
                <a:latin typeface="Times New Roman" panose="02020603050405020304" pitchFamily="18" charset="0"/>
                <a:cs typeface="Times New Roman" panose="02020603050405020304" pitchFamily="18" charset="0"/>
              </a:rPr>
              <a:t>em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sẽ</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làm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gì</a:t>
            </a:r>
            <a:r>
              <a:rPr lang="fr-FR"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endParaRPr lang="vi-VN" sz="1600" dirty="0"/>
          </a:p>
        </p:txBody>
      </p:sp>
      <p:sp>
        <p:nvSpPr>
          <p:cNvPr id="9" name="TextBox 8"/>
          <p:cNvSpPr txBox="1"/>
          <p:nvPr/>
        </p:nvSpPr>
        <p:spPr>
          <a:xfrm>
            <a:off x="2087000" y="227487"/>
            <a:ext cx="3025327" cy="91197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Sắm</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vai</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5’</a:t>
            </a:r>
          </a:p>
        </p:txBody>
      </p:sp>
    </p:spTree>
    <p:extLst>
      <p:ext uri="{BB962C8B-B14F-4D97-AF65-F5344CB8AC3E}">
        <p14:creationId xmlns:p14="http://schemas.microsoft.com/office/powerpoint/2010/main" val="196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816867" y="-403421"/>
            <a:ext cx="13451552" cy="7752131"/>
          </a:xfrm>
          <a:prstGeom prst="rect">
            <a:avLst/>
          </a:prstGeom>
        </p:spPr>
      </p:pic>
      <p:sp>
        <p:nvSpPr>
          <p:cNvPr id="8" name="Rectangle 7"/>
          <p:cNvSpPr/>
          <p:nvPr/>
        </p:nvSpPr>
        <p:spPr>
          <a:xfrm>
            <a:off x="1233055" y="1292020"/>
            <a:ext cx="5985163" cy="5139869"/>
          </a:xfrm>
          <a:prstGeom prst="rect">
            <a:avLst/>
          </a:prstGeom>
        </p:spPr>
        <p:txBody>
          <a:bodyPr wrap="square">
            <a:spAutoFit/>
          </a:bodyPr>
          <a:lstStyle/>
          <a:p>
            <a:r>
              <a:rPr lang="vi-VN" sz="2400" b="1" dirty="0"/>
              <a:t> </a:t>
            </a:r>
            <a:r>
              <a:rPr lang="vi-VN" sz="2400" b="1"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Từ hôm được mẹ mua cho chiếc điện thoại để tiện liên lạc, Hùng không muốn rời nó lúc nào. Ngoài những giờ học trên lớp, Hùng lại mở điện thoại lướt Web, lên mạng xã hội tán chuyện với bạn bè, chơi điện tử nên đã sao nhãng chuyện học hành. Cô giáo và bố mẹ đã nhắc nhở nhưng Hùng vẫn không thay đổi vì cho rằng đó là cách để thư giãn, xả bớt căng thẳng sau giờ học.</a:t>
            </a:r>
          </a:p>
          <a:p>
            <a:r>
              <a:rPr lang="vi-VN" sz="2400" dirty="0">
                <a:latin typeface="Times New Roman" panose="02020603050405020304" pitchFamily="18" charset="0"/>
                <a:cs typeface="Times New Roman" panose="02020603050405020304" pitchFamily="18" charset="0"/>
              </a:rPr>
              <a:t>Em có nhận xét gì về việc sử dụng thời gian của Hùng? Điều này sẽ ảnh hưởng gì đến kết quả học tập?</a:t>
            </a:r>
          </a:p>
          <a:p>
            <a:r>
              <a:rPr lang="vi-VN" sz="2400" dirty="0">
                <a:latin typeface="Times New Roman" panose="02020603050405020304" pitchFamily="18" charset="0"/>
                <a:cs typeface="Times New Roman" panose="02020603050405020304" pitchFamily="18" charset="0"/>
              </a:rPr>
              <a:t>Em có lời khuyên gì cho Hùng?</a:t>
            </a:r>
          </a:p>
          <a:p>
            <a:pPr algn="just"/>
            <a:endParaRPr lang="vi-VN" sz="1600" dirty="0"/>
          </a:p>
        </p:txBody>
      </p:sp>
      <p:sp>
        <p:nvSpPr>
          <p:cNvPr id="9" name="Rectangle 8"/>
          <p:cNvSpPr/>
          <p:nvPr/>
        </p:nvSpPr>
        <p:spPr>
          <a:xfrm>
            <a:off x="7786254" y="1283319"/>
            <a:ext cx="3505860" cy="4524315"/>
          </a:xfrm>
          <a:prstGeom prst="rect">
            <a:avLst/>
          </a:prstGeom>
        </p:spPr>
        <p:txBody>
          <a:bodyPr wrap="square">
            <a:spAutoFit/>
          </a:bodyPr>
          <a:lstStyle/>
          <a:p>
            <a:r>
              <a:rPr lang="vi-VN" sz="2000" b="1" dirty="0">
                <a:latin typeface="+mj-lt"/>
              </a:rPr>
              <a:t>3</a:t>
            </a:r>
            <a:r>
              <a:rPr lang="vi-VN" sz="2400" b="1" dirty="0">
                <a:latin typeface="+mj-lt"/>
              </a:rPr>
              <a:t>.</a:t>
            </a:r>
            <a:r>
              <a:rPr lang="vi-VN" sz="2400" dirty="0">
                <a:latin typeface="+mj-lt"/>
              </a:rPr>
              <a:t> Tuyết luôn nhận mình là người sống tiết kiệm với thói quen chọn mua những thứ có giá rẻ, đang được giảm giá. Bạn thường không chia sẻ đồ dùng của mình với các bạn vì cho rằng cần phải tiết kiệm.</a:t>
            </a:r>
          </a:p>
          <a:p>
            <a:r>
              <a:rPr lang="vi-VN" sz="2400" dirty="0">
                <a:latin typeface="+mj-lt"/>
              </a:rPr>
              <a:t> </a:t>
            </a:r>
          </a:p>
          <a:p>
            <a:r>
              <a:rPr lang="vi-VN" sz="2400" dirty="0">
                <a:latin typeface="+mj-lt"/>
              </a:rPr>
              <a:t> Em có đồng ý với cách tiết kiệm cảu Tuyết không? vì sao?</a:t>
            </a:r>
          </a:p>
        </p:txBody>
      </p:sp>
      <p:sp>
        <p:nvSpPr>
          <p:cNvPr id="11" name="AutoShape 3"/>
          <p:cNvSpPr>
            <a:spLocks noChangeArrowheads="1"/>
          </p:cNvSpPr>
          <p:nvPr/>
        </p:nvSpPr>
        <p:spPr bwMode="gray">
          <a:xfrm>
            <a:off x="0" y="0"/>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5’ </a:t>
            </a:r>
          </a:p>
        </p:txBody>
      </p:sp>
      <p:sp>
        <p:nvSpPr>
          <p:cNvPr id="2" name="Rectangle 1"/>
          <p:cNvSpPr/>
          <p:nvPr/>
        </p:nvSpPr>
        <p:spPr>
          <a:xfrm>
            <a:off x="1443575" y="702803"/>
            <a:ext cx="1181734" cy="523220"/>
          </a:xfrm>
          <a:prstGeom prst="rect">
            <a:avLst/>
          </a:prstGeom>
        </p:spPr>
        <p:txBody>
          <a:bodyPr wrap="none">
            <a:spAutoFit/>
          </a:bodyPr>
          <a:lstStyle/>
          <a:p>
            <a:pPr lvl="0"/>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3:</a:t>
            </a:r>
            <a:r>
              <a:rPr lang="vi-VN" sz="2800" dirty="0"/>
              <a:t>.</a:t>
            </a:r>
          </a:p>
        </p:txBody>
      </p:sp>
    </p:spTree>
    <p:extLst>
      <p:ext uri="{BB962C8B-B14F-4D97-AF65-F5344CB8AC3E}">
        <p14:creationId xmlns:p14="http://schemas.microsoft.com/office/powerpoint/2010/main" val="283081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816867" y="-403422"/>
            <a:ext cx="13451552" cy="7752131"/>
          </a:xfrm>
          <a:prstGeom prst="rect">
            <a:avLst/>
          </a:prstGeom>
        </p:spPr>
      </p:pic>
      <p:sp>
        <p:nvSpPr>
          <p:cNvPr id="8" name="Rectangle 7"/>
          <p:cNvSpPr/>
          <p:nvPr/>
        </p:nvSpPr>
        <p:spPr>
          <a:xfrm>
            <a:off x="1233055" y="1292020"/>
            <a:ext cx="4862945" cy="2677656"/>
          </a:xfrm>
          <a:prstGeom prst="rect">
            <a:avLst/>
          </a:prstGeom>
        </p:spPr>
        <p:txBody>
          <a:bodyPr wrap="square">
            <a:spAutoFit/>
          </a:bodyPr>
          <a:lstStyle/>
          <a:p>
            <a:r>
              <a:rPr lang="vi-VN" sz="2400" b="1" dirty="0"/>
              <a:t> </a:t>
            </a:r>
            <a:r>
              <a:rPr lang="vi-VN" sz="2800" b="1"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Hùng sử dụng đt như vậy gây lãng phí thời gian.</a:t>
            </a:r>
          </a:p>
          <a:p>
            <a:r>
              <a:rPr lang="vi-VN" sz="2800" dirty="0">
                <a:latin typeface="Times New Roman" panose="02020603050405020304" pitchFamily="18" charset="0"/>
                <a:cs typeface="Times New Roman" panose="02020603050405020304" pitchFamily="18" charset="0"/>
              </a:rPr>
              <a:t>Nên dùng đt thoại khi cần thiêt. Quy định khung thời gian sử dụng đt, thực hiện nghiêm túc.</a:t>
            </a:r>
          </a:p>
          <a:p>
            <a:pPr algn="just"/>
            <a:endParaRPr lang="vi-VN" sz="2800" dirty="0"/>
          </a:p>
        </p:txBody>
      </p:sp>
      <p:sp>
        <p:nvSpPr>
          <p:cNvPr id="9" name="Rectangle 8"/>
          <p:cNvSpPr/>
          <p:nvPr/>
        </p:nvSpPr>
        <p:spPr>
          <a:xfrm>
            <a:off x="6733308" y="1283319"/>
            <a:ext cx="4558805" cy="4401205"/>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Tuyết mua hàng giá rẻ là tiết kiệm</a:t>
            </a:r>
          </a:p>
          <a:p>
            <a:r>
              <a:rPr lang="vi-VN" sz="2800" dirty="0">
                <a:latin typeface="Times New Roman" panose="02020603050405020304" pitchFamily="18" charset="0"/>
                <a:cs typeface="Times New Roman" panose="02020603050405020304" pitchFamily="18" charset="0"/>
              </a:rPr>
              <a:t>- Nhưng vì rẻ mà mua nhiêu, không sử dụng hết là lãng phí</a:t>
            </a:r>
          </a:p>
          <a:p>
            <a:r>
              <a:rPr lang="vi-VN" sz="2800" dirty="0">
                <a:latin typeface="Times New Roman" panose="02020603050405020304" pitchFamily="18" charset="0"/>
                <a:cs typeface="Times New Roman" panose="02020603050405020304" pitchFamily="18" charset="0"/>
              </a:rPr>
              <a:t>- Tuyết ít chia sẻ đồ với bạn vì cho rằng cần tiết kiệm đó là không đúng. tiết kiệm không có nghĩa là keo kiệt, chỉ sử dụng cho mình , không chia sẻ vơi  người khác, </a:t>
            </a:r>
          </a:p>
        </p:txBody>
      </p:sp>
      <p:sp>
        <p:nvSpPr>
          <p:cNvPr id="11" name="AutoShape 3"/>
          <p:cNvSpPr>
            <a:spLocks noChangeArrowheads="1"/>
          </p:cNvSpPr>
          <p:nvPr/>
        </p:nvSpPr>
        <p:spPr bwMode="gray">
          <a:xfrm>
            <a:off x="0" y="0"/>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5’ </a:t>
            </a:r>
          </a:p>
        </p:txBody>
      </p:sp>
      <p:sp>
        <p:nvSpPr>
          <p:cNvPr id="2" name="Rectangle 1"/>
          <p:cNvSpPr/>
          <p:nvPr/>
        </p:nvSpPr>
        <p:spPr>
          <a:xfrm>
            <a:off x="4436157" y="442637"/>
            <a:ext cx="4224233" cy="523220"/>
          </a:xfrm>
          <a:prstGeom prst="rect">
            <a:avLst/>
          </a:prstGeom>
        </p:spPr>
        <p:txBody>
          <a:bodyPr wrap="none">
            <a:spAutoFit/>
          </a:bodyPr>
          <a:lstStyle/>
          <a:p>
            <a:pPr lvl="0"/>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3:</a:t>
            </a:r>
            <a:r>
              <a:rPr lang="vi-VN"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KếT quả thảo luận</a:t>
            </a:r>
            <a:r>
              <a:rPr lang="vi-VN" sz="2800" dirty="0"/>
              <a:t>.</a:t>
            </a:r>
          </a:p>
        </p:txBody>
      </p:sp>
    </p:spTree>
    <p:extLst>
      <p:ext uri="{BB962C8B-B14F-4D97-AF65-F5344CB8AC3E}">
        <p14:creationId xmlns:p14="http://schemas.microsoft.com/office/powerpoint/2010/main" val="103203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978" y="0"/>
            <a:ext cx="12192000" cy="6831250"/>
          </a:xfrm>
          <a:prstGeom prst="rect">
            <a:avLst/>
          </a:prstGeom>
          <a:noFill/>
        </p:spPr>
      </p:pic>
      <p:pic>
        <p:nvPicPr>
          <p:cNvPr id="10" name="Picture 9"/>
          <p:cNvPicPr>
            <a:picLocks noChangeAspect="1"/>
          </p:cNvPicPr>
          <p:nvPr/>
        </p:nvPicPr>
        <p:blipFill>
          <a:blip r:embed="rId4"/>
          <a:stretch>
            <a:fillRect/>
          </a:stretch>
        </p:blipFill>
        <p:spPr>
          <a:xfrm>
            <a:off x="0" y="0"/>
            <a:ext cx="1082264" cy="1164653"/>
          </a:xfrm>
          <a:prstGeom prst="rect">
            <a:avLst/>
          </a:prstGeom>
        </p:spPr>
      </p:pic>
      <p:pic>
        <p:nvPicPr>
          <p:cNvPr id="6" name="Picture 5"/>
          <p:cNvPicPr>
            <a:picLocks noChangeAspect="1"/>
          </p:cNvPicPr>
          <p:nvPr/>
        </p:nvPicPr>
        <p:blipFill>
          <a:blip r:embed="rId5"/>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4303" y="1372211"/>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 8:</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4000" b="1" dirty="0">
                <a:solidFill>
                  <a:srgbClr val="FF0000"/>
                </a:solidFill>
                <a:latin typeface="Times New Roman" panose="02020603050405020304" pitchFamily="18" charset="0"/>
                <a:ea typeface="Helvetica Neue"/>
                <a:cs typeface="Times New Roman" panose="02020603050405020304" pitchFamily="18" charset="0"/>
              </a:rPr>
              <a:t>TIẾT KIỆM</a:t>
            </a:r>
            <a:endParaRPr lang="en-SG" altLang="en-US" sz="4000" b="1" dirty="0">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stretch>
            <a:fillRect/>
          </a:stretch>
        </p:blipFill>
        <p:spPr>
          <a:xfrm>
            <a:off x="6595463" y="468762"/>
            <a:ext cx="4519478" cy="5182805"/>
          </a:xfrm>
          <a:prstGeom prst="rect">
            <a:avLst/>
          </a:prstGeom>
        </p:spPr>
      </p:pic>
      <p:sp>
        <p:nvSpPr>
          <p:cNvPr id="9" name="文本框 6"/>
          <p:cNvSpPr txBox="1"/>
          <p:nvPr/>
        </p:nvSpPr>
        <p:spPr>
          <a:xfrm>
            <a:off x="7116507" y="3074883"/>
            <a:ext cx="3218888" cy="584775"/>
          </a:xfrm>
          <a:prstGeom prst="rect">
            <a:avLst/>
          </a:prstGeom>
          <a:noFill/>
        </p:spPr>
        <p:txBody>
          <a:bodyPr wrap="square" rtlCol="0">
            <a:spAutoFit/>
          </a:bodyPr>
          <a:lstStyle/>
          <a:p>
            <a:pPr algn="ctr"/>
            <a:r>
              <a:rPr lang="en-US" altLang="zh-CN" sz="32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IV. VẬN DỤNG</a:t>
            </a:r>
          </a:p>
        </p:txBody>
      </p:sp>
      <p:grpSp>
        <p:nvGrpSpPr>
          <p:cNvPr id="12" name="Group 11"/>
          <p:cNvGrpSpPr/>
          <p:nvPr/>
        </p:nvGrpSpPr>
        <p:grpSpPr>
          <a:xfrm>
            <a:off x="4196321" y="135169"/>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10"/>
          <a:stretch>
            <a:fillRect/>
          </a:stretch>
        </p:blipFill>
        <p:spPr>
          <a:xfrm>
            <a:off x="10936762" y="0"/>
            <a:ext cx="1255238" cy="937524"/>
          </a:xfrm>
          <a:prstGeom prst="rect">
            <a:avLst/>
          </a:prstGeom>
        </p:spPr>
      </p:pic>
    </p:spTree>
    <p:extLst>
      <p:ext uri="{BB962C8B-B14F-4D97-AF65-F5344CB8AC3E}">
        <p14:creationId xmlns:p14="http://schemas.microsoft.com/office/powerpoint/2010/main" val="790669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94453" y="-202454"/>
            <a:ext cx="12855421" cy="6751601"/>
          </a:xfrm>
          <a:prstGeom prst="rect">
            <a:avLst/>
          </a:prstGeom>
        </p:spPr>
      </p:pic>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11"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12" name="Picture 11"/>
          <p:cNvPicPr>
            <a:picLocks noChangeAspect="1"/>
          </p:cNvPicPr>
          <p:nvPr/>
        </p:nvPicPr>
        <p:blipFill>
          <a:blip r:embed="rId5"/>
          <a:stretch>
            <a:fillRect/>
          </a:stretch>
        </p:blipFill>
        <p:spPr>
          <a:xfrm>
            <a:off x="5501454" y="1213949"/>
            <a:ext cx="6171562" cy="5182805"/>
          </a:xfrm>
          <a:prstGeom prst="rect">
            <a:avLst/>
          </a:prstGeom>
        </p:spPr>
      </p:pic>
      <p:sp>
        <p:nvSpPr>
          <p:cNvPr id="2" name="Rectangle 1"/>
          <p:cNvSpPr/>
          <p:nvPr/>
        </p:nvSpPr>
        <p:spPr>
          <a:xfrm>
            <a:off x="6845643" y="3535326"/>
            <a:ext cx="3559121" cy="2246769"/>
          </a:xfrm>
          <a:prstGeom prst="rect">
            <a:avLst/>
          </a:prstGeom>
        </p:spPr>
        <p:txBody>
          <a:bodyPr wrap="square">
            <a:spAutoFit/>
          </a:bodyPr>
          <a:lstStyle/>
          <a:p>
            <a:r>
              <a:rPr lang="en-US" sz="2800" b="1" i="1" dirty="0" err="1">
                <a:latin typeface="Times New Roman" panose="02020603050405020304" pitchFamily="18" charset="0"/>
                <a:cs typeface="Times New Roman" panose="02020603050405020304" pitchFamily="18" charset="0"/>
              </a:rPr>
              <a:t>Nhóm</a:t>
            </a:r>
            <a:r>
              <a:rPr lang="en-US" sz="2800" b="1" i="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1442469" y="1285020"/>
            <a:ext cx="4058985" cy="5372071"/>
          </a:xfrm>
          <a:prstGeom prst="rect">
            <a:avLst/>
          </a:prstGeom>
        </p:spPr>
      </p:pic>
      <p:sp>
        <p:nvSpPr>
          <p:cNvPr id="15" name="Rectangle 14"/>
          <p:cNvSpPr/>
          <p:nvPr/>
        </p:nvSpPr>
        <p:spPr>
          <a:xfrm>
            <a:off x="2077255" y="1705907"/>
            <a:ext cx="3424199" cy="3970318"/>
          </a:xfrm>
          <a:prstGeom prst="rect">
            <a:avLst/>
          </a:prstGeom>
        </p:spPr>
        <p:txBody>
          <a:bodyPr wrap="square">
            <a:spAutoFit/>
          </a:bodyPr>
          <a:lstStyle/>
          <a:p>
            <a:r>
              <a:rPr lang="vi-VN" sz="2800" b="1" i="1" dirty="0">
                <a:latin typeface="+mj-lt"/>
              </a:rPr>
              <a:t>Nhóm 2: </a:t>
            </a:r>
            <a:endParaRPr lang="vi-VN" sz="2800" dirty="0">
              <a:latin typeface="+mj-lt"/>
            </a:endParaRPr>
          </a:p>
          <a:p>
            <a:r>
              <a:rPr lang="vi-VN" sz="2800" b="1" dirty="0">
                <a:latin typeface="+mj-lt"/>
              </a:rPr>
              <a:t>Em hãy cùng các bạn trong lớp xây dựng và thực hiện dự án thực hành tiết kiệm "Làm kế hoạch nhỏ" (ví dụ: thu gom sách, báo, truyện cũ,...).</a:t>
            </a:r>
            <a:endParaRPr lang="vi-VN" sz="2800" dirty="0">
              <a:latin typeface="+mj-lt"/>
            </a:endParaRPr>
          </a:p>
        </p:txBody>
      </p:sp>
    </p:spTree>
    <p:extLst>
      <p:ext uri="{BB962C8B-B14F-4D97-AF65-F5344CB8AC3E}">
        <p14:creationId xmlns:p14="http://schemas.microsoft.com/office/powerpoint/2010/main" val="378866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978" y="0"/>
            <a:ext cx="12192000" cy="6831250"/>
          </a:xfrm>
          <a:prstGeom prst="rect">
            <a:avLst/>
          </a:prstGeom>
          <a:noFill/>
        </p:spPr>
      </p:pic>
      <p:pic>
        <p:nvPicPr>
          <p:cNvPr id="10" name="Picture 9"/>
          <p:cNvPicPr>
            <a:picLocks noChangeAspect="1"/>
          </p:cNvPicPr>
          <p:nvPr/>
        </p:nvPicPr>
        <p:blipFill>
          <a:blip r:embed="rId3"/>
          <a:stretch>
            <a:fillRect/>
          </a:stretch>
        </p:blipFill>
        <p:spPr>
          <a:xfrm>
            <a:off x="0" y="0"/>
            <a:ext cx="1082264" cy="1164653"/>
          </a:xfrm>
          <a:prstGeom prst="rect">
            <a:avLst/>
          </a:prstGeom>
        </p:spPr>
      </p:pic>
      <p:pic>
        <p:nvPicPr>
          <p:cNvPr id="8" name="Picture 7"/>
          <p:cNvPicPr>
            <a:picLocks noChangeAspect="1"/>
          </p:cNvPicPr>
          <p:nvPr/>
        </p:nvPicPr>
        <p:blipFill>
          <a:blip r:embed="rId4"/>
          <a:stretch>
            <a:fillRect/>
          </a:stretch>
        </p:blipFill>
        <p:spPr>
          <a:xfrm>
            <a:off x="874296" y="775867"/>
            <a:ext cx="10062466" cy="5182805"/>
          </a:xfrm>
          <a:prstGeom prst="rect">
            <a:avLst/>
          </a:prstGeom>
        </p:spPr>
      </p:pic>
      <p:pic>
        <p:nvPicPr>
          <p:cNvPr id="17" name="Picture 16"/>
          <p:cNvPicPr>
            <a:picLocks noChangeAspect="1"/>
          </p:cNvPicPr>
          <p:nvPr/>
        </p:nvPicPr>
        <p:blipFill>
          <a:blip r:embed="rId5"/>
          <a:stretch>
            <a:fillRect/>
          </a:stretch>
        </p:blipFill>
        <p:spPr>
          <a:xfrm>
            <a:off x="10936762" y="0"/>
            <a:ext cx="1255238" cy="937524"/>
          </a:xfrm>
          <a:prstGeom prst="rect">
            <a:avLst/>
          </a:prstGeom>
        </p:spPr>
      </p:pic>
      <p:sp>
        <p:nvSpPr>
          <p:cNvPr id="19" name="文本框 15"/>
          <p:cNvSpPr txBox="1"/>
          <p:nvPr/>
        </p:nvSpPr>
        <p:spPr>
          <a:xfrm>
            <a:off x="2186101" y="3415625"/>
            <a:ext cx="7614166" cy="830997"/>
          </a:xfrm>
          <a:prstGeom prst="rect">
            <a:avLst/>
          </a:prstGeom>
          <a:noFill/>
        </p:spPr>
        <p:txBody>
          <a:bodyPr wrap="square" rtlCol="0">
            <a:spAutoFit/>
          </a:bodyPr>
          <a:lstStyle/>
          <a:p>
            <a:pPr algn="ctr" defTabSz="457200"/>
            <a:r>
              <a:rPr lang="en-US" altLang="zh-CN" sz="48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Xin </a:t>
            </a:r>
            <a:r>
              <a:rPr lang="en-US" altLang="zh-CN" sz="48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chào</a:t>
            </a:r>
            <a:r>
              <a:rPr lang="en-US" altLang="zh-CN" sz="48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và</a:t>
            </a:r>
            <a:r>
              <a:rPr lang="en-US" altLang="zh-CN" sz="48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hẹn</a:t>
            </a:r>
            <a:r>
              <a:rPr lang="en-US" altLang="zh-CN" sz="48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gặp</a:t>
            </a:r>
            <a:r>
              <a:rPr lang="en-US" altLang="zh-CN" sz="48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lại</a:t>
            </a:r>
            <a:r>
              <a:rPr lang="en-US" altLang="zh-CN" sz="48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zh-CN" altLang="en-US" sz="48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13294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ppt_w</p:attrName>
                                        </p:attrNameLst>
                                      </p:cBhvr>
                                      <p:tavLst>
                                        <p:tav tm="0" fmla="#ppt_w*sin(2.5*pi*$)">
                                          <p:val>
                                            <p:fltVal val="0"/>
                                          </p:val>
                                        </p:tav>
                                        <p:tav tm="100000">
                                          <p:val>
                                            <p:fltVal val="1"/>
                                          </p:val>
                                        </p:tav>
                                      </p:tavLst>
                                    </p:anim>
                                    <p:anim calcmode="lin" valueType="num">
                                      <p:cBhvr>
                                        <p:cTn id="9" dur="750" fill="hold"/>
                                        <p:tgtEl>
                                          <p:spTgt spid="19"/>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9"/>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9"/>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0" y="0"/>
            <a:ext cx="12192000" cy="6831250"/>
          </a:xfrm>
          <a:prstGeom prst="rect">
            <a:avLst/>
          </a:prstGeom>
          <a:noFill/>
        </p:spPr>
      </p:pic>
      <p:pic>
        <p:nvPicPr>
          <p:cNvPr id="6" name="Picture 5"/>
          <p:cNvPicPr>
            <a:picLocks noChangeAspect="1"/>
          </p:cNvPicPr>
          <p:nvPr/>
        </p:nvPicPr>
        <p:blipFill>
          <a:blip r:embed="rId4"/>
          <a:stretch>
            <a:fillRect/>
          </a:stretch>
        </p:blipFill>
        <p:spPr>
          <a:xfrm>
            <a:off x="223984" y="2060116"/>
            <a:ext cx="4058985" cy="3875670"/>
          </a:xfrm>
          <a:prstGeom prst="rect">
            <a:avLst/>
          </a:prstGeom>
        </p:spPr>
      </p:pic>
      <p:sp>
        <p:nvSpPr>
          <p:cNvPr id="7" name="Rectangle 6"/>
          <p:cNvSpPr>
            <a:spLocks noChangeArrowheads="1"/>
          </p:cNvSpPr>
          <p:nvPr/>
        </p:nvSpPr>
        <p:spPr bwMode="auto">
          <a:xfrm>
            <a:off x="560715" y="2623337"/>
            <a:ext cx="322751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0000FF"/>
                </a:solidFill>
                <a:latin typeface="Times New Roman" panose="02020603050405020304" pitchFamily="18" charset="0"/>
                <a:ea typeface="Helvetica Neue"/>
                <a:cs typeface="Times New Roman" panose="02020603050405020304" pitchFamily="18" charset="0"/>
              </a:rPr>
              <a:t>Trò</a:t>
            </a:r>
            <a:r>
              <a:rPr lang="en-US" altLang="en-US" sz="3600" b="1" dirty="0">
                <a:solidFill>
                  <a:srgbClr val="0000FF"/>
                </a:solidFill>
                <a:latin typeface="Times New Roman" panose="02020603050405020304" pitchFamily="18" charset="0"/>
                <a:ea typeface="Helvetica Neue"/>
                <a:cs typeface="Times New Roman" panose="02020603050405020304" pitchFamily="18" charset="0"/>
              </a:rPr>
              <a:t> </a:t>
            </a:r>
            <a:r>
              <a:rPr lang="en-US" altLang="en-US" sz="3600" b="1" dirty="0" err="1">
                <a:solidFill>
                  <a:srgbClr val="0000FF"/>
                </a:solidFill>
                <a:latin typeface="Times New Roman" panose="02020603050405020304" pitchFamily="18" charset="0"/>
                <a:ea typeface="Helvetica Neue"/>
                <a:cs typeface="Times New Roman" panose="02020603050405020304" pitchFamily="18" charset="0"/>
              </a:rPr>
              <a:t>chơi</a:t>
            </a:r>
            <a:r>
              <a:rPr lang="en-US" altLang="en-US" sz="3600" b="1" dirty="0">
                <a:solidFill>
                  <a:srgbClr val="0000FF"/>
                </a:solidFill>
                <a:latin typeface="Times New Roman" panose="02020603050405020304" pitchFamily="18" charset="0"/>
                <a:ea typeface="Helvetica Neue"/>
                <a:cs typeface="Times New Roman" panose="02020603050405020304" pitchFamily="18" charset="0"/>
              </a:rPr>
              <a:t>:</a:t>
            </a:r>
          </a:p>
          <a:p>
            <a:pPr algn="ctr" eaLnBrk="0" fontAlgn="base" hangingPunct="0">
              <a:spcBef>
                <a:spcPct val="0"/>
              </a:spcBef>
              <a:spcAft>
                <a:spcPct val="0"/>
              </a:spcAft>
            </a:pPr>
            <a:r>
              <a:rPr lang="en-US" altLang="en-US" sz="3600" b="1" dirty="0">
                <a:solidFill>
                  <a:srgbClr val="FF0000"/>
                </a:solidFill>
                <a:latin typeface="Times New Roman" panose="02020603050405020304" pitchFamily="18" charset="0"/>
                <a:cs typeface="Times New Roman" panose="02020603050405020304" pitchFamily="18" charset="0"/>
              </a:rPr>
              <a:t>THẨM THẤU ÂM NHẠC</a:t>
            </a:r>
            <a:endParaRPr lang="en-SG" alt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810569" y="-213436"/>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8"/>
          <a:stretch>
            <a:fillRect/>
          </a:stretch>
        </p:blipFill>
        <p:spPr>
          <a:xfrm>
            <a:off x="10936762" y="0"/>
            <a:ext cx="1255238" cy="937524"/>
          </a:xfrm>
          <a:prstGeom prst="rect">
            <a:avLst/>
          </a:prstGeom>
        </p:spPr>
      </p:pic>
      <p:pic>
        <p:nvPicPr>
          <p:cNvPr id="19"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3523411" y="-403654"/>
            <a:ext cx="9010240" cy="7609162"/>
          </a:xfrm>
          <a:prstGeom prst="rect">
            <a:avLst/>
          </a:prstGeom>
        </p:spPr>
      </p:pic>
      <p:pic>
        <p:nvPicPr>
          <p:cNvPr id="20" name="Picture 19"/>
          <p:cNvPicPr>
            <a:picLocks noChangeAspect="1"/>
          </p:cNvPicPr>
          <p:nvPr/>
        </p:nvPicPr>
        <p:blipFill>
          <a:blip r:embed="rId10"/>
          <a:stretch>
            <a:fillRect/>
          </a:stretch>
        </p:blipFill>
        <p:spPr>
          <a:xfrm>
            <a:off x="5370364" y="1365913"/>
            <a:ext cx="6065046" cy="3733330"/>
          </a:xfrm>
          <a:prstGeom prst="rect">
            <a:avLst/>
          </a:prstGeom>
        </p:spPr>
      </p:pic>
      <p:sp>
        <p:nvSpPr>
          <p:cNvPr id="21" name="Rectangle 20"/>
          <p:cNvSpPr>
            <a:spLocks noChangeArrowheads="1"/>
          </p:cNvSpPr>
          <p:nvPr/>
        </p:nvSpPr>
        <p:spPr bwMode="auto">
          <a:xfrm>
            <a:off x="4702488" y="5150956"/>
            <a:ext cx="73646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vi-VN" sz="2400" b="1" dirty="0">
                <a:latin typeface="+mj-lt"/>
              </a:rPr>
              <a:t>Em hãy cùng các bạn nghe/ hát bài hát "Đội em làm kế hoạch nhỏ" (sáng tác: Phong Nhã).</a:t>
            </a:r>
            <a:endParaRPr lang="en-US" sz="2400" b="1" dirty="0">
              <a:latin typeface="+mj-lt"/>
            </a:endParaRPr>
          </a:p>
          <a:p>
            <a:r>
              <a:rPr lang="vi-VN" sz="2400" b="1" dirty="0">
                <a:latin typeface="+mj-lt"/>
              </a:rPr>
              <a:t>Em có suy nghĩ gì về ý nghĩa của hoạt động "làm kế hoạch nhỏ" của các bạn thiếu niên trong bài hát?</a:t>
            </a:r>
            <a:endParaRPr lang="en-US" sz="2400" b="1" dirty="0">
              <a:latin typeface="+mj-lt"/>
            </a:endParaRPr>
          </a:p>
        </p:txBody>
      </p:sp>
      <p:graphicFrame>
        <p:nvGraphicFramePr>
          <p:cNvPr id="2" name="Object 1">
            <a:extLst>
              <a:ext uri="{FF2B5EF4-FFF2-40B4-BE49-F238E27FC236}">
                <a16:creationId xmlns:a16="http://schemas.microsoft.com/office/drawing/2014/main" id="{373AA8FE-925F-5ABD-4576-6458E54A6942}"/>
              </a:ext>
            </a:extLst>
          </p:cNvPr>
          <p:cNvGraphicFramePr>
            <a:graphicFrameLocks noChangeAspect="1"/>
          </p:cNvGraphicFramePr>
          <p:nvPr>
            <p:extLst>
              <p:ext uri="{D42A27DB-BD31-4B8C-83A1-F6EECF244321}">
                <p14:modId xmlns:p14="http://schemas.microsoft.com/office/powerpoint/2010/main" val="3788390963"/>
              </p:ext>
            </p:extLst>
          </p:nvPr>
        </p:nvGraphicFramePr>
        <p:xfrm>
          <a:off x="98425" y="98425"/>
          <a:ext cx="4032250" cy="481013"/>
        </p:xfrm>
        <a:graphic>
          <a:graphicData uri="http://schemas.openxmlformats.org/presentationml/2006/ole">
            <mc:AlternateContent xmlns:mc="http://schemas.openxmlformats.org/markup-compatibility/2006">
              <mc:Choice xmlns:v="urn:schemas-microsoft-com:vml" Requires="v">
                <p:oleObj name="Packager Shell Object" showAsIcon="1" r:id="rId11" imgW="4032360" imgH="481320" progId="Package">
                  <p:embed/>
                </p:oleObj>
              </mc:Choice>
              <mc:Fallback>
                <p:oleObj name="Packager Shell Object" showAsIcon="1" r:id="rId11" imgW="4032360" imgH="481320" progId="Package">
                  <p:embed/>
                  <p:pic>
                    <p:nvPicPr>
                      <p:cNvPr id="0" name=""/>
                      <p:cNvPicPr/>
                      <p:nvPr/>
                    </p:nvPicPr>
                    <p:blipFill>
                      <a:blip r:embed="rId12"/>
                      <a:stretch>
                        <a:fillRect/>
                      </a:stretch>
                    </p:blipFill>
                    <p:spPr>
                      <a:xfrm>
                        <a:off x="98425" y="98425"/>
                        <a:ext cx="4032250" cy="481013"/>
                      </a:xfrm>
                      <a:prstGeom prst="rect">
                        <a:avLst/>
                      </a:prstGeom>
                    </p:spPr>
                  </p:pic>
                </p:oleObj>
              </mc:Fallback>
            </mc:AlternateContent>
          </a:graphicData>
        </a:graphic>
      </p:graphicFrame>
    </p:spTree>
    <p:extLst>
      <p:ext uri="{BB962C8B-B14F-4D97-AF65-F5344CB8AC3E}">
        <p14:creationId xmlns:p14="http://schemas.microsoft.com/office/powerpoint/2010/main" val="146507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96003C-2446-FF5A-8A7C-A6A9D2F28737}"/>
              </a:ext>
            </a:extLst>
          </p:cNvPr>
          <p:cNvSpPr>
            <a:spLocks noGrp="1"/>
          </p:cNvSpPr>
          <p:nvPr>
            <p:ph type="ftr" sz="quarter" idx="11"/>
          </p:nvPr>
        </p:nvSpPr>
        <p:spPr/>
        <p:txBody>
          <a:bodyPr/>
          <a:lstStyle/>
          <a:p>
            <a:endParaRPr lang="en-US">
              <a:solidFill>
                <a:prstClr val="black">
                  <a:tint val="75000"/>
                </a:prstClr>
              </a:solidFill>
            </a:endParaRPr>
          </a:p>
        </p:txBody>
      </p:sp>
      <p:pic>
        <p:nvPicPr>
          <p:cNvPr id="5" name="Đội-Em-Làm-Kế-Hoạch-Nhỏ">
            <a:hlinkClick r:id="" action="ppaction://media"/>
            <a:extLst>
              <a:ext uri="{FF2B5EF4-FFF2-40B4-BE49-F238E27FC236}">
                <a16:creationId xmlns:a16="http://schemas.microsoft.com/office/drawing/2014/main" id="{27FA5C26-730D-C49C-E3AD-5BC0430461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2" cy="6858001"/>
          </a:xfrm>
          <a:prstGeom prst="rect">
            <a:avLst/>
          </a:prstGeom>
        </p:spPr>
      </p:pic>
    </p:spTree>
    <p:extLst>
      <p:ext uri="{BB962C8B-B14F-4D97-AF65-F5344CB8AC3E}">
        <p14:creationId xmlns:p14="http://schemas.microsoft.com/office/powerpoint/2010/main" val="407488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8FB3-C92B-3FB2-9C5A-78A9BA0FED04}"/>
              </a:ext>
            </a:extLst>
          </p:cNvPr>
          <p:cNvSpPr>
            <a:spLocks noGrp="1"/>
          </p:cNvSpPr>
          <p:nvPr>
            <p:ph type="title"/>
          </p:nvPr>
        </p:nvSpPr>
        <p:spPr>
          <a:xfrm>
            <a:off x="838200" y="365126"/>
            <a:ext cx="10156371" cy="3248932"/>
          </a:xfrm>
        </p:spPr>
        <p:txBody>
          <a:bodyPr>
            <a:normAutofit/>
          </a:bodyPr>
          <a:lstStyle/>
          <a:p>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chai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80C93FD-CF9C-D6D2-8C14-AAEF45D6A700}"/>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6144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978" y="0"/>
            <a:ext cx="12192000" cy="6831250"/>
          </a:xfrm>
          <a:prstGeom prst="rect">
            <a:avLst/>
          </a:prstGeom>
          <a:noFill/>
        </p:spPr>
      </p:pic>
      <p:pic>
        <p:nvPicPr>
          <p:cNvPr id="6" name="Picture 5"/>
          <p:cNvPicPr>
            <a:picLocks noChangeAspect="1"/>
          </p:cNvPicPr>
          <p:nvPr/>
        </p:nvPicPr>
        <p:blipFill>
          <a:blip r:embed="rId4"/>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4303" y="1495322"/>
            <a:ext cx="29236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3600" b="1" dirty="0">
                <a:solidFill>
                  <a:srgbClr val="0000FF"/>
                </a:solidFill>
                <a:latin typeface="Times New Roman" panose="02020603050405020304" pitchFamily="18" charset="0"/>
                <a:ea typeface="Helvetica Neue"/>
                <a:cs typeface="Times New Roman" panose="02020603050405020304" pitchFamily="18" charset="0"/>
              </a:rPr>
              <a:t> 8:</a:t>
            </a:r>
            <a:r>
              <a:rPr lang="en-US" altLang="en-US" sz="36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3600" b="1" dirty="0">
                <a:solidFill>
                  <a:srgbClr val="FF0000"/>
                </a:solidFill>
                <a:latin typeface="Times New Roman" panose="02020603050405020304" pitchFamily="18" charset="0"/>
                <a:ea typeface="Helvetica Neue"/>
                <a:cs typeface="Times New Roman" panose="02020603050405020304" pitchFamily="18" charset="0"/>
              </a:rPr>
              <a:t>TIẾT KIỆM</a:t>
            </a:r>
          </a:p>
          <a:p>
            <a:pPr algn="ctr" eaLnBrk="0" fontAlgn="base" hangingPunct="0">
              <a:spcBef>
                <a:spcPct val="0"/>
              </a:spcBef>
              <a:spcAft>
                <a:spcPct val="0"/>
              </a:spcAft>
            </a:pPr>
            <a:r>
              <a:rPr lang="en-US" altLang="en-US" sz="3600" i="1" dirty="0">
                <a:solidFill>
                  <a:srgbClr val="FF0000"/>
                </a:solidFill>
                <a:latin typeface="Times New Roman" panose="02020603050405020304" pitchFamily="18" charset="0"/>
                <a:cs typeface="Times New Roman" panose="02020603050405020304" pitchFamily="18" charset="0"/>
              </a:rPr>
              <a:t>( 2 </a:t>
            </a:r>
            <a:r>
              <a:rPr lang="en-US" altLang="en-US" sz="3600" i="1" dirty="0" err="1">
                <a:solidFill>
                  <a:srgbClr val="FF0000"/>
                </a:solidFill>
                <a:latin typeface="Times New Roman" panose="02020603050405020304" pitchFamily="18" charset="0"/>
                <a:cs typeface="Times New Roman" panose="02020603050405020304" pitchFamily="18" charset="0"/>
              </a:rPr>
              <a:t>tiết</a:t>
            </a:r>
            <a:r>
              <a:rPr lang="en-US" altLang="en-US" sz="3600" i="1" dirty="0">
                <a:solidFill>
                  <a:srgbClr val="FF0000"/>
                </a:solidFill>
                <a:latin typeface="Times New Roman" panose="02020603050405020304" pitchFamily="18" charset="0"/>
                <a:cs typeface="Times New Roman" panose="02020603050405020304" pitchFamily="18" charset="0"/>
              </a:rPr>
              <a:t>)</a:t>
            </a:r>
            <a:endParaRPr lang="en-SG" altLang="en-US" sz="3600" i="1" dirty="0">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6595463" y="468762"/>
            <a:ext cx="4519478" cy="5182805"/>
          </a:xfrm>
          <a:prstGeom prst="rect">
            <a:avLst/>
          </a:prstGeom>
        </p:spPr>
      </p:pic>
      <p:sp>
        <p:nvSpPr>
          <p:cNvPr id="9" name="文本框 6"/>
          <p:cNvSpPr txBox="1"/>
          <p:nvPr/>
        </p:nvSpPr>
        <p:spPr>
          <a:xfrm>
            <a:off x="7273639" y="3075057"/>
            <a:ext cx="3638579" cy="769441"/>
          </a:xfrm>
          <a:prstGeom prst="rect">
            <a:avLst/>
          </a:prstGeom>
          <a:noFill/>
        </p:spPr>
        <p:txBody>
          <a:bodyPr wrap="square" rtlCol="0">
            <a:spAutoFit/>
          </a:bodyPr>
          <a:lstStyle/>
          <a:p>
            <a:pPr algn="ctr"/>
            <a:r>
              <a:rPr lang="en-US" altLang="zh-CN" sz="20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p>
          <a:p>
            <a:pPr algn="ctr"/>
            <a:r>
              <a:rPr lang="en-US" altLang="zh-CN" sz="2400" b="1" dirty="0">
                <a:solidFill>
                  <a:srgbClr val="FF000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II. KHÁM PHÁ</a:t>
            </a:r>
            <a:endParaRPr lang="zh-CN" altLang="en-US" sz="2400" b="1" dirty="0">
              <a:solidFill>
                <a:srgbClr val="FF000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grpSp>
        <p:nvGrpSpPr>
          <p:cNvPr id="12" name="Group 11"/>
          <p:cNvGrpSpPr/>
          <p:nvPr/>
        </p:nvGrpSpPr>
        <p:grpSpPr>
          <a:xfrm>
            <a:off x="4196321" y="135169"/>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125439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32484" y="1987014"/>
            <a:ext cx="8502316" cy="1477323"/>
          </a:xfrm>
          <a:prstGeom prst="rect">
            <a:avLst/>
          </a:prstGeom>
          <a:noFill/>
          <a:ln>
            <a:noFill/>
          </a:ln>
        </p:spPr>
        <p:txBody>
          <a:bodyPr wrap="square" lIns="121917" tIns="60958" rIns="121917" bIns="60958" rtlCol="0">
            <a:spAutoFit/>
          </a:bodyPr>
          <a:lstStyle/>
          <a:p>
            <a:pPr algn="just">
              <a:buClr>
                <a:srgbClr val="000000"/>
              </a:buClr>
              <a:buSzPts val="1100"/>
              <a:tabLst>
                <a:tab pos="229870" algn="l"/>
              </a:tabLst>
            </a:pP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a:t>
            </a: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 kiệm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kiệm</a:t>
            </a:r>
            <a:endPar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1182-4B1C-4F47-ACEB-EFF5120C77DA}"/>
              </a:ext>
            </a:extLst>
          </p:cNvPr>
          <p:cNvSpPr>
            <a:spLocks noGrp="1"/>
          </p:cNvSpPr>
          <p:nvPr>
            <p:ph type="title"/>
          </p:nvPr>
        </p:nvSpPr>
        <p:spPr>
          <a:xfrm>
            <a:off x="838200" y="365125"/>
            <a:ext cx="5148943" cy="560161"/>
          </a:xfrm>
        </p:spPr>
        <p:txBody>
          <a:bodyPr>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kiệm</a:t>
            </a:r>
            <a:r>
              <a:rPr lang="en-US"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B61319B6-05AE-3FA8-4A6C-4BBD88927AE5}"/>
              </a:ext>
            </a:extLst>
          </p:cNvPr>
          <p:cNvSpPr>
            <a:spLocks noGrp="1"/>
          </p:cNvSpPr>
          <p:nvPr>
            <p:ph idx="1"/>
          </p:nvPr>
        </p:nvSpPr>
        <p:spPr>
          <a:xfrm>
            <a:off x="696686" y="925286"/>
            <a:ext cx="11353800" cy="5066846"/>
          </a:xfrm>
        </p:spPr>
        <p:txBody>
          <a:bodyPr>
            <a:normAutofit fontScale="92500" lnSpcReduction="20000"/>
          </a:bodyPr>
          <a:lstStyle/>
          <a:p>
            <a:pPr marL="0" indent="0">
              <a:buNone/>
            </a:pPr>
            <a:r>
              <a:rPr lang="en-US" dirty="0" err="1">
                <a:solidFill>
                  <a:srgbClr val="0070C0"/>
                </a:solidFill>
                <a:latin typeface="Times New Roman" panose="02020603050405020304" pitchFamily="18" charset="0"/>
                <a:cs typeface="Times New Roman" panose="02020603050405020304" pitchFamily="18" charset="0"/>
              </a:rPr>
              <a:t>Đọc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câu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chuyện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trả</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lời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câu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hỏi</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en-US" sz="3000" dirty="0" err="1">
                <a:latin typeface="Times New Roman" panose="02020603050405020304" pitchFamily="18" charset="0"/>
                <a:cs typeface="Times New Roman" panose="02020603050405020304" pitchFamily="18" charset="0"/>
              </a:rPr>
              <a:t>Mấy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hôm</a:t>
            </a:r>
            <a:r>
              <a:rPr lang="en-US" sz="3000" dirty="0">
                <a:latin typeface="Times New Roman" panose="02020603050405020304" pitchFamily="18" charset="0"/>
                <a:cs typeface="Times New Roman" panose="02020603050405020304" pitchFamily="18" charset="0"/>
              </a:rPr>
              <a:t> nay,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Trang </a:t>
            </a:r>
            <a:r>
              <a:rPr lang="en-US" sz="3000" dirty="0" err="1">
                <a:latin typeface="Times New Roman" panose="02020603050405020304" pitchFamily="18" charset="0"/>
                <a:cs typeface="Times New Roman" panose="02020603050405020304" pitchFamily="18" charset="0"/>
              </a:rPr>
              <a:t>bị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ai </a:t>
            </a:r>
            <a:r>
              <a:rPr lang="en-US" sz="3000" dirty="0" err="1">
                <a:latin typeface="Times New Roman" panose="02020603050405020304" pitchFamily="18" charset="0"/>
                <a:cs typeface="Times New Roman" panose="02020603050405020304" pitchFamily="18" charset="0"/>
              </a:rPr>
              <a:t>cũng</a:t>
            </a:r>
            <a:r>
              <a:rPr lang="en-US" sz="3000" dirty="0">
                <a:latin typeface="Times New Roman" panose="02020603050405020304" pitchFamily="18" charset="0"/>
                <a:cs typeface="Times New Roman" panose="02020603050405020304" pitchFamily="18" charset="0"/>
              </a:rPr>
              <a:t> lo </a:t>
            </a:r>
            <a:r>
              <a:rPr lang="en-US" sz="3000" dirty="0" err="1">
                <a:latin typeface="Times New Roman" panose="02020603050405020304" pitchFamily="18" charset="0"/>
                <a:cs typeface="Times New Roman" panose="02020603050405020304" pitchFamily="18" charset="0"/>
              </a:rPr>
              <a:t>lắng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a:t>
            </a:r>
          </a:p>
          <a:p>
            <a:pPr>
              <a:buFontTx/>
              <a:buChar char="-"/>
            </a:pP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ạ!</a:t>
            </a:r>
          </a:p>
          <a:p>
            <a:pPr marL="0" indent="0">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a:t>
            </a:r>
          </a:p>
          <a:p>
            <a:pPr>
              <a:buFontTx/>
              <a:buChar char="-"/>
            </a:pPr>
            <a:r>
              <a:rPr lang="en-US" sz="3000" dirty="0" err="1">
                <a:latin typeface="Times New Roman" panose="02020603050405020304" pitchFamily="18" charset="0"/>
                <a:cs typeface="Times New Roman" panose="02020603050405020304" pitchFamily="18" charset="0"/>
              </a:rPr>
              <a:t>Tiền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vậy</a:t>
            </a:r>
            <a:r>
              <a:rPr lang="en-US" sz="3000" dirty="0">
                <a:latin typeface="Times New Roman" panose="02020603050405020304" pitchFamily="18" charset="0"/>
                <a:cs typeface="Times New Roman" panose="02020603050405020304" pitchFamily="18" charset="0"/>
              </a:rPr>
              <a:t>?</a:t>
            </a:r>
          </a:p>
          <a:p>
            <a:pPr marL="0" indent="0">
              <a:buNone/>
            </a:pPr>
            <a:r>
              <a:rPr lang="en-US" sz="3000" dirty="0" err="1">
                <a:latin typeface="Times New Roman" panose="02020603050405020304" pitchFamily="18" charset="0"/>
                <a:cs typeface="Times New Roman" panose="02020603050405020304" pitchFamily="18" charset="0"/>
              </a:rPr>
              <a:t>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nhỏ</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a:t>
            </a:r>
          </a:p>
          <a:p>
            <a:pPr>
              <a:buFontTx/>
              <a:buChar char="-"/>
            </a:pPr>
            <a:r>
              <a:rPr lang="en-US" sz="3000" dirty="0" err="1">
                <a:latin typeface="Times New Roman" panose="02020603050405020304" pitchFamily="18" charset="0"/>
                <a:cs typeface="Times New Roman" panose="02020603050405020304" pitchFamily="18" charset="0"/>
              </a:rPr>
              <a:t>Tiền</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bán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vụn</a:t>
            </a:r>
            <a:r>
              <a:rPr lang="en-US" sz="3000" dirty="0">
                <a:latin typeface="Times New Roman" panose="02020603050405020304" pitchFamily="18" charset="0"/>
                <a:cs typeface="Times New Roman" panose="02020603050405020304" pitchFamily="18" charset="0"/>
              </a:rPr>
              <a:t>, chai </a:t>
            </a:r>
            <a:r>
              <a:rPr lang="en-US" sz="3000" dirty="0" err="1">
                <a:latin typeface="Times New Roman" panose="02020603050405020304" pitchFamily="18" charset="0"/>
                <a:cs typeface="Times New Roman" panose="02020603050405020304" pitchFamily="18" charset="0"/>
              </a:rPr>
              <a:t>lọ</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mừng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tuổi</a:t>
            </a:r>
            <a:r>
              <a:rPr lang="en-US" sz="3000" dirty="0">
                <a:latin typeface="Times New Roman" panose="02020603050405020304" pitchFamily="18" charset="0"/>
                <a:cs typeface="Times New Roman" panose="02020603050405020304" pitchFamily="18" charset="0"/>
              </a:rPr>
              <a:t>…con </a:t>
            </a:r>
            <a:r>
              <a:rPr lang="en-US" sz="3000" dirty="0" err="1">
                <a:latin typeface="Times New Roman" panose="02020603050405020304" pitchFamily="18" charset="0"/>
                <a:cs typeface="Times New Roman" panose="02020603050405020304" pitchFamily="18" charset="0"/>
              </a:rPr>
              <a:t>đều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hơn</a:t>
            </a:r>
            <a:r>
              <a:rPr lang="en-US" sz="3000" dirty="0">
                <a:latin typeface="Times New Roman" panose="02020603050405020304" pitchFamily="18" charset="0"/>
                <a:cs typeface="Times New Roman" panose="02020603050405020304" pitchFamily="18" charset="0"/>
              </a:rPr>
              <a:t> ạ!</a:t>
            </a:r>
          </a:p>
          <a:p>
            <a:pPr marL="0" indent="0">
              <a:buNone/>
            </a:pP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mỉm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Hải</a:t>
            </a:r>
            <a:r>
              <a:rPr lang="en-US" sz="3000" dirty="0">
                <a:latin typeface="Times New Roman" panose="02020603050405020304" pitchFamily="18" charset="0"/>
                <a:cs typeface="Times New Roman" panose="02020603050405020304" pitchFamily="18" charset="0"/>
              </a:rPr>
              <a:t>:</a:t>
            </a:r>
          </a:p>
          <a:p>
            <a:pPr marL="0" indent="0">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ơn</a:t>
            </a:r>
            <a:r>
              <a:rPr lang="en-US" sz="3000" dirty="0">
                <a:latin typeface="Times New Roman" panose="02020603050405020304" pitchFamily="18" charset="0"/>
                <a:cs typeface="Times New Roman" panose="02020603050405020304" pitchFamily="18" charset="0"/>
              </a:rPr>
              <a:t> con, con </a:t>
            </a:r>
            <a:r>
              <a:rPr lang="en-US" sz="3000" dirty="0" err="1">
                <a:latin typeface="Times New Roman" panose="02020603050405020304" pitchFamily="18" charset="0"/>
                <a:cs typeface="Times New Roman" panose="02020603050405020304" pitchFamily="18" charset="0"/>
              </a:rPr>
              <a:t>ngoan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nhỏ</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a:t>
            </a:r>
          </a:p>
        </p:txBody>
      </p:sp>
      <p:sp>
        <p:nvSpPr>
          <p:cNvPr id="4" name="Footer Placeholder 3">
            <a:extLst>
              <a:ext uri="{FF2B5EF4-FFF2-40B4-BE49-F238E27FC236}">
                <a16:creationId xmlns:a16="http://schemas.microsoft.com/office/drawing/2014/main" id="{984AD758-38E9-F7FD-E3E3-DB9C7F453CDB}"/>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2579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2622</Words>
  <Application>Microsoft Office PowerPoint</Application>
  <PresentationFormat>Widescreen</PresentationFormat>
  <Paragraphs>203</Paragraphs>
  <Slides>36</Slides>
  <Notes>2</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0" baseType="lpstr">
      <vt:lpstr>#9Slide03 Aturdida</vt:lpstr>
      <vt:lpstr>#9Slide05 Brannboll Ny</vt:lpstr>
      <vt:lpstr>#9Slide05 Fourth</vt:lpstr>
      <vt:lpstr>#9Slide05 SVNTradeMark</vt:lpstr>
      <vt:lpstr>Arial</vt:lpstr>
      <vt:lpstr>Calibri</vt:lpstr>
      <vt:lpstr>Calibri Light</vt:lpstr>
      <vt:lpstr>SVN-Vanilla Daisy Pro</vt:lpstr>
      <vt:lpstr>Times New Roman</vt:lpstr>
      <vt:lpstr>Trebuchet MS</vt:lpstr>
      <vt:lpstr>Wingdings 3</vt:lpstr>
      <vt:lpstr>Office Theme</vt:lpstr>
      <vt:lpstr>1_Office Theme</vt:lpstr>
      <vt:lpstr>Packager Shell Object</vt:lpstr>
      <vt:lpstr>PowerPoint Presentation</vt:lpstr>
      <vt:lpstr>- Tình huống nguy hiểm là gì? - Nếu gặp tình huống nguy hiểm em sẽ làm gì? </vt:lpstr>
      <vt:lpstr>PowerPoint Presentation</vt:lpstr>
      <vt:lpstr>PowerPoint Presentation</vt:lpstr>
      <vt:lpstr>PowerPoint Presentation</vt:lpstr>
      <vt:lpstr> Các bạn đang làm một việc hết sức có ý nghĩa, biết sử dụng giấy để làm việc có ích, chai lọ để tạo thành đồ dùng mới, giảm ô nhiễm môi trường, tránh được lãng phí. </vt:lpstr>
      <vt:lpstr>PowerPoint Presentation</vt:lpstr>
      <vt:lpstr>PowerPoint Presentation</vt:lpstr>
      <vt:lpstr>* Thế nào là tiết kiệm?</vt:lpstr>
      <vt:lpstr>PowerPoint Presentation</vt:lpstr>
      <vt:lpstr>PowerPoint Presentation</vt:lpstr>
      <vt:lpstr>PowerPoint Presentation</vt:lpstr>
      <vt:lpstr>PowerPoint Presentation</vt:lpstr>
      <vt:lpstr>PowerPoint Presentation</vt:lpstr>
      <vt:lpstr>ĐỐI CHIẾU KẾT QUẢ</vt:lpstr>
      <vt:lpstr>PowerPoint Presentation</vt:lpstr>
      <vt:lpstr>PowerPoint Presentation</vt:lpstr>
      <vt:lpstr>PowerPoint Presentation</vt:lpstr>
      <vt:lpstr>PowerPoint Presentation</vt:lpstr>
      <vt:lpstr>PowerPoint Presentation</vt:lpstr>
      <vt:lpstr>Qua bài học hôm nay các em cần nắm lại các nội dung: - Thế nào là tiết kiệm? - Biểu hiện của tiết kiệm. - Ý nghĩa của tiết kiệm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LENOVO</cp:lastModifiedBy>
  <cp:revision>107</cp:revision>
  <dcterms:created xsi:type="dcterms:W3CDTF">2021-07-15T15:36:06Z</dcterms:created>
  <dcterms:modified xsi:type="dcterms:W3CDTF">2023-02-25T01:40:28Z</dcterms:modified>
</cp:coreProperties>
</file>