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0"/>
  </p:notesMasterIdLst>
  <p:sldIdLst>
    <p:sldId id="400" r:id="rId5"/>
    <p:sldId id="406" r:id="rId6"/>
    <p:sldId id="356" r:id="rId7"/>
    <p:sldId id="317" r:id="rId8"/>
    <p:sldId id="402" r:id="rId9"/>
    <p:sldId id="365" r:id="rId10"/>
    <p:sldId id="321" r:id="rId11"/>
    <p:sldId id="368" r:id="rId12"/>
    <p:sldId id="331" r:id="rId13"/>
    <p:sldId id="336" r:id="rId14"/>
    <p:sldId id="410" r:id="rId15"/>
    <p:sldId id="366" r:id="rId16"/>
    <p:sldId id="403" r:id="rId17"/>
    <p:sldId id="373" r:id="rId18"/>
    <p:sldId id="408" r:id="rId19"/>
    <p:sldId id="404" r:id="rId20"/>
    <p:sldId id="409" r:id="rId21"/>
    <p:sldId id="407" r:id="rId22"/>
    <p:sldId id="354" r:id="rId23"/>
    <p:sldId id="378" r:id="rId24"/>
    <p:sldId id="375" r:id="rId25"/>
    <p:sldId id="326" r:id="rId26"/>
    <p:sldId id="360" r:id="rId27"/>
    <p:sldId id="38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7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14-01-2023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u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0066FF"/>
          </a:solidFill>
          <a:ln w="76200" cmpd="tri">
            <a:solidFill>
              <a:srgbClr val="FF0066"/>
            </a:solidFill>
            <a:miter lim="800000"/>
            <a:headEnd/>
            <a:tailEnd/>
          </a:ln>
        </p:spPr>
      </p:pic>
      <p:sp>
        <p:nvSpPr>
          <p:cNvPr id="88067" name="WordArt 3"/>
          <p:cNvSpPr>
            <a:spLocks noChangeArrowheads="1" noChangeShapeType="1" noTextEdit="1"/>
          </p:cNvSpPr>
          <p:nvPr/>
        </p:nvSpPr>
        <p:spPr bwMode="auto">
          <a:xfrm>
            <a:off x="1524000" y="1984513"/>
            <a:ext cx="9144000" cy="3429000"/>
          </a:xfrm>
          <a:prstGeom prst="rect">
            <a:avLst/>
          </a:prstGeom>
        </p:spPr>
        <p:txBody>
          <a:bodyPr wrap="none" fromWordArt="1">
            <a:prstTxWarp prst="textPlain">
              <a:avLst>
                <a:gd name="adj" fmla="val 49833"/>
              </a:avLst>
            </a:prstTxWarp>
          </a:bodyPr>
          <a:lstStyle/>
          <a:p>
            <a:pPr algn="ctr"/>
            <a:r>
              <a:rPr lang="vi-VN"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j-lt"/>
                <a:cs typeface="Arial"/>
              </a:rPr>
              <a:t>CHÀO MỪNG CÁC EM </a:t>
            </a: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j-lt"/>
                <a:cs typeface="Arial"/>
              </a:rPr>
              <a:t>ĐẾN VỚI TIẾT HỌC</a:t>
            </a:r>
          </a:p>
          <a:p>
            <a:pPr algn="ct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j-lt"/>
                <a:cs typeface="Arial"/>
              </a:rPr>
              <a:t> NGÀY HÔM NAY</a:t>
            </a:r>
          </a:p>
        </p:txBody>
      </p:sp>
      <p:sp>
        <p:nvSpPr>
          <p:cNvPr id="4" name="TextBox 1">
            <a:extLst>
              <a:ext uri="{FF2B5EF4-FFF2-40B4-BE49-F238E27FC236}">
                <a16:creationId xmlns:a16="http://schemas.microsoft.com/office/drawing/2014/main" id="{104EED91-897E-48DD-8711-336CD8A2BD23}"/>
              </a:ext>
            </a:extLst>
          </p:cNvPr>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TH&amp;THCS TÂN THUẬN 1</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34804527-AF1E-44F4-9F9A-69E653154590}"/>
              </a:ext>
            </a:extLst>
          </p:cNvPr>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            MÔN GDCD 6</a:t>
            </a:r>
          </a:p>
        </p:txBody>
      </p:sp>
      <p:sp>
        <p:nvSpPr>
          <p:cNvPr id="2" name="TextBox 1">
            <a:extLst>
              <a:ext uri="{FF2B5EF4-FFF2-40B4-BE49-F238E27FC236}">
                <a16:creationId xmlns:a16="http://schemas.microsoft.com/office/drawing/2014/main" id="{3F0208C3-9B54-4ADE-B40C-09159B35D59A}"/>
              </a:ext>
            </a:extLst>
          </p:cNvPr>
          <p:cNvSpPr txBox="1"/>
          <p:nvPr/>
        </p:nvSpPr>
        <p:spPr>
          <a:xfrm>
            <a:off x="1881809" y="6058932"/>
            <a:ext cx="3498574" cy="523220"/>
          </a:xfrm>
          <a:prstGeom prst="rect">
            <a:avLst/>
          </a:prstGeom>
          <a:noFill/>
        </p:spPr>
        <p:txBody>
          <a:bodyPr wrap="square" rtlCol="0">
            <a:spAutoFit/>
          </a:bodyPr>
          <a:lstStyle/>
          <a:p>
            <a:r>
              <a:rPr lang="en-US" sz="2800" dirty="0">
                <a:solidFill>
                  <a:srgbClr val="FF0000"/>
                </a:solidFill>
                <a:latin typeface="Time roman"/>
              </a:rPr>
              <a:t>   </a:t>
            </a:r>
          </a:p>
        </p:txBody>
      </p:sp>
    </p:spTree>
    <p:extLst>
      <p:ext uri="{BB962C8B-B14F-4D97-AF65-F5344CB8AC3E}">
        <p14:creationId xmlns:p14="http://schemas.microsoft.com/office/powerpoint/2010/main" val="89035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6" dur="3000" fill="hold"/>
                                        <p:tgtEl>
                                          <p:spTgt spid="88067"/>
                                        </p:tgtEl>
                                        <p:attrNameLst>
                                          <p:attrName>style.color</p:attrName>
                                        </p:attrNameLst>
                                      </p:cBhvr>
                                      <p:by>
                                        <p:hsl h="-7200000" s="0" l="0"/>
                                      </p:by>
                                    </p:animClr>
                                    <p:animClr clrSpc="hsl" dir="cw">
                                      <p:cBhvr>
                                        <p:cTn id="7" dur="3000" fill="hold"/>
                                        <p:tgtEl>
                                          <p:spTgt spid="88067"/>
                                        </p:tgtEl>
                                        <p:attrNameLst>
                                          <p:attrName>fillcolor</p:attrName>
                                        </p:attrNameLst>
                                      </p:cBhvr>
                                      <p:by>
                                        <p:hsl h="-7200000" s="0" l="0"/>
                                      </p:by>
                                    </p:animClr>
                                    <p:animClr clrSpc="hsl" dir="cw">
                                      <p:cBhvr>
                                        <p:cTn id="8" dur="3000" fill="hold"/>
                                        <p:tgtEl>
                                          <p:spTgt spid="88067"/>
                                        </p:tgtEl>
                                        <p:attrNameLst>
                                          <p:attrName>stroke.color</p:attrName>
                                        </p:attrNameLst>
                                      </p:cBhvr>
                                      <p:by>
                                        <p:hsl h="-7200000" s="0" l="0"/>
                                      </p:by>
                                    </p:animClr>
                                    <p:set>
                                      <p:cBhvr>
                                        <p:cTn id="9" dur="3000" fill="hold"/>
                                        <p:tgtEl>
                                          <p:spTgt spid="88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HẾT TIẾT 1</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97685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1200329"/>
          </a:xfrm>
          <a:prstGeom prst="rect">
            <a:avLst/>
          </a:prstGeom>
          <a:noFill/>
        </p:spPr>
        <p:txBody>
          <a:bodyPr wrap="square" rtlCol="0">
            <a:spAutoFit/>
          </a:bodyPr>
          <a:lstStyle/>
          <a:p>
            <a:pPr algn="ctr" defTabSz="457200"/>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III.</a:t>
            </a:r>
          </a:p>
          <a:p>
            <a:pPr algn="ctr" defTabSz="457200"/>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Luyện</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tập</a:t>
            </a:r>
            <a:endParaRPr lang="zh-CN" altLang="en-US"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3600" b="1" dirty="0">
                <a:solidFill>
                  <a:srgbClr val="0000FF"/>
                </a:solidFill>
                <a:latin typeface="Times New Roman" panose="02020603050405020304" pitchFamily="18" charset="0"/>
                <a:ea typeface="Helvetica Neue"/>
                <a:cs typeface="Times New Roman" panose="02020603050405020304" pitchFamily="18" charset="0"/>
              </a:rPr>
              <a:t> 7:</a:t>
            </a:r>
            <a:r>
              <a:rPr lang="en-US" altLang="en-US" sz="36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en-US" altLang="en-US" sz="3600" b="1" dirty="0">
                <a:solidFill>
                  <a:srgbClr val="FF0000"/>
                </a:solidFill>
                <a:latin typeface="Times New Roman" panose="02020603050405020304" pitchFamily="18" charset="0"/>
                <a:ea typeface="Helvetica Neue"/>
                <a:cs typeface="Times New Roman" panose="02020603050405020304" pitchFamily="18" charset="0"/>
              </a:rPr>
              <a:t>ỨNG PHÓ VỚI TÌNH HUỐNG NGUY HIỂM</a:t>
            </a:r>
            <a:endParaRPr lang="en-SG" alt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14953859"/>
              </p:ext>
            </p:extLst>
          </p:nvPr>
        </p:nvGraphicFramePr>
        <p:xfrm>
          <a:off x="886772" y="2456664"/>
          <a:ext cx="9676851" cy="2947226"/>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Times New Roman" panose="02020603050405020304" pitchFamily="18" charset="0"/>
                          <a:ea typeface="+mn-ea"/>
                          <a:cs typeface="Times New Roman" panose="02020603050405020304" pitchFamily="18" charset="0"/>
                        </a:rPr>
                        <a:t>Tình</a:t>
                      </a:r>
                      <a:r>
                        <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rgbClr val="008000"/>
                          </a:solidFill>
                          <a:effectLst/>
                          <a:latin typeface="Times New Roman" panose="02020603050405020304" pitchFamily="18" charset="0"/>
                          <a:ea typeface="+mn-ea"/>
                          <a:cs typeface="Times New Roman" panose="02020603050405020304" pitchFamily="18" charset="0"/>
                        </a:rPr>
                        <a:t>huống</a:t>
                      </a:r>
                      <a:r>
                        <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 1: H</a:t>
                      </a:r>
                      <a:r>
                        <a:rPr lang="vi-VN"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ãy nhận xét sự nguy hiểm có thể xảy ra và cách xử lí của mỗi nhân vật trong các tình huống dưới đây:</a:t>
                      </a:r>
                      <a:endPar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endParaRPr>
                    </a:p>
                    <a:p>
                      <a:pPr lvl="0"/>
                      <a:r>
                        <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1. T</a:t>
                      </a:r>
                      <a:r>
                        <a:rPr lang="vi-VN"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hấy chuông báo cháy của chung cư vang lên, Hằng chạy ngay ra thang máy để thoát hiểm.</a:t>
                      </a:r>
                      <a:endPar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endParaRPr>
                    </a:p>
                    <a:p>
                      <a:pPr lvl="0"/>
                      <a:r>
                        <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2. T</a:t>
                      </a:r>
                      <a:r>
                        <a:rPr lang="vi-VN"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endParaRPr>
                    </a:p>
                    <a:p>
                      <a:pPr lvl="0"/>
                      <a:r>
                        <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3. H</a:t>
                      </a:r>
                      <a:r>
                        <a:rPr lang="vi-VN" sz="2400" u="none" strike="noStrike" kern="1200" dirty="0">
                          <a:solidFill>
                            <a:srgbClr val="008000"/>
                          </a:solidFill>
                          <a:effectLst/>
                          <a:latin typeface="Times New Roman" panose="02020603050405020304" pitchFamily="18" charset="0"/>
                          <a:ea typeface="+mn-ea"/>
                          <a:cs typeface="Times New Roman" panose="02020603050405020304" pitchFamily="18" charset="0"/>
                        </a:rPr>
                        <a:t>oà vẫn lội qua suối để về nhà dù trời đang mưa to và có thể xảy ra lũ quét.</a:t>
                      </a:r>
                      <a:endParaRPr lang="en-US" sz="2400" u="none" strike="noStrike" kern="1200" dirty="0">
                        <a:solidFill>
                          <a:srgbClr val="008000"/>
                        </a:solidFill>
                        <a:effectLst/>
                        <a:latin typeface="Times New Roman" panose="02020603050405020304" pitchFamily="18" charset="0"/>
                        <a:ea typeface="+mn-ea"/>
                        <a:cs typeface="Times New Roman" panose="02020603050405020304" pitchFamily="18" charset="0"/>
                      </a:endParaRPr>
                    </a:p>
                    <a:p>
                      <a:pPr marL="203200" marR="0" indent="-203200" algn="just">
                        <a:lnSpc>
                          <a:spcPct val="115000"/>
                        </a:lnSpc>
                        <a:spcBef>
                          <a:spcPts val="0"/>
                        </a:spcBef>
                        <a:spcAft>
                          <a:spcPts val="0"/>
                        </a:spcAft>
                      </a:pPr>
                      <a:endPar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anose="02020603050405020304"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Hãy nhận xét sự nguy hiểm có thể xảy ra và cách xử lí của mỗi nhân vật trong các tình huống </a:t>
            </a:r>
            <a:endParaRPr lang="en-US" altLang="en-US" sz="4000" b="1" dirty="0">
              <a:solidFill>
                <a:srgbClr val="FF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tham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lớp</a:t>
            </a:r>
            <a:endParaRPr lang="en-US" sz="2400" b="1" dirty="0">
              <a:solidFill>
                <a:prstClr val="black"/>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a:solidFill>
                  <a:prstClr val="black"/>
                </a:solidFill>
                <a:latin typeface="Times New Roman" panose="02020603050405020304" pitchFamily="18" charset="0"/>
                <a:cs typeface="Times New Roman" panose="02020603050405020304" pitchFamily="18" charset="0"/>
              </a:rPr>
              <a:t>Cách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thức</a:t>
            </a:r>
            <a:r>
              <a:rPr lang="en-US" sz="2400" b="1" dirty="0">
                <a:solidFill>
                  <a:prstClr val="black"/>
                </a:solidFill>
                <a:latin typeface="Times New Roman" panose="02020603050405020304" pitchFamily="18" charset="0"/>
                <a:cs typeface="Times New Roman" panose="02020603050405020304" pitchFamily="18" charset="0"/>
              </a:rPr>
              <a:t>: Chia </a:t>
            </a:r>
            <a:r>
              <a:rPr lang="en-US" sz="2400" b="1" dirty="0" err="1">
                <a:solidFill>
                  <a:prstClr val="black"/>
                </a:solidFill>
                <a:latin typeface="Times New Roman" panose="02020603050405020304" pitchFamily="18" charset="0"/>
                <a:cs typeface="Times New Roman" panose="02020603050405020304" pitchFamily="18" charset="0"/>
              </a:rPr>
              <a:t>lớp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làm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hai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theo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dãy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bàn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Mỗi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dãy</a:t>
            </a:r>
            <a:r>
              <a:rPr lang="en-US" sz="2400" b="1" dirty="0">
                <a:solidFill>
                  <a:prstClr val="black"/>
                </a:solidFill>
                <a:latin typeface="Times New Roman" panose="02020603050405020304" pitchFamily="18" charset="0"/>
                <a:cs typeface="Times New Roman" panose="02020603050405020304" pitchFamily="18" charset="0"/>
              </a:rPr>
              <a:t> chia </a:t>
            </a:r>
            <a:r>
              <a:rPr lang="en-US" sz="2400" b="1" dirty="0" err="1">
                <a:solidFill>
                  <a:prstClr val="black"/>
                </a:solidFill>
                <a:latin typeface="Times New Roman" panose="02020603050405020304" pitchFamily="18" charset="0"/>
                <a:cs typeface="Times New Roman" panose="02020603050405020304" pitchFamily="18" charset="0"/>
              </a:rPr>
              <a:t>làm</a:t>
            </a:r>
            <a:r>
              <a:rPr lang="en-US" sz="2400" b="1" dirty="0">
                <a:solidFill>
                  <a:prstClr val="black"/>
                </a:solidFill>
                <a:latin typeface="Times New Roman" panose="02020603050405020304" pitchFamily="18" charset="0"/>
                <a:cs typeface="Times New Roman" panose="02020603050405020304" pitchFamily="18" charset="0"/>
              </a:rPr>
              <a:t> 3 </a:t>
            </a:r>
            <a:r>
              <a:rPr lang="en-US" sz="2400" b="1" dirty="0" err="1">
                <a:solidFill>
                  <a:prstClr val="black"/>
                </a:solidFill>
                <a:latin typeface="Times New Roman" panose="02020603050405020304" pitchFamily="18" charset="0"/>
                <a:cs typeface="Times New Roman" panose="02020603050405020304" pitchFamily="18" charset="0"/>
              </a:rPr>
              <a:t>nhóm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nhỏ</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lượt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thảo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luận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ý </a:t>
            </a:r>
            <a:r>
              <a:rPr lang="en-US" sz="2400" b="1" dirty="0" err="1">
                <a:solidFill>
                  <a:prstClr val="black"/>
                </a:solidFill>
                <a:latin typeface="Times New Roman" panose="02020603050405020304" pitchFamily="18" charset="0"/>
                <a:cs typeface="Times New Roman" panose="02020603050405020304" pitchFamily="18" charset="0"/>
              </a:rPr>
              <a:t>kiến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chuẩn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bị</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sẵn</a:t>
            </a:r>
            <a:r>
              <a:rPr lang="en-US" sz="2400" b="1" dirty="0">
                <a:solidFill>
                  <a:prstClr val="black"/>
                </a:solidFill>
                <a:latin typeface="Times New Roman" panose="02020603050405020304" pitchFamily="18" charset="0"/>
                <a:cs typeface="Times New Roman" panose="02020603050405020304" pitchFamily="18" charset="0"/>
              </a:rPr>
              <a:t>.</a:t>
            </a:r>
          </a:p>
          <a:p>
            <a:pPr marL="342900" indent="-342900">
              <a:buFontTx/>
              <a:buChar char="-"/>
            </a:pPr>
            <a:r>
              <a:rPr lang="en-US" sz="2400" b="1" dirty="0" err="1">
                <a:solidFill>
                  <a:prstClr val="black"/>
                </a:solidFill>
                <a:latin typeface="Times New Roman" panose="02020603050405020304" pitchFamily="18" charset="0"/>
                <a:cs typeface="Times New Roman" panose="02020603050405020304" pitchFamily="18" charset="0"/>
              </a:rPr>
              <a:t>Thời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gian</a:t>
            </a:r>
            <a:r>
              <a:rPr lang="en-US" sz="2400" b="1" dirty="0">
                <a:solidFill>
                  <a:prstClr val="black"/>
                </a:solidFill>
                <a:latin typeface="Times New Roman" panose="02020603050405020304" pitchFamily="18" charset="0"/>
                <a:cs typeface="Times New Roman" panose="02020603050405020304" pitchFamily="18" charset="0"/>
              </a:rPr>
              <a:t>: 3 </a:t>
            </a:r>
            <a:r>
              <a:rPr lang="en-US" sz="2400" b="1" dirty="0" err="1">
                <a:solidFill>
                  <a:prstClr val="black"/>
                </a:solidFill>
                <a:latin typeface="Times New Roman" panose="02020603050405020304" pitchFamily="18" charset="0"/>
                <a:cs typeface="Times New Roman" panose="02020603050405020304" pitchFamily="18" charset="0"/>
              </a:rPr>
              <a:t>phút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thảo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luận</a:t>
            </a:r>
            <a:r>
              <a:rPr lang="en-US" sz="2400" b="1" dirty="0">
                <a:solidFill>
                  <a:prstClr val="black"/>
                </a:solidFill>
                <a:latin typeface="Times New Roman" panose="02020603050405020304" pitchFamily="18" charset="0"/>
                <a:cs typeface="Times New Roman" panose="02020603050405020304" pitchFamily="18" charset="0"/>
              </a:rPr>
              <a:t>, 3 </a:t>
            </a:r>
            <a:r>
              <a:rPr lang="en-US" sz="2400" b="1" dirty="0" err="1">
                <a:solidFill>
                  <a:prstClr val="black"/>
                </a:solidFill>
                <a:latin typeface="Times New Roman" panose="02020603050405020304" pitchFamily="18" charset="0"/>
                <a:cs typeface="Times New Roman" panose="02020603050405020304" pitchFamily="18" charset="0"/>
              </a:rPr>
              <a:t>phút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viết</a:t>
            </a:r>
            <a:r>
              <a:rPr lang="en-US" sz="2400" b="1" dirty="0">
                <a:solidFill>
                  <a:prstClr val="black"/>
                </a:solidFill>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420624"/>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323439"/>
          </a:xfrm>
          <a:prstGeom prst="rect">
            <a:avLst/>
          </a:prstGeom>
          <a:noFill/>
        </p:spPr>
        <p:txBody>
          <a:bodyPr wrap="square" rtlCol="0">
            <a:spAutoFit/>
          </a:bodyPr>
          <a:lstStyle/>
          <a:p>
            <a:pPr algn="ctr" defTabSz="457200"/>
            <a:r>
              <a:rPr lang="en-US" altLang="zh-CN" sz="4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IV.</a:t>
            </a:r>
          </a:p>
          <a:p>
            <a:pPr algn="ctr" defTabSz="457200"/>
            <a:r>
              <a:rPr lang="en-US" altLang="zh-CN" sz="40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Vận</a:t>
            </a:r>
            <a:r>
              <a:rPr lang="en-US" altLang="zh-CN" sz="4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dụng</a:t>
            </a:r>
            <a:endParaRPr lang="zh-CN" altLang="en-US" sz="4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000" b="1" dirty="0">
                <a:solidFill>
                  <a:srgbClr val="0000FF"/>
                </a:solidFill>
                <a:latin typeface="Times New Roman" panose="02020603050405020304" pitchFamily="18" charset="0"/>
                <a:ea typeface="Helvetica Neue"/>
                <a:cs typeface="Times New Roman" panose="02020603050405020304" pitchFamily="18" charset="0"/>
              </a:rPr>
              <a:t> 7:</a:t>
            </a: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ỨNG PHÓ VỚI TÌNH HUỐNG NGUY HIỂM</a:t>
            </a:r>
            <a:endParaRPr lang="en-SG"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646331"/>
          </a:xfrm>
          <a:prstGeom prst="rect">
            <a:avLst/>
          </a:prstGeom>
          <a:noFill/>
        </p:spPr>
        <p:txBody>
          <a:bodyPr wrap="square" rtlCol="0">
            <a:spAutoFit/>
          </a:bodyPr>
          <a:lstStyle/>
          <a:p>
            <a:pPr algn="ctr" defTabSz="457200"/>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Xin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chào</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và</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hẹn</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gặp</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lại</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zh-CN" altLang="en-US"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000" b="1" dirty="0">
                <a:solidFill>
                  <a:srgbClr val="0000FF"/>
                </a:solidFill>
                <a:latin typeface="Times New Roman" panose="02020603050405020304" pitchFamily="18" charset="0"/>
                <a:ea typeface="Helvetica Neue"/>
                <a:cs typeface="Times New Roman" panose="02020603050405020304" pitchFamily="18" charset="0"/>
              </a:rPr>
              <a:t> 7:</a:t>
            </a: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ỨNG PHÓ VỚI TÌNH HUỐNG NGUY HIỂM</a:t>
            </a:r>
            <a:endParaRPr lang="en-SG"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323439"/>
          </a:xfrm>
          <a:prstGeom prst="rect">
            <a:avLst/>
          </a:prstGeom>
          <a:noFill/>
        </p:spPr>
        <p:txBody>
          <a:bodyPr wrap="square" rtlCol="0">
            <a:spAutoFit/>
          </a:bodyPr>
          <a:lstStyle/>
          <a:p>
            <a:pPr algn="ctr" defTabSz="457200"/>
            <a:endParaRPr lang="en-US" altLang="zh-CN" sz="4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r>
              <a:rPr lang="en-US" altLang="zh-CN" sz="4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 Khởi động</a:t>
            </a:r>
            <a:endParaRPr lang="zh-CN" altLang="en-US" sz="4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000" b="1" dirty="0">
                  <a:solidFill>
                    <a:srgbClr val="0000FF"/>
                  </a:solidFill>
                  <a:latin typeface="Times New Roman" panose="02020603050405020304" pitchFamily="18" charset="0"/>
                  <a:ea typeface="Helvetica Neue"/>
                  <a:cs typeface="Times New Roman" panose="02020603050405020304" pitchFamily="18" charset="0"/>
                </a:rPr>
                <a:t> 7:</a:t>
              </a: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ỨNG PHÓ VỚI TÌNH HUỐNG NGUY HIỂM</a:t>
              </a:r>
              <a:endParaRPr lang="en-SG" altLang="en-US" sz="40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71315" y="1970692"/>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7" name="TextBox 6">
            <a:extLst>
              <a:ext uri="{FF2B5EF4-FFF2-40B4-BE49-F238E27FC236}">
                <a16:creationId xmlns:a16="http://schemas.microsoft.com/office/drawing/2014/main" id="{8CC38E85-34BC-4483-816D-EDBBC4BEB730}"/>
              </a:ext>
            </a:extLst>
          </p:cNvPr>
          <p:cNvSpPr txBox="1"/>
          <p:nvPr/>
        </p:nvSpPr>
        <p:spPr>
          <a:xfrm>
            <a:off x="1472200" y="3374649"/>
            <a:ext cx="9839651" cy="1308050"/>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Tình huống đó diễn ra như thế nào?</a:t>
            </a:r>
          </a:p>
          <a:p>
            <a:pPr marL="160020" algn="just">
              <a:spcBef>
                <a:spcPts val="600"/>
              </a:spcBef>
              <a:spcAft>
                <a:spcPts val="0"/>
              </a:spcAft>
            </a:pP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Em đã làm gì khi gặp tình huống đó?</a:t>
            </a:r>
          </a:p>
          <a:p>
            <a:endParaRPr lang="en-US" dirty="0">
              <a:solidFill>
                <a:srgbClr val="0000FF"/>
              </a:solidFill>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448507" y="406363"/>
            <a:ext cx="5207535" cy="5948218"/>
          </a:xfrm>
          <a:prstGeom prst="rect">
            <a:avLst/>
          </a:prstGeom>
          <a:noFill/>
          <a:ln>
            <a:noFill/>
          </a:ln>
        </p:spPr>
      </p:pic>
      <p:sp>
        <p:nvSpPr>
          <p:cNvPr id="12" name="文本框 15"/>
          <p:cNvSpPr txBox="1"/>
          <p:nvPr/>
        </p:nvSpPr>
        <p:spPr>
          <a:xfrm>
            <a:off x="6448507" y="3380472"/>
            <a:ext cx="5255015" cy="1200329"/>
          </a:xfrm>
          <a:prstGeom prst="rect">
            <a:avLst/>
          </a:prstGeom>
          <a:noFill/>
        </p:spPr>
        <p:txBody>
          <a:bodyPr wrap="square" rtlCol="0">
            <a:spAutoFit/>
          </a:bodyPr>
          <a:lstStyle/>
          <a:p>
            <a:pPr algn="ctr" defTabSz="457200"/>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a:t>
            </a:r>
          </a:p>
          <a:p>
            <a:pPr algn="ctr" defTabSz="457200"/>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Khám</a:t>
            </a:r>
            <a:r>
              <a:rPr lang="en-US" altLang="zh-CN"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phá</a:t>
            </a:r>
            <a:endParaRPr lang="zh-CN" altLang="en-US" sz="3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00FF"/>
                  </a:solidFill>
                  <a:latin typeface="Times New Roman" panose="02020603050405020304" pitchFamily="18" charset="0"/>
                  <a:ea typeface="Helvetica Neue"/>
                  <a:cs typeface="Times New Roman" panose="02020603050405020304" pitchFamily="18" charset="0"/>
                </a:rPr>
                <a:t>Bài 7:</a:t>
              </a:r>
              <a:r>
                <a:rPr lang="en-US" altLang="en-US" sz="36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en-US" altLang="en-US" sz="3600" b="1" dirty="0">
                  <a:solidFill>
                    <a:srgbClr val="FF0000"/>
                  </a:solidFill>
                  <a:latin typeface="Times New Roman" panose="02020603050405020304" pitchFamily="18" charset="0"/>
                  <a:ea typeface="Helvetica Neue"/>
                  <a:cs typeface="Times New Roman" panose="02020603050405020304" pitchFamily="18" charset="0"/>
                </a:rPr>
                <a:t>ỨNG PHÓ VỚI TÌNH HUỐNG NGUY HIỂM</a:t>
              </a:r>
              <a:endParaRPr lang="en-SG" altLang="en-US" sz="36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057469"/>
          </a:xfrm>
          <a:prstGeom prst="rect">
            <a:avLst/>
          </a:prstGeom>
        </p:spPr>
        <p:txBody>
          <a:bodyPr wrap="square">
            <a:spAutoFit/>
          </a:bodyPr>
          <a:lstStyle/>
          <a:p>
            <a:pPr marL="260985" indent="-152400">
              <a:lnSpc>
                <a:spcPct val="112000"/>
              </a:lnSpc>
              <a:spcAft>
                <a:spcPts val="500"/>
              </a:spcAft>
              <a:tabLst>
                <a:tab pos="1892935" algn="l"/>
              </a:tabLst>
            </a:pPr>
            <a:r>
              <a:rPr lang="en-US"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 </a:t>
            </a:r>
            <a:r>
              <a:rPr lang="en-US" sz="28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Nhận biết các tình huống nguy hiểm và hậu quả của nó.</a:t>
            </a:r>
            <a:endParaRPr lang="en-US" sz="2800" i="1" dirty="0">
              <a:solidFill>
                <a:srgbClr val="0070C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7256</TotalTime>
  <Words>1406</Words>
  <Application>Microsoft Office PowerPoint</Application>
  <PresentationFormat>Widescreen</PresentationFormat>
  <Paragraphs>109</Paragraphs>
  <Slides>25</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#9Slide05 Fourth</vt:lpstr>
      <vt:lpstr>#9Slide06 SVNSlow Attack</vt:lpstr>
      <vt:lpstr>.VnTime</vt:lpstr>
      <vt:lpstr>Arial</vt:lpstr>
      <vt:lpstr>Calibri</vt:lpstr>
      <vt:lpstr>Calibri Light</vt:lpstr>
      <vt:lpstr>Symbol</vt:lpstr>
      <vt:lpstr>Time roman</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HẾT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184</cp:revision>
  <dcterms:created xsi:type="dcterms:W3CDTF">2021-06-28T15:32:15Z</dcterms:created>
  <dcterms:modified xsi:type="dcterms:W3CDTF">2023-01-14T00:14:22Z</dcterms:modified>
</cp:coreProperties>
</file>