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5" r:id="rId7"/>
    <p:sldId id="263" r:id="rId8"/>
    <p:sldId id="266" r:id="rId9"/>
    <p:sldId id="267" r:id="rId10"/>
    <p:sldId id="268" r:id="rId11"/>
    <p:sldId id="269" r:id="rId12"/>
    <p:sldId id="273" r:id="rId13"/>
    <p:sldId id="270" r:id="rId14"/>
    <p:sldId id="271" r:id="rId15"/>
    <p:sldId id="272" r:id="rId16"/>
  </p:sldIdLst>
  <p:sldSz cx="9144000" cy="5143500" type="screen16x9"/>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04/11/2022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04/11/2022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04/11/2022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04/11/2022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04/11/2022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04/11/2022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04/11/2022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p>
        </p:txBody>
      </p:sp>
      <p:sp>
        <p:nvSpPr>
          <p:cNvPr id="13" name="Rectangle 12"/>
          <p:cNvSpPr/>
          <p:nvPr/>
        </p:nvSpPr>
        <p:spPr>
          <a:xfrm>
            <a:off x="8244318" y="1170864"/>
            <a:ext cx="184731" cy="307777"/>
          </a:xfrm>
          <a:prstGeom prst="rect">
            <a:avLst/>
          </a:prstGeom>
          <a:noFill/>
        </p:spPr>
        <p:txBody>
          <a:bodyPr wrap="none" lIns="91440" tIns="45720" rIns="91440" bIns="45720">
            <a:spAutoFit/>
          </a:bodyPr>
          <a:lstStyle/>
          <a:p>
            <a:pPr algn="ctr"/>
            <a:endParaRPr lang="en-US" sz="1400" b="1" dirty="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a:ln w="1905"/>
                <a:solidFill>
                  <a:srgbClr val="002060"/>
                </a:solidFill>
                <a:effectLst>
                  <a:innerShdw blurRad="69850" dist="43180" dir="5400000">
                    <a:srgbClr val="000000">
                      <a:alpha val="65000"/>
                    </a:srgbClr>
                  </a:innerShdw>
                </a:effectLst>
              </a:rPr>
              <a:t>c</a:t>
            </a: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38" presetClass="entr" presetSubtype="0" accel="50000" fill="hold" grpId="0" nodeType="afterEffect" nodePh="1">
                                  <p:stCondLst>
                                    <p:cond delay="0"/>
                                  </p:stCondLst>
                                  <p:endCondLst>
                                    <p:cond evt="begin" delay="0">
                                      <p:tn val="16"/>
                                    </p:cond>
                                  </p:endCondLst>
                                  <p:iterate type="lt">
                                    <p:tmPct val="50000"/>
                                  </p:iterate>
                                  <p:childTnLst>
                                    <p:set>
                                      <p:cBhvr>
                                        <p:cTn id="17" dur="1" fill="hold">
                                          <p:stCondLst>
                                            <p:cond delay="0"/>
                                          </p:stCondLst>
                                        </p:cTn>
                                        <p:tgtEl>
                                          <p:spTgt spid="13"/>
                                        </p:tgtEl>
                                        <p:attrNameLst>
                                          <p:attrName>style.visibility</p:attrName>
                                        </p:attrNameLst>
                                      </p:cBhvr>
                                      <p:to>
                                        <p:strVal val="visible"/>
                                      </p:to>
                                    </p:set>
                                    <p:set>
                                      <p:cBhvr>
                                        <p:cTn id="18" dur="114" fill="hold">
                                          <p:stCondLst>
                                            <p:cond delay="0"/>
                                          </p:stCondLst>
                                        </p:cTn>
                                        <p:tgtEl>
                                          <p:spTgt spid="13"/>
                                        </p:tgtEl>
                                        <p:attrNameLst>
                                          <p:attrName>style.rotation</p:attrName>
                                        </p:attrNameLst>
                                      </p:cBhvr>
                                      <p:to>
                                        <p:strVal val="-45.0"/>
                                      </p:to>
                                    </p:set>
                                    <p:anim calcmode="lin" valueType="num">
                                      <p:cBhvr>
                                        <p:cTn id="19" dur="114" fill="hold">
                                          <p:stCondLst>
                                            <p:cond delay="114"/>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0" dur="114"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1" dur="39" decel="50000" autoRev="1" fill="hold">
                                          <p:stCondLst>
                                            <p:cond delay="114"/>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2" dur="34" fill="hold">
                                          <p:stCondLst>
                                            <p:cond delay="216"/>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sai, </a:t>
            </a:r>
            <a:r>
              <a:rPr lang="es-ES" dirty="0">
                <a:latin typeface="Times New Roman" panose="02020603050405020304" pitchFamily="18" charset="0"/>
                <a:cs typeface="Times New Roman" panose="02020603050405020304" pitchFamily="18" charset="0"/>
              </a:rPr>
              <a:t>Giúp con người tin tưởng; gắn kết với 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a:latin typeface="+mj-lt"/>
              </a:rPr>
              <a:t>BT 1.1</a:t>
            </a:r>
            <a:r>
              <a:rPr lang="vi-VN" sz="2800" dirty="0">
                <a:latin typeface="+mj-lt"/>
              </a:rPr>
              <a:t>: Hoa là một người dũng cảm, luôn tôn trọng sự thật.</a:t>
            </a: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2.1</a:t>
            </a:r>
            <a:r>
              <a:rPr lang="vi-VN" sz="2400" b="1" dirty="0">
                <a:latin typeface="+mj-lt"/>
              </a:rPr>
              <a:t>: </a:t>
            </a:r>
            <a:r>
              <a:rPr lang="vi-VN" sz="2400" dirty="0">
                <a:latin typeface="+mj-lt"/>
              </a:rPr>
              <a:t>Hùng nên nói hoàn cảnh của Mai cho cô giáo nghe, để cô giáo biết được sẽ cảm thông cho bạn; cùng cô kêu gọi mọi người giúp đỡ cho bạn</a:t>
            </a: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827584" y="1419622"/>
            <a:ext cx="4226350" cy="1080120"/>
          </a:xfrm>
          <a:prstGeom prst="rect">
            <a:avLst/>
          </a:prstGeom>
          <a:noFill/>
        </p:spPr>
        <p:txBody>
          <a:bodyPr wrap="none" lIns="91440" tIns="45720" rIns="91440" bIns="45720">
            <a:prstTxWarp prst="textDeflate">
              <a:avLst/>
            </a:prstTxWarp>
            <a:spAutoFit/>
          </a:bodyPr>
          <a:lstStyle/>
          <a:p>
            <a:pPr algn="ctr"/>
            <a:r>
              <a:rPr lang="en-US" sz="5400" b="1" cap="none" spc="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Quyên </a:t>
            </a:r>
            <a:r>
              <a:rPr lang="en-US" sz="5400" b="1" cap="none" spc="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Nguyễn</a:t>
            </a:r>
            <a:endParaRPr lang="en-US" sz="5400" b="1" cap="none" spc="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0"/>
                            </p:stCondLst>
                            <p:childTnLst>
                              <p:par>
                                <p:cTn id="13" presetID="19"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a:latin typeface="Times New Roman" panose="02020603050405020304" pitchFamily="18" charset="0"/>
                <a:cs typeface="Times New Roman" panose="02020603050405020304" pitchFamily="18" charset="0"/>
              </a:rPr>
              <a:t>“Dù sao Trái Đất vẫn quay!”</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tr</a:t>
            </a:r>
            <a:r>
              <a:rPr lang="en-US" sz="2800" dirty="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(Cô-</a:t>
            </a:r>
            <a:r>
              <a:rPr lang="en-US" sz="2000" b="1" dirty="0" err="1">
                <a:latin typeface="Times New Roman" panose="02020603050405020304" pitchFamily="18" charset="0"/>
                <a:cs typeface="Times New Roman" panose="02020603050405020304" pitchFamily="18" charset="0"/>
              </a:rPr>
              <a:t>péc</a:t>
            </a:r>
            <a:r>
              <a:rPr lang="en-US" sz="2000" b="1" dirty="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a:latin typeface="Times New Roman" panose="02020603050405020304" pitchFamily="18" charset="0"/>
                          <a:cs typeface="Times New Roman" panose="02020603050405020304" pitchFamily="18" charset="0"/>
                        </a:rPr>
                        <a:t>Sự</a:t>
                      </a:r>
                      <a:r>
                        <a:rPr lang="en-US" sz="2800" b="0" baseline="0" dirty="0">
                          <a:latin typeface="Times New Roman" panose="02020603050405020304" pitchFamily="18" charset="0"/>
                          <a:cs typeface="Times New Roman" panose="02020603050405020304" pitchFamily="18" charset="0"/>
                        </a:rPr>
                        <a:t> thật là gì? ………………………………………………….</a:t>
                      </a:r>
                    </a:p>
                    <a:p>
                      <a:pPr algn="l"/>
                      <a:r>
                        <a:rPr lang="en-US" sz="2800" b="0" baseline="0" dirty="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a:solidFill>
                            <a:srgbClr val="002060"/>
                          </a:solidFill>
                          <a:latin typeface="Times New Roman" panose="02020603050405020304" pitchFamily="18" charset="0"/>
                          <a:cs typeface="Times New Roman" panose="02020603050405020304" pitchFamily="18" charset="0"/>
                        </a:rPr>
                        <a:t>Quan sát</a:t>
                      </a:r>
                      <a:r>
                        <a:rPr lang="en-US" sz="24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a:latin typeface="Times New Roman" panose="02020603050405020304" pitchFamily="18" charset="0"/>
                          <a:cs typeface="Times New Roman" panose="02020603050405020304" pitchFamily="18" charset="0"/>
                        </a:rPr>
                        <a:t>1. Tranh 1: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2. Tranh 2: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3. Tranh 3: …………………..</a:t>
                      </a:r>
                    </a:p>
                    <a:p>
                      <a:pPr marL="0" indent="0">
                        <a:buNone/>
                      </a:pPr>
                      <a:r>
                        <a:rPr lang="en-US" sz="28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Kể</a:t>
                      </a:r>
                      <a:r>
                        <a:rPr lang="en-US" sz="28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6……………………………..7……….…………………….</a:t>
                      </a:r>
                      <a:endParaRPr lang="vi-VN" sz="2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8……………………………...……….…………………….</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a:latin typeface="Times New Roman" panose="02020603050405020304" pitchFamily="18" charset="0"/>
                          <a:cs typeface="Times New Roman" panose="02020603050405020304" pitchFamily="18" charset="0"/>
                        </a:rPr>
                        <a:t>- Sự</a:t>
                      </a:r>
                      <a:r>
                        <a:rPr lang="en-US" sz="2600" b="0"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a:latin typeface="Times New Roman" panose="02020603050405020304" pitchFamily="18" charset="0"/>
                          <a:cs typeface="Times New Roman" panose="02020603050405020304" pitchFamily="18" charset="0"/>
                        </a:rPr>
                        <a:t>- Tôn trọng sự thật là </a:t>
                      </a:r>
                      <a:r>
                        <a:rPr lang="vi-VN" sz="2600" b="0" baseline="0" dirty="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Tranh 1</a:t>
                      </a:r>
                      <a:r>
                        <a:rPr lang="en-US" sz="2500" baseline="0" dirty="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a:latin typeface="Times New Roman" panose="02020603050405020304" pitchFamily="18" charset="0"/>
                          <a:cs typeface="Times New Roman" panose="02020603050405020304" pitchFamily="18" charset="0"/>
                        </a:rPr>
                        <a:t>2. Tranh 2</a:t>
                      </a:r>
                      <a:r>
                        <a:rPr lang="en-US" sz="2500" baseline="0" dirty="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a:latin typeface="Times New Roman" panose="02020603050405020304" pitchFamily="18" charset="0"/>
                          <a:cs typeface="Times New Roman" panose="02020603050405020304" pitchFamily="18" charset="0"/>
                        </a:rPr>
                        <a:t>3. Tranh 3</a:t>
                      </a:r>
                      <a:r>
                        <a:rPr lang="en-US" sz="2500" baseline="0" dirty="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a:solidFill>
                            <a:srgbClr val="002060"/>
                          </a:solidFill>
                          <a:latin typeface="Times New Roman" panose="02020603050405020304" pitchFamily="18" charset="0"/>
                          <a:cs typeface="Times New Roman" panose="02020603050405020304" pitchFamily="18" charset="0"/>
                        </a:rPr>
                        <a:t>Kể</a:t>
                      </a:r>
                      <a:r>
                        <a:rPr lang="en-US" sz="25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Lên án những việc làm sai trái.</a:t>
                      </a:r>
                      <a:endParaRPr lang="vi-VN" sz="25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1132</Words>
  <Application>Microsoft Office PowerPoint</Application>
  <PresentationFormat>On-screen Show (16:9)</PresentationFormat>
  <Paragraphs>130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LENOVO</cp:lastModifiedBy>
  <cp:revision>42</cp:revision>
  <dcterms:created xsi:type="dcterms:W3CDTF">2021-07-12T15:39:09Z</dcterms:created>
  <dcterms:modified xsi:type="dcterms:W3CDTF">2022-11-05T00:12:46Z</dcterms:modified>
</cp:coreProperties>
</file>