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556" r:id="rId1"/>
    <p:sldMasterId id="2147488568" r:id="rId2"/>
    <p:sldMasterId id="2147488593" r:id="rId3"/>
    <p:sldMasterId id="2147488617" r:id="rId4"/>
  </p:sldMasterIdLst>
  <p:notesMasterIdLst>
    <p:notesMasterId r:id="rId38"/>
  </p:notesMasterIdLst>
  <p:sldIdLst>
    <p:sldId id="318" r:id="rId5"/>
    <p:sldId id="333" r:id="rId6"/>
    <p:sldId id="356" r:id="rId7"/>
    <p:sldId id="317" r:id="rId8"/>
    <p:sldId id="355" r:id="rId9"/>
    <p:sldId id="365" r:id="rId10"/>
    <p:sldId id="321" r:id="rId11"/>
    <p:sldId id="368" r:id="rId12"/>
    <p:sldId id="331" r:id="rId13"/>
    <p:sldId id="336" r:id="rId14"/>
    <p:sldId id="370" r:id="rId15"/>
    <p:sldId id="388" r:id="rId16"/>
    <p:sldId id="369" r:id="rId17"/>
    <p:sldId id="383" r:id="rId18"/>
    <p:sldId id="341" r:id="rId19"/>
    <p:sldId id="337" r:id="rId20"/>
    <p:sldId id="348" r:id="rId21"/>
    <p:sldId id="389" r:id="rId22"/>
    <p:sldId id="366" r:id="rId23"/>
    <p:sldId id="373" r:id="rId24"/>
    <p:sldId id="371" r:id="rId25"/>
    <p:sldId id="372" r:id="rId26"/>
    <p:sldId id="382" r:id="rId27"/>
    <p:sldId id="363" r:id="rId28"/>
    <p:sldId id="354" r:id="rId29"/>
    <p:sldId id="326" r:id="rId30"/>
    <p:sldId id="384" r:id="rId31"/>
    <p:sldId id="378" r:id="rId32"/>
    <p:sldId id="385" r:id="rId33"/>
    <p:sldId id="360" r:id="rId34"/>
    <p:sldId id="380" r:id="rId35"/>
    <p:sldId id="386" r:id="rId36"/>
    <p:sldId id="38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100" d="100"/>
          <a:sy n="100" d="100"/>
        </p:scale>
        <p:origin x="-676" y="-7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10/14/2022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10/14/2022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10/14/2022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10/14/2022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10/14/2022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10/14/2022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10/14/2022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10/14/2022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10/14/2022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10/14/2022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10/14/2022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10/14/2022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10/14/2022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4.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3.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13.png"/><Relationship Id="rId3" Type="http://schemas.openxmlformats.org/officeDocument/2006/relationships/image" Target="../media/image38.png"/><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59.png"/><Relationship Id="rId2" Type="http://schemas.openxmlformats.org/officeDocument/2006/relationships/image" Target="../media/image37.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41.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23.png"/><Relationship Id="rId5" Type="http://schemas.openxmlformats.org/officeDocument/2006/relationships/image" Target="../media/image40.png"/><Relationship Id="rId15" Type="http://schemas.openxmlformats.org/officeDocument/2006/relationships/image" Target="../media/image50.png"/><Relationship Id="rId23" Type="http://schemas.openxmlformats.org/officeDocument/2006/relationships/image" Target="../media/image58.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emf"/><Relationship Id="rId2" Type="http://schemas.openxmlformats.org/officeDocument/2006/relationships/image" Target="../media/image34.png"/><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35.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66.jpg"/><Relationship Id="rId7" Type="http://schemas.openxmlformats.org/officeDocument/2006/relationships/image" Target="../media/image70.jpg"/><Relationship Id="rId2" Type="http://schemas.openxmlformats.org/officeDocument/2006/relationships/image" Target="../media/image65.jpg"/><Relationship Id="rId1" Type="http://schemas.openxmlformats.org/officeDocument/2006/relationships/slideLayout" Target="../slideLayouts/slideLayout2.xml"/><Relationship Id="rId6" Type="http://schemas.openxmlformats.org/officeDocument/2006/relationships/image" Target="../media/image69.jpg"/><Relationship Id="rId5" Type="http://schemas.openxmlformats.org/officeDocument/2006/relationships/image" Target="../media/image68.jpg"/><Relationship Id="rId4" Type="http://schemas.openxmlformats.org/officeDocument/2006/relationships/image" Target="../media/image6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7.jpe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SỞ TÔ HIỆU</a:t>
            </a: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NHÓM GDCD 6</a:t>
            </a:r>
          </a:p>
        </p:txBody>
      </p:sp>
      <p:pic>
        <p:nvPicPr>
          <p:cNvPr id="6" name="Picture 5" descr="IMG_1582517675295_1582518075254"/>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242138" y="-24730"/>
            <a:ext cx="2095203" cy="2144713"/>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grpSp>
        <p:nvGrpSpPr>
          <p:cNvPr id="7" name="Group 2"/>
          <p:cNvGrpSpPr>
            <a:grpSpLocks noChangeAspect="1"/>
          </p:cNvGrpSpPr>
          <p:nvPr/>
        </p:nvGrpSpPr>
        <p:grpSpPr bwMode="auto">
          <a:xfrm>
            <a:off x="6281995" y="3734567"/>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8321018" y="4761809"/>
            <a:ext cx="2425043" cy="994442"/>
            <a:chOff x="336" y="2040"/>
            <a:chExt cx="1200" cy="2016"/>
          </a:xfrm>
        </p:grpSpPr>
        <p:pic>
          <p:nvPicPr>
            <p:cNvPr id="38" name="Picture 28" descr="p3012_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0" name="Picture 9" descr="IMG_1582517675295_1582518075254"/>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24730"/>
            <a:ext cx="1311965" cy="1195023"/>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1"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278677" y="1590396"/>
            <a:ext cx="59574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3200" b="1" dirty="0">
                <a:solidFill>
                  <a:srgbClr val="0000FF"/>
                </a:solidFill>
                <a:latin typeface="Times New Roman" panose="02020603050405020304" pitchFamily="18" charset="0"/>
                <a:cs typeface="Times New Roman" panose="02020603050405020304" pitchFamily="18" charset="0"/>
              </a:rPr>
              <a:t>Yêu thương con người là quan tâm, giúp đỡ và làm những điều tốt đẹp cho người khác, nhất là những lúc gặp khó khăn, hoạn nạn.</a:t>
            </a:r>
            <a:endParaRPr lang="en-US" sz="3200" b="1" dirty="0">
              <a:solidFill>
                <a:srgbClr val="0000FF"/>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687131" y="1147455"/>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5954788" y="1637793"/>
            <a:ext cx="5863027"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28600" indent="-228600">
              <a:buFont typeface="+mj-lt"/>
              <a:buAutoNum type="arabicPeriod"/>
            </a:pPr>
            <a:br>
              <a:rPr lang="vi-VN" altLang="en-US" sz="1000" dirty="0">
                <a:solidFill>
                  <a:prstClr val="black"/>
                </a:solidFill>
                <a:ea typeface="Cambria" panose="02040503050406030204" pitchFamily="18" charset="0"/>
                <a:cs typeface="Cambria" panose="02040503050406030204" pitchFamily="18" charset="0"/>
              </a:rPr>
            </a:b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a:t>
            </a:r>
            <a:r>
              <a:rPr lang="vi-VN"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ình yêu thương con người được biểu hiện trong các mối quan hệ</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nào</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Với</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những</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hình</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9Slide05 Israquella" pitchFamily="2" charset="0"/>
                <a:ea typeface="Courier New" panose="02070309020205020404" pitchFamily="49" charset="0"/>
              </a:rPr>
              <a:t>thức</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nào</a:t>
            </a:r>
            <a:r>
              <a:rPr lang="en-US" sz="3600" b="1" dirty="0">
                <a:solidFill>
                  <a:srgbClr val="000000"/>
                </a:solidFill>
                <a:latin typeface="#9Slide05 Israquella" pitchFamily="2" charset="0"/>
                <a:ea typeface="Courier New" panose="02070309020205020404" pitchFamily="49" charset="0"/>
              </a:rPr>
              <a:t>?</a:t>
            </a:r>
            <a:endParaRPr lang="vi-VN" altLang="en-US" sz="3600" b="1" dirty="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p:blipFill>
        <p:spPr>
          <a:xfrm>
            <a:off x="828254" y="1268856"/>
            <a:ext cx="5126534" cy="2243455"/>
          </a:xfrm>
          <a:prstGeom prst="rect">
            <a:avLst/>
          </a:prstGeom>
        </p:spPr>
      </p:pic>
      <p:grpSp>
        <p:nvGrpSpPr>
          <p:cNvPr id="20" name="Group 19"/>
          <p:cNvGrpSpPr/>
          <p:nvPr/>
        </p:nvGrpSpPr>
        <p:grpSpPr>
          <a:xfrm>
            <a:off x="279397" y="4010662"/>
            <a:ext cx="3876963" cy="2430967"/>
            <a:chOff x="5123915" y="1373832"/>
            <a:chExt cx="3876963" cy="1879154"/>
          </a:xfrm>
        </p:grpSpPr>
        <p:pic>
          <p:nvPicPr>
            <p:cNvPr id="18" name="Shape 57"/>
            <p:cNvPicPr/>
            <p:nvPr/>
          </p:nvPicPr>
          <p:blipFill>
            <a:blip r:embed="rId4"/>
            <a:stretch/>
          </p:blipFill>
          <p:spPr>
            <a:xfrm>
              <a:off x="5123916" y="1857256"/>
              <a:ext cx="3876962" cy="1395730"/>
            </a:xfrm>
            <a:prstGeom prst="rect">
              <a:avLst/>
            </a:prstGeom>
          </p:spPr>
        </p:pic>
        <p:sp>
          <p:nvSpPr>
            <p:cNvPr id="19" name="Shape 59"/>
            <p:cNvSpPr txBox="1"/>
            <p:nvPr/>
          </p:nvSpPr>
          <p:spPr>
            <a:xfrm>
              <a:off x="5365966" y="1383831"/>
              <a:ext cx="3340712" cy="548640"/>
            </a:xfrm>
            <a:prstGeom prst="rect">
              <a:avLst/>
            </a:prstGeom>
            <a:noFill/>
          </p:spPr>
          <p:txBody>
            <a:bodyPr lIns="0" tIns="0" rIns="0" bIns="0"/>
            <a:lstStyle/>
            <a:p>
              <a:pPr algn="just">
                <a:lnSpc>
                  <a:spcPct val="115000"/>
                </a:lnSpc>
              </a:pPr>
              <a:r>
                <a:rPr lang="vi-VN" sz="1000" i="1" dirty="0">
                  <a:solidFill>
                    <a:prstClr val="black"/>
                  </a:solidFill>
                  <a:ea typeface="Arial" panose="020B0604020202020204" pitchFamily="34" charset="0"/>
                </a:rPr>
                <a:t>Thầy tặng em tập vở. Mong em khắc phục hoàn cảnh khó khăn</a:t>
              </a:r>
              <a:r>
                <a:rPr lang="vi-VN" sz="800" dirty="0">
                  <a:solidFill>
                    <a:prstClr val="black"/>
                  </a:solidFill>
                  <a:latin typeface="Times New Roman" panose="02020603050405020304" pitchFamily="18" charset="0"/>
                  <a:ea typeface="Times New Roman" panose="02020603050405020304" pitchFamily="18" charset="0"/>
                </a:rPr>
                <a:t> </a:t>
              </a:r>
              <a:r>
                <a:rPr lang="en-US" sz="800" dirty="0">
                  <a:solidFill>
                    <a:prstClr val="black"/>
                  </a:solidFill>
                  <a:latin typeface="Times New Roman" panose="02020603050405020304" pitchFamily="18" charset="0"/>
                  <a:ea typeface="Times New Roman" panose="02020603050405020304" pitchFamily="18" charset="0"/>
                </a:rPr>
                <a:t> </a:t>
              </a:r>
              <a:r>
                <a:rPr lang="vi-VN" sz="1000" i="1" dirty="0">
                  <a:solidFill>
                    <a:prstClr val="black"/>
                  </a:solidFill>
                  <a:ea typeface="Arial" panose="020B0604020202020204" pitchFamily="34" charset="0"/>
                </a:rPr>
                <a:t>để tiếp tục đến lớp học tập</a:t>
              </a:r>
              <a:endParaRPr lang="en-US" sz="900" i="1" dirty="0">
                <a:solidFill>
                  <a:prstClr val="black"/>
                </a:solidFill>
                <a:latin typeface="Arial" panose="020B0604020202020204" pitchFamily="34" charset="0"/>
                <a:ea typeface="Arial" panose="020B0604020202020204" pitchFamily="34" charset="0"/>
              </a:endParaRPr>
            </a:p>
          </p:txBody>
        </p:sp>
        <p:sp>
          <p:nvSpPr>
            <p:cNvPr id="12" name="Rectangle 11"/>
            <p:cNvSpPr/>
            <p:nvPr/>
          </p:nvSpPr>
          <p:spPr>
            <a:xfrm>
              <a:off x="5123915" y="1373832"/>
              <a:ext cx="3876963" cy="4803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1" name="Shape 61"/>
          <p:cNvPicPr/>
          <p:nvPr/>
        </p:nvPicPr>
        <p:blipFill>
          <a:blip r:embed="rId5"/>
          <a:stretch/>
        </p:blipFill>
        <p:spPr>
          <a:xfrm>
            <a:off x="4597353" y="4043968"/>
            <a:ext cx="3560685" cy="2308880"/>
          </a:xfrm>
          <a:prstGeom prst="rect">
            <a:avLst/>
          </a:prstGeom>
        </p:spPr>
      </p:pic>
      <p:sp>
        <p:nvSpPr>
          <p:cNvPr id="22" name="Rectangle 6"/>
          <p:cNvSpPr>
            <a:spLocks noChangeArrowheads="1"/>
          </p:cNvSpPr>
          <p:nvPr/>
        </p:nvSpPr>
        <p:spPr bwMode="auto">
          <a:xfrm>
            <a:off x="8491993" y="1942464"/>
            <a:ext cx="3325822" cy="6340197"/>
          </a:xfrm>
          <a:prstGeom prst="rect">
            <a:avLst/>
          </a:prstGeom>
          <a:solidFill>
            <a:schemeClr val="accent6">
              <a:lumMod val="20000"/>
              <a:lumOff val="80000"/>
            </a:schemeClr>
          </a:solidFill>
          <a:ln>
            <a:solidFill>
              <a:srgbClr val="FFC000"/>
            </a:solidFill>
          </a:ln>
          <a:effec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2700" algn="just"/>
            <a:br>
              <a:rPr kumimoji="0" lang="vi-VN" altLang="en-US" sz="1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r>
              <a:rPr lang="en-US" sz="3600" b="1" dirty="0">
                <a:solidFill>
                  <a:srgbClr val="000000"/>
                </a:solidFill>
                <a:latin typeface="#9Slide05 Israquella" pitchFamily="2" charset="0"/>
                <a:ea typeface="Courier New" panose="02070309020205020404" pitchFamily="49" charset="0"/>
              </a:rPr>
              <a:t>T</a:t>
            </a:r>
            <a:r>
              <a:rPr lang="vi-VN" sz="3600" b="1" dirty="0">
                <a:solidFill>
                  <a:srgbClr val="000000"/>
                </a:solidFill>
                <a:latin typeface="#9Slide05 Israquella" pitchFamily="2" charset="0"/>
                <a:ea typeface="Courier New" panose="02070309020205020404" pitchFamily="49" charset="0"/>
              </a:rPr>
              <a:t>ình yêu thương con </a:t>
            </a:r>
            <a:r>
              <a:rPr lang="vi-VN"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người được biểu hiện trong các mối quan hệ: gia đình, nhà trường, xã hội.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Với</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những</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hình</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thức</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Lời</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nói</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việc</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làm</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thái</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độ</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endParaRPr kumimoji="0" lang="vi-VN" altLang="en-US" sz="3600" b="1" i="0" u="none" strike="noStrike" cap="none" normalizeH="0" baseline="0" dirty="0">
              <a:ln>
                <a:noFill/>
              </a:ln>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F0962AA-4198-B482-4720-E5557FA4D05E}"/>
              </a:ext>
            </a:extLst>
          </p:cNvPr>
          <p:cNvSpPr>
            <a:spLocks noGrp="1"/>
          </p:cNvSpPr>
          <p:nvPr>
            <p:ph type="ftr" sz="quarter" idx="11"/>
          </p:nvPr>
        </p:nvSpPr>
        <p:spPr/>
        <p:txBody>
          <a:bodyPr/>
          <a:lstStyle/>
          <a:p>
            <a:endParaRPr lang="en-US">
              <a:solidFill>
                <a:prstClr val="black">
                  <a:tint val="75000"/>
                </a:prstClr>
              </a:solidFill>
            </a:endParaRPr>
          </a:p>
        </p:txBody>
      </p:sp>
      <p:sp>
        <p:nvSpPr>
          <p:cNvPr id="5" name="Rectangle 6">
            <a:extLst>
              <a:ext uri="{FF2B5EF4-FFF2-40B4-BE49-F238E27FC236}">
                <a16:creationId xmlns:a16="http://schemas.microsoft.com/office/drawing/2014/main" id="{695E3C07-7DFB-A2BC-EBA7-5B6E163ACB50}"/>
              </a:ext>
            </a:extLst>
          </p:cNvPr>
          <p:cNvSpPr>
            <a:spLocks noGrp="1" noChangeArrowheads="1"/>
          </p:cNvSpPr>
          <p:nvPr>
            <p:ph idx="1"/>
          </p:nvPr>
        </p:nvSpPr>
        <p:spPr bwMode="auto">
          <a:xfrm>
            <a:off x="838200" y="3636579"/>
            <a:ext cx="10515600" cy="72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28600" indent="-228600">
              <a:buFont typeface="+mj-lt"/>
              <a:buAutoNum type="arabicPeriod"/>
            </a:pPr>
            <a:br>
              <a:rPr lang="vi-VN" altLang="en-US" sz="1000" dirty="0">
                <a:solidFill>
                  <a:prstClr val="black"/>
                </a:solidFill>
                <a:ea typeface="Cambria" panose="02040503050406030204" pitchFamily="18" charset="0"/>
                <a:cs typeface="Cambria" panose="02040503050406030204" pitchFamily="18" charset="0"/>
              </a:rPr>
            </a:br>
            <a:endParaRPr lang="vi-VN" altLang="en-US" sz="3600" b="1" dirty="0">
              <a:solidFill>
                <a:srgbClr val="FF0000"/>
              </a:solidFill>
              <a:latin typeface="#9Slide05 Israquella" pitchFamily="2" charset="0"/>
              <a:ea typeface="Cambria" panose="02040503050406030204" pitchFamily="18" charset="0"/>
              <a:cs typeface="Cambria" panose="02040503050406030204" pitchFamily="18" charset="0"/>
            </a:endParaRPr>
          </a:p>
        </p:txBody>
      </p:sp>
      <p:sp>
        <p:nvSpPr>
          <p:cNvPr id="7" name="Title 6">
            <a:extLst>
              <a:ext uri="{FF2B5EF4-FFF2-40B4-BE49-F238E27FC236}">
                <a16:creationId xmlns:a16="http://schemas.microsoft.com/office/drawing/2014/main" id="{D6B30500-5CE5-7C3A-033C-CDCAB8B87DFA}"/>
              </a:ext>
            </a:extLst>
          </p:cNvPr>
          <p:cNvSpPr>
            <a:spLocks noGrp="1" noChangeArrowheads="1"/>
          </p:cNvSpPr>
          <p:nvPr>
            <p:ph type="title"/>
          </p:nvPr>
        </p:nvSpPr>
        <p:spPr bwMode="auto">
          <a:xfrm>
            <a:off x="838200" y="365125"/>
            <a:ext cx="105156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28600" indent="-228600">
              <a:buFont typeface="+mj-lt"/>
              <a:buAutoNum type="arabicPeriod"/>
            </a:pPr>
            <a:br>
              <a:rPr lang="vi-VN" altLang="en-US" sz="1000" dirty="0">
                <a:solidFill>
                  <a:prstClr val="black"/>
                </a:solidFill>
                <a:ea typeface="Cambria" panose="02040503050406030204" pitchFamily="18" charset="0"/>
                <a:cs typeface="Cambria" panose="02040503050406030204" pitchFamily="18" charset="0"/>
              </a:rPr>
            </a:b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a:t>
            </a:r>
            <a:r>
              <a:rPr lang="vi-VN"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ình yêu thương con người được biểu hiện trong các mối quan hệ</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nào</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Với</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những</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hình</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9Slide05 Israquella" pitchFamily="2" charset="0"/>
                <a:ea typeface="Courier New" panose="02070309020205020404" pitchFamily="49" charset="0"/>
              </a:rPr>
              <a:t>thức</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nào</a:t>
            </a:r>
            <a:r>
              <a:rPr lang="en-US" sz="3600" b="1" dirty="0">
                <a:solidFill>
                  <a:srgbClr val="000000"/>
                </a:solidFill>
                <a:latin typeface="#9Slide05 Israquella" pitchFamily="2" charset="0"/>
                <a:ea typeface="Courier New" panose="02070309020205020404" pitchFamily="49" charset="0"/>
              </a:rPr>
              <a:t>?</a:t>
            </a:r>
            <a:endParaRPr lang="vi-VN" altLang="en-US" sz="3600" b="1" dirty="0">
              <a:solidFill>
                <a:srgbClr val="FF0000"/>
              </a:solidFill>
              <a:latin typeface="#9Slide05 Israquella" pitchFamily="2" charset="0"/>
              <a:ea typeface="Cambria" panose="02040503050406030204" pitchFamily="18" charset="0"/>
              <a:cs typeface="Cambria" panose="02040503050406030204" pitchFamily="18" charset="0"/>
            </a:endParaRPr>
          </a:p>
        </p:txBody>
      </p:sp>
      <p:sp>
        <p:nvSpPr>
          <p:cNvPr id="8" name="Rectangle 6">
            <a:extLst>
              <a:ext uri="{FF2B5EF4-FFF2-40B4-BE49-F238E27FC236}">
                <a16:creationId xmlns:a16="http://schemas.microsoft.com/office/drawing/2014/main" id="{3A5FB873-34FB-41FA-52E3-EB863526DF64}"/>
              </a:ext>
            </a:extLst>
          </p:cNvPr>
          <p:cNvSpPr>
            <a:spLocks noChangeArrowheads="1"/>
          </p:cNvSpPr>
          <p:nvPr/>
        </p:nvSpPr>
        <p:spPr bwMode="auto">
          <a:xfrm>
            <a:off x="4827578" y="1860708"/>
            <a:ext cx="3325822" cy="4678204"/>
          </a:xfrm>
          <a:prstGeom prst="rect">
            <a:avLst/>
          </a:prstGeom>
          <a:solidFill>
            <a:schemeClr val="accent6">
              <a:lumMod val="20000"/>
              <a:lumOff val="80000"/>
            </a:schemeClr>
          </a:solidFill>
          <a:ln>
            <a:solidFill>
              <a:srgbClr val="FFC000"/>
            </a:solidFill>
          </a:ln>
          <a:effec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2700" algn="just"/>
            <a:br>
              <a:rPr kumimoji="0" lang="vi-VN" altLang="en-US" sz="1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r>
              <a:rPr lang="en-US" sz="3200" b="1" dirty="0">
                <a:solidFill>
                  <a:srgbClr val="000000"/>
                </a:solidFill>
                <a:latin typeface="#9Slide05 Israquella" pitchFamily="2" charset="0"/>
                <a:ea typeface="Courier New" panose="02070309020205020404" pitchFamily="49" charset="0"/>
              </a:rPr>
              <a:t>T</a:t>
            </a:r>
            <a:r>
              <a:rPr lang="vi-VN" sz="3200" b="1" dirty="0">
                <a:solidFill>
                  <a:srgbClr val="000000"/>
                </a:solidFill>
                <a:latin typeface="#9Slide05 Israquella" pitchFamily="2" charset="0"/>
                <a:ea typeface="Courier New" panose="02070309020205020404" pitchFamily="49" charset="0"/>
              </a:rPr>
              <a:t>ình yêu thương con </a:t>
            </a:r>
            <a:r>
              <a:rPr lang="vi-VN" sz="32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người được biểu hiện trong các mối quan hệ: gia đình, nhà trường, xã hội. </a:t>
            </a:r>
            <a:r>
              <a:rPr lang="en-US" sz="32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Với</a:t>
            </a:r>
            <a:r>
              <a:rPr lang="en-US" sz="32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những</a:t>
            </a:r>
            <a:r>
              <a:rPr lang="en-US" sz="32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hình</a:t>
            </a:r>
            <a:r>
              <a:rPr lang="en-US" sz="32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thức</a:t>
            </a:r>
            <a:r>
              <a:rPr lang="en-US" sz="32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Lời</a:t>
            </a:r>
            <a:r>
              <a:rPr lang="en-US" sz="32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nói</a:t>
            </a:r>
            <a:r>
              <a:rPr lang="en-US" sz="32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việc</a:t>
            </a:r>
            <a:r>
              <a:rPr lang="en-US" sz="32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làm</a:t>
            </a:r>
            <a:r>
              <a:rPr lang="en-US" sz="32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thái</a:t>
            </a:r>
            <a:r>
              <a:rPr lang="en-US" sz="32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2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độ</a:t>
            </a:r>
            <a:r>
              <a:rPr lang="en-US" sz="32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endParaRPr kumimoji="0" lang="vi-VN" altLang="en-US" sz="3200" b="1" i="0" u="none" strike="noStrike" cap="none" normalizeH="0" baseline="0" dirty="0">
              <a:ln>
                <a:noFill/>
              </a:ln>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822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100" y="2339082"/>
          <a:ext cx="11161281" cy="4897271"/>
        </p:xfrm>
        <a:graphic>
          <a:graphicData uri="http://schemas.openxmlformats.org/drawingml/2006/table">
            <a:tbl>
              <a:tblPr firstRow="1" firstCol="1" bandRow="1"/>
              <a:tblGrid>
                <a:gridCol w="2239739">
                  <a:extLst>
                    <a:ext uri="{9D8B030D-6E8A-4147-A177-3AD203B41FA5}">
                      <a16:colId xmlns:a16="http://schemas.microsoft.com/office/drawing/2014/main" val="20000"/>
                    </a:ext>
                  </a:extLst>
                </a:gridCol>
                <a:gridCol w="2655706">
                  <a:extLst>
                    <a:ext uri="{9D8B030D-6E8A-4147-A177-3AD203B41FA5}">
                      <a16:colId xmlns:a16="http://schemas.microsoft.com/office/drawing/2014/main" val="20001"/>
                    </a:ext>
                  </a:extLst>
                </a:gridCol>
                <a:gridCol w="3475516">
                  <a:extLst>
                    <a:ext uri="{9D8B030D-6E8A-4147-A177-3AD203B41FA5}">
                      <a16:colId xmlns:a16="http://schemas.microsoft.com/office/drawing/2014/main" val="20002"/>
                    </a:ext>
                  </a:extLst>
                </a:gridCol>
                <a:gridCol w="2790320">
                  <a:extLst>
                    <a:ext uri="{9D8B030D-6E8A-4147-A177-3AD203B41FA5}">
                      <a16:colId xmlns:a16="http://schemas.microsoft.com/office/drawing/2014/main" val="20003"/>
                    </a:ext>
                  </a:extLst>
                </a:gridCol>
              </a:tblGrid>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a:effectLst/>
                          <a:latin typeface="Courier New" panose="02070309020205020404" pitchFamily="49" charset="0"/>
                          <a:ea typeface="Courier New" panose="02070309020205020404" pitchFamily="49" charset="0"/>
                        </a:rPr>
                        <a:t>    </a:t>
                      </a:r>
                      <a:r>
                        <a:rPr lang="en-US" sz="2800" dirty="0" err="1">
                          <a:solidFill>
                            <a:srgbClr val="FF0000"/>
                          </a:solidFill>
                          <a:effectLst/>
                          <a:latin typeface="#9Slide05 IcielSanelma" pitchFamily="2" charset="0"/>
                          <a:ea typeface="Courier New" panose="02070309020205020404" pitchFamily="49" charset="0"/>
                        </a:rPr>
                        <a:t>Mối</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quan</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hệ</a:t>
                      </a:r>
                      <a:endParaRPr lang="en-US" sz="2800" baseline="0" dirty="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dirty="0" err="1">
                          <a:solidFill>
                            <a:srgbClr val="0000FF"/>
                          </a:solidFill>
                          <a:effectLst/>
                          <a:latin typeface="#9Slide05 IcielSanelma" pitchFamily="2" charset="0"/>
                          <a:ea typeface="Arial" panose="020B0604020202020204" pitchFamily="34" charset="0"/>
                        </a:rPr>
                        <a:t>Hình</a:t>
                      </a:r>
                      <a:r>
                        <a:rPr lang="en-US" sz="2800" baseline="0" dirty="0">
                          <a:solidFill>
                            <a:srgbClr val="0000FF"/>
                          </a:solidFill>
                          <a:effectLst/>
                          <a:latin typeface="#9Slide05 IcielSanelma" pitchFamily="2" charset="0"/>
                          <a:ea typeface="Arial" panose="020B0604020202020204" pitchFamily="34" charset="0"/>
                        </a:rPr>
                        <a:t> </a:t>
                      </a:r>
                      <a:r>
                        <a:rPr lang="en-US" sz="2800" baseline="0" dirty="0" err="1">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G</a:t>
                      </a:r>
                      <a:r>
                        <a:rPr lang="en-US" sz="2800" dirty="0" err="1">
                          <a:solidFill>
                            <a:srgbClr val="FF0000"/>
                          </a:solidFill>
                          <a:effectLst/>
                          <a:latin typeface="#9Slide05 IcielSanelma" pitchFamily="2" charset="0"/>
                          <a:ea typeface="Courier New" panose="02070309020205020404" pitchFamily="49" charset="0"/>
                        </a:rPr>
                        <a:t>ia</a:t>
                      </a:r>
                      <a:r>
                        <a:rPr lang="en-US" sz="2800" dirty="0">
                          <a:solidFill>
                            <a:srgbClr val="FF0000"/>
                          </a:solidFill>
                          <a:effectLst/>
                          <a:latin typeface="#9Slide05 IcielSanelma" pitchFamily="2" charset="0"/>
                          <a:ea typeface="Courier New" panose="02070309020205020404" pitchFamily="49" charset="0"/>
                        </a:rPr>
                        <a:t> </a:t>
                      </a:r>
                      <a:r>
                        <a:rPr lang="en-US" sz="2800" dirty="0" err="1">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N</a:t>
                      </a:r>
                      <a:r>
                        <a:rPr lang="en-US" sz="2800" dirty="0" err="1">
                          <a:solidFill>
                            <a:srgbClr val="FF0000"/>
                          </a:solidFill>
                          <a:effectLst/>
                          <a:latin typeface="#9Slide05 IcielSanelma" pitchFamily="2" charset="0"/>
                          <a:ea typeface="Courier New" panose="02070309020205020404" pitchFamily="49" charset="0"/>
                        </a:rPr>
                        <a:t>hà</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X</a:t>
                      </a:r>
                      <a:r>
                        <a:rPr lang="en-US" sz="2800" dirty="0">
                          <a:solidFill>
                            <a:srgbClr val="FF0000"/>
                          </a:solidFill>
                          <a:effectLst/>
                          <a:latin typeface="#9Slide05 IcielSanelma" pitchFamily="2" charset="0"/>
                          <a:ea typeface="Courier New" panose="02070309020205020404" pitchFamily="49" charset="0"/>
                        </a:rPr>
                        <a:t>ã</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Lời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Việc</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T</a:t>
                      </a:r>
                      <a:r>
                        <a:rPr lang="en-US" sz="2800" dirty="0" err="1">
                          <a:solidFill>
                            <a:srgbClr val="0000FF"/>
                          </a:solidFill>
                          <a:effectLst/>
                          <a:latin typeface="#9Slide05 IcielSanelma" pitchFamily="2" charset="0"/>
                          <a:ea typeface="Courier New" panose="02070309020205020404" pitchFamily="49" charset="0"/>
                        </a:rPr>
                        <a:t>hái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SVN-Steady" pitchFamily="50" charset="0"/>
                <a:ea typeface="Times New Roman" panose="02020603050405020304" pitchFamily="18" charset="0"/>
              </a:rPr>
              <a:t>PHIẾU BÀI TẬP (THẢO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717761"/>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9Slide05 Israquella" pitchFamily="2" charset="0"/>
                <a:ea typeface="Times New Roman" panose="02020603050405020304" pitchFamily="18" charset="0"/>
              </a:rPr>
              <a:t>Tìm hiểu biểu hiện của tình yêu thương con người</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bằng</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cách</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hoàn</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thiện</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phiếu</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bài</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tập</a:t>
            </a:r>
            <a:r>
              <a:rPr lang="en-US" sz="3200" b="1" dirty="0">
                <a:solidFill>
                  <a:srgbClr val="353635"/>
                </a:solidFill>
                <a:latin typeface="#9Slide05 Israquella" pitchFamily="2" charset="0"/>
                <a:ea typeface="Times New Roman" panose="02020603050405020304" pitchFamily="18" charset="0"/>
              </a:rPr>
              <a:t> </a:t>
            </a: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432746" y="2374785"/>
            <a:ext cx="2090271" cy="98904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34200572"/>
              </p:ext>
            </p:extLst>
          </p:nvPr>
        </p:nvGraphicFramePr>
        <p:xfrm>
          <a:off x="241954" y="1355342"/>
          <a:ext cx="11697496" cy="6412294"/>
        </p:xfrm>
        <a:graphic>
          <a:graphicData uri="http://schemas.openxmlformats.org/drawingml/2006/table">
            <a:tbl>
              <a:tblPr firstRow="1" firstCol="1" bandRow="1"/>
              <a:tblGrid>
                <a:gridCol w="2347341">
                  <a:extLst>
                    <a:ext uri="{9D8B030D-6E8A-4147-A177-3AD203B41FA5}">
                      <a16:colId xmlns:a16="http://schemas.microsoft.com/office/drawing/2014/main" val="20000"/>
                    </a:ext>
                  </a:extLst>
                </a:gridCol>
                <a:gridCol w="3048624">
                  <a:extLst>
                    <a:ext uri="{9D8B030D-6E8A-4147-A177-3AD203B41FA5}">
                      <a16:colId xmlns:a16="http://schemas.microsoft.com/office/drawing/2014/main" val="20001"/>
                    </a:ext>
                  </a:extLst>
                </a:gridCol>
                <a:gridCol w="3377157">
                  <a:extLst>
                    <a:ext uri="{9D8B030D-6E8A-4147-A177-3AD203B41FA5}">
                      <a16:colId xmlns:a16="http://schemas.microsoft.com/office/drawing/2014/main" val="20002"/>
                    </a:ext>
                  </a:extLst>
                </a:gridCol>
                <a:gridCol w="2924374">
                  <a:extLst>
                    <a:ext uri="{9D8B030D-6E8A-4147-A177-3AD203B41FA5}">
                      <a16:colId xmlns:a16="http://schemas.microsoft.com/office/drawing/2014/main" val="20003"/>
                    </a:ext>
                  </a:extLst>
                </a:gridCol>
              </a:tblGrid>
              <a:tr h="1195907">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a:effectLst/>
                          <a:latin typeface="Courier New" panose="02070309020205020404" pitchFamily="49" charset="0"/>
                          <a:ea typeface="Courier New" panose="02070309020205020404" pitchFamily="49" charset="0"/>
                        </a:rPr>
                        <a:t>    </a:t>
                      </a:r>
                      <a:r>
                        <a:rPr lang="en-US" sz="2800" dirty="0" err="1">
                          <a:solidFill>
                            <a:srgbClr val="FF0000"/>
                          </a:solidFill>
                          <a:effectLst/>
                          <a:latin typeface="#9Slide05 IcielSanelma" pitchFamily="2" charset="0"/>
                          <a:ea typeface="Courier New" panose="02070309020205020404" pitchFamily="49" charset="0"/>
                        </a:rPr>
                        <a:t>Mối</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quan</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hệ</a:t>
                      </a:r>
                      <a:endParaRPr lang="en-US" sz="2800" baseline="0" dirty="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dirty="0" err="1">
                          <a:solidFill>
                            <a:srgbClr val="0000FF"/>
                          </a:solidFill>
                          <a:effectLst/>
                          <a:latin typeface="#9Slide05 IcielSanelma" pitchFamily="2" charset="0"/>
                          <a:ea typeface="Arial" panose="020B0604020202020204" pitchFamily="34" charset="0"/>
                        </a:rPr>
                        <a:t>Hình</a:t>
                      </a:r>
                      <a:r>
                        <a:rPr lang="en-US" sz="2800" baseline="0" dirty="0">
                          <a:solidFill>
                            <a:srgbClr val="0000FF"/>
                          </a:solidFill>
                          <a:effectLst/>
                          <a:latin typeface="#9Slide05 IcielSanelma" pitchFamily="2" charset="0"/>
                          <a:ea typeface="Arial" panose="020B0604020202020204" pitchFamily="34" charset="0"/>
                        </a:rPr>
                        <a:t> </a:t>
                      </a:r>
                      <a:r>
                        <a:rPr lang="en-US" sz="2800" baseline="0" dirty="0" err="1">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G</a:t>
                      </a:r>
                      <a:r>
                        <a:rPr lang="en-US" sz="2800" dirty="0" err="1">
                          <a:solidFill>
                            <a:srgbClr val="FF0000"/>
                          </a:solidFill>
                          <a:effectLst/>
                          <a:latin typeface="#9Slide05 IcielSanelma" pitchFamily="2" charset="0"/>
                          <a:ea typeface="Courier New" panose="02070309020205020404" pitchFamily="49" charset="0"/>
                        </a:rPr>
                        <a:t>ia</a:t>
                      </a:r>
                      <a:r>
                        <a:rPr lang="en-US" sz="2800" dirty="0">
                          <a:solidFill>
                            <a:srgbClr val="FF0000"/>
                          </a:solidFill>
                          <a:effectLst/>
                          <a:latin typeface="#9Slide05 IcielSanelma" pitchFamily="2" charset="0"/>
                          <a:ea typeface="Courier New" panose="02070309020205020404" pitchFamily="49" charset="0"/>
                        </a:rPr>
                        <a:t> </a:t>
                      </a:r>
                      <a:r>
                        <a:rPr lang="en-US" sz="2800" dirty="0" err="1">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N</a:t>
                      </a:r>
                      <a:r>
                        <a:rPr lang="en-US" sz="2800" dirty="0" err="1">
                          <a:solidFill>
                            <a:srgbClr val="FF0000"/>
                          </a:solidFill>
                          <a:effectLst/>
                          <a:latin typeface="#9Slide05 IcielSanelma" pitchFamily="2" charset="0"/>
                          <a:ea typeface="Courier New" panose="02070309020205020404" pitchFamily="49" charset="0"/>
                        </a:rPr>
                        <a:t>hà</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X</a:t>
                      </a:r>
                      <a:r>
                        <a:rPr lang="en-US" sz="2800" dirty="0">
                          <a:solidFill>
                            <a:srgbClr val="FF0000"/>
                          </a:solidFill>
                          <a:effectLst/>
                          <a:latin typeface="#9Slide05 IcielSanelma" pitchFamily="2" charset="0"/>
                          <a:ea typeface="Courier New" panose="02070309020205020404" pitchFamily="49" charset="0"/>
                        </a:rPr>
                        <a:t>ã</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Lời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spcBef>
                          <a:spcPts val="0"/>
                        </a:spcBef>
                        <a:spcAft>
                          <a:spcPts val="0"/>
                        </a:spcAft>
                      </a:pPr>
                      <a:r>
                        <a:rPr lang="vi-VN" sz="2000" dirty="0">
                          <a:effectLst/>
                          <a:latin typeface="Courier New" panose="02070309020205020404" pitchFamily="49" charset="0"/>
                          <a:ea typeface="Courier New" panose="02070309020205020404" pitchFamily="49" charset="0"/>
                        </a:rPr>
                        <a:t> </a:t>
                      </a:r>
                      <a:r>
                        <a:rPr lang="vi-VN" sz="2000" b="1" dirty="0">
                          <a:effectLst/>
                          <a:latin typeface="#9Slide05 IcielSanelma" pitchFamily="2" charset="0"/>
                          <a:ea typeface="Times New Roman" panose="02020603050405020304" pitchFamily="18" charset="0"/>
                        </a:rPr>
                        <a:t>- Không sao đâu, mọi chuyện sẽ qua thôi, </a:t>
                      </a:r>
                      <a:r>
                        <a:rPr lang="en-US" sz="2000" b="1" dirty="0" err="1">
                          <a:effectLst/>
                          <a:latin typeface="#9Slide05 IcielSanelma" pitchFamily="2" charset="0"/>
                          <a:ea typeface="Times New Roman" panose="02020603050405020304" pitchFamily="18" charset="0"/>
                        </a:rPr>
                        <a:t>bố</a:t>
                      </a:r>
                      <a:r>
                        <a:rPr lang="en-US" sz="2000" b="1" baseline="0" dirty="0">
                          <a:effectLst/>
                          <a:latin typeface="#9Slide05 IcielSanelma" pitchFamily="2" charset="0"/>
                          <a:ea typeface="Times New Roman" panose="02020603050405020304" pitchFamily="18" charset="0"/>
                        </a:rPr>
                        <a:t> </a:t>
                      </a:r>
                      <a:r>
                        <a:rPr lang="en-US" sz="2000" b="1" baseline="0" dirty="0" err="1">
                          <a:effectLst/>
                          <a:latin typeface="#9Slide05 IcielSanelma" pitchFamily="2" charset="0"/>
                          <a:ea typeface="Times New Roman" panose="02020603050405020304" pitchFamily="18" charset="0"/>
                        </a:rPr>
                        <a:t>mẹ</a:t>
                      </a:r>
                      <a:r>
                        <a:rPr lang="vi-VN" sz="2000" b="1" dirty="0">
                          <a:effectLst/>
                          <a:latin typeface="#9Slide05 IcielSanelma" pitchFamily="2" charset="0"/>
                          <a:ea typeface="Times New Roman" panose="02020603050405020304" pitchFamily="18" charset="0"/>
                        </a:rPr>
                        <a:t> luôn bên </a:t>
                      </a:r>
                      <a:r>
                        <a:rPr lang="en-US" sz="2000" b="1" dirty="0">
                          <a:effectLst/>
                          <a:latin typeface="#9Slide05 IcielSanelma" pitchFamily="2" charset="0"/>
                          <a:ea typeface="Times New Roman" panose="02020603050405020304" pitchFamily="18" charset="0"/>
                        </a:rPr>
                        <a:t>con</a:t>
                      </a:r>
                      <a:r>
                        <a:rPr lang="vi-VN" sz="2000" b="1" dirty="0">
                          <a:effectLst/>
                          <a:latin typeface="#9Slide05 IcielSanelma" pitchFamily="2" charset="0"/>
                          <a:ea typeface="Times New Roman" panose="02020603050405020304" pitchFamily="18" charset="0"/>
                        </a:rPr>
                        <a:t>. </a:t>
                      </a:r>
                      <a:endParaRPr lang="en-US" sz="2000" b="1" dirty="0">
                        <a:effectLst/>
                        <a:latin typeface="#9Slide05 IcielSanelma" pitchFamily="2" charset="0"/>
                        <a:ea typeface="Times New Roman" panose="02020603050405020304" pitchFamily="18" charset="0"/>
                      </a:endParaRPr>
                    </a:p>
                    <a:p>
                      <a:r>
                        <a:rPr lang="vi-VN" sz="2000" b="1" dirty="0">
                          <a:solidFill>
                            <a:srgbClr val="000000"/>
                          </a:solidFill>
                          <a:effectLst/>
                          <a:latin typeface="#9Slide05 IcielSanelma" pitchFamily="2" charset="0"/>
                          <a:ea typeface="Courier New" panose="02070309020205020404" pitchFamily="49" charset="0"/>
                        </a:rPr>
                        <a:t>- Hãy để </a:t>
                      </a:r>
                      <a:r>
                        <a:rPr lang="en-US" sz="2000" b="1" dirty="0">
                          <a:solidFill>
                            <a:srgbClr val="000000"/>
                          </a:solidFill>
                          <a:effectLst/>
                          <a:latin typeface="#9Slide05 IcielSanelma" pitchFamily="2" charset="0"/>
                          <a:ea typeface="Courier New" panose="02070309020205020404" pitchFamily="49" charset="0"/>
                        </a:rPr>
                        <a:t>con</a:t>
                      </a:r>
                      <a:r>
                        <a:rPr lang="vi-VN" sz="2000" b="1" dirty="0">
                          <a:solidFill>
                            <a:srgbClr val="000000"/>
                          </a:solidFill>
                          <a:effectLst/>
                          <a:latin typeface="#9Slide05 IcielSanelma" pitchFamily="2" charset="0"/>
                          <a:ea typeface="Courier New" panose="02070309020205020404" pitchFamily="49" charset="0"/>
                        </a:rPr>
                        <a:t> giúp </a:t>
                      </a:r>
                      <a:r>
                        <a:rPr lang="en-US" sz="2000" b="1" dirty="0" err="1">
                          <a:solidFill>
                            <a:srgbClr val="000000"/>
                          </a:solidFill>
                          <a:effectLst/>
                          <a:latin typeface="#9Slide05 IcielSanelma" pitchFamily="2" charset="0"/>
                          <a:ea typeface="Courier New" panose="02070309020205020404" pitchFamily="49" charset="0"/>
                        </a:rPr>
                        <a:t>bố</a:t>
                      </a:r>
                      <a:r>
                        <a:rPr lang="en-US" sz="2000" b="1" baseline="0" dirty="0">
                          <a:solidFill>
                            <a:srgbClr val="000000"/>
                          </a:solidFill>
                          <a:effectLst/>
                          <a:latin typeface="#9Slide05 IcielSanelma" pitchFamily="2" charset="0"/>
                          <a:ea typeface="Courier New" panose="02070309020205020404" pitchFamily="49" charset="0"/>
                        </a:rPr>
                        <a:t> </a:t>
                      </a:r>
                      <a:r>
                        <a:rPr lang="en-US" sz="2000" b="1" baseline="0" dirty="0" err="1">
                          <a:solidFill>
                            <a:srgbClr val="000000"/>
                          </a:solidFill>
                          <a:effectLst/>
                          <a:latin typeface="#9Slide05 IcielSanelma" pitchFamily="2" charset="0"/>
                          <a:ea typeface="Courier New" panose="02070309020205020404" pitchFamily="49" charset="0"/>
                        </a:rPr>
                        <a:t>mẹ</a:t>
                      </a:r>
                      <a:r>
                        <a:rPr lang="en-US" sz="2000" b="1" baseline="0" dirty="0">
                          <a:solidFill>
                            <a:srgbClr val="000000"/>
                          </a:solidFill>
                          <a:effectLst/>
                          <a:latin typeface="#9Slide05 IcielSanelma" pitchFamily="2" charset="0"/>
                          <a:ea typeface="Courier New" panose="02070309020205020404" pitchFamily="49" charset="0"/>
                        </a:rPr>
                        <a:t> </a:t>
                      </a:r>
                      <a:r>
                        <a:rPr lang="vi-VN" sz="2000" b="1" dirty="0">
                          <a:solidFill>
                            <a:srgbClr val="000000"/>
                          </a:solidFill>
                          <a:effectLst/>
                          <a:latin typeface="#9Slide05 IcielSanelma" pitchFamily="2" charset="0"/>
                          <a:ea typeface="Courier New" panose="02070309020205020404" pitchFamily="49" charset="0"/>
                        </a:rPr>
                        <a:t>một tay </a:t>
                      </a:r>
                      <a:r>
                        <a:rPr lang="en-US" sz="2000" b="1" dirty="0">
                          <a:solidFill>
                            <a:srgbClr val="000000"/>
                          </a:solidFill>
                          <a:effectLst/>
                          <a:latin typeface="#9Slide05 IcielSanelma" pitchFamily="2" charset="0"/>
                          <a:ea typeface="Courier New" panose="02070309020205020404" pitchFamily="49" charset="0"/>
                        </a:rPr>
                        <a:t>ạ</a:t>
                      </a:r>
                      <a:r>
                        <a:rPr lang="vi-VN" sz="2000" b="1" dirty="0">
                          <a:solidFill>
                            <a:srgbClr val="000000"/>
                          </a:solidFill>
                          <a:effectLst/>
                          <a:latin typeface="#9Slide05 IcielSanelma" pitchFamily="2" charset="0"/>
                          <a:ea typeface="Courier New" panose="02070309020205020404" pitchFamily="49" charset="0"/>
                        </a:rPr>
                        <a:t>!</a:t>
                      </a:r>
                      <a:endParaRPr lang="en-US" sz="2000" b="1" dirty="0">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000" dirty="0">
                          <a:effectLst/>
                          <a:latin typeface="Courier New" panose="02070309020205020404" pitchFamily="49" charset="0"/>
                          <a:ea typeface="Courier New" panose="02070309020205020404" pitchFamily="49" charset="0"/>
                        </a:rPr>
                        <a:t> </a:t>
                      </a:r>
                      <a:r>
                        <a:rPr kumimoji="0" lang="vi-VN" sz="2000" b="1" i="0" u="none" strike="noStrike" kern="1200" cap="none" spc="0" normalizeH="0" baseline="0" noProof="0" dirty="0">
                          <a:ln>
                            <a:noFill/>
                          </a:ln>
                          <a:solidFill>
                            <a:prstClr val="black"/>
                          </a:solidFill>
                          <a:effectLst/>
                          <a:uLnTx/>
                          <a:uFillTx/>
                          <a:latin typeface="#9Slide05 IcielSanelma" pitchFamily="2" charset="0"/>
                          <a:ea typeface="Times New Roman" panose="02020603050405020304" pitchFamily="18" charset="0"/>
                          <a:cs typeface="+mn-cs"/>
                        </a:rPr>
                        <a:t>- Không sao đâu, mọi chuyện sẽ qua thôi, mình luôn bên bạn. </a:t>
                      </a:r>
                      <a:endParaRPr kumimoji="0" lang="en-US" sz="2000" b="1" i="0" u="none" strike="noStrike" kern="1200" cap="none" spc="0" normalizeH="0" baseline="0" noProof="0" dirty="0">
                        <a:ln>
                          <a:noFill/>
                        </a:ln>
                        <a:solidFill>
                          <a:prstClr val="black"/>
                        </a:solidFill>
                        <a:effectLst/>
                        <a:uLnTx/>
                        <a:uFillTx/>
                        <a:latin typeface="#9Slide05 IcielSanelma"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9Slide05 IcielSanelma" pitchFamily="2" charset="0"/>
                          <a:ea typeface="Courier New" panose="02070309020205020404" pitchFamily="49" charset="0"/>
                          <a:cs typeface="+mn-cs"/>
                        </a:rPr>
                        <a:t>- Hãy để mình giúp bạn một tay nhé!</a:t>
                      </a:r>
                      <a:endParaRPr kumimoji="0" lang="en-US" sz="2000" b="1" i="0" u="none" strike="noStrike" kern="1200" cap="none" spc="0" normalizeH="0" baseline="0" noProof="0" dirty="0">
                        <a:ln>
                          <a:noFill/>
                        </a:ln>
                        <a:solidFill>
                          <a:prstClr val="black"/>
                        </a:solidFill>
                        <a:effectLst/>
                        <a:uLnTx/>
                        <a:uFillTx/>
                        <a:latin typeface="#9Slide05 IcielSanelma" pitchFamily="2" charset="0"/>
                        <a:ea typeface="Arial" panose="020B0604020202020204" pitchFamily="34" charset="0"/>
                        <a:cs typeface="+mn-cs"/>
                      </a:endParaRPr>
                    </a:p>
                    <a:p>
                      <a:pPr marL="0" marR="0" algn="just">
                        <a:lnSpc>
                          <a:spcPct val="115000"/>
                        </a:lnSpc>
                        <a:spcBef>
                          <a:spcPts val="0"/>
                        </a:spcBef>
                        <a:spcAft>
                          <a:spcPts val="600"/>
                        </a:spcAft>
                      </a:pPr>
                      <a:endParaRPr lang="en-US"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2000" dirty="0">
                          <a:effectLst/>
                          <a:latin typeface="Courier New" panose="02070309020205020404" pitchFamily="49" charset="0"/>
                          <a:ea typeface="Courier New" panose="02070309020205020404" pitchFamily="49" charset="0"/>
                        </a:rPr>
                        <a:t> </a:t>
                      </a:r>
                      <a:r>
                        <a:rPr lang="vi-VN" sz="2000" b="1" dirty="0">
                          <a:solidFill>
                            <a:srgbClr val="000000"/>
                          </a:solidFill>
                          <a:effectLst/>
                          <a:latin typeface="#9Slide05 IcielSanelma" pitchFamily="2" charset="0"/>
                          <a:ea typeface="Courier New" panose="02070309020205020404" pitchFamily="49" charset="0"/>
                        </a:rPr>
                        <a:t>- Cháu có thể giúp được gì cho bác không ạ?</a:t>
                      </a:r>
                      <a:endParaRPr lang="en-US" sz="2000" b="1" dirty="0">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Việc</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solidFill>
                            <a:srgbClr val="0000FF"/>
                          </a:solidFill>
                          <a:effectLst/>
                          <a:latin typeface="Courier New" panose="02070309020205020404" pitchFamily="49" charset="0"/>
                          <a:ea typeface="Courier New" panose="02070309020205020404" pitchFamily="49" charset="0"/>
                        </a:rPr>
                        <a:t> </a:t>
                      </a:r>
                      <a:r>
                        <a:rPr lang="vi-VN" sz="1600" b="1" dirty="0">
                          <a:solidFill>
                            <a:srgbClr val="0000FF"/>
                          </a:solidFill>
                          <a:effectLst/>
                          <a:latin typeface="#9Slide05 SVNTaiga" pitchFamily="2" charset="0"/>
                          <a:ea typeface="Courier New" panose="02070309020205020404" pitchFamily="49" charset="0"/>
                        </a:rPr>
                        <a:t>- Quan tâm, chăm sóc lẫn nhau giữa các thành viên trong gia đình - Động viên, giúp đỡ khi gặp khó khăn</a:t>
                      </a:r>
                      <a:endParaRPr lang="en-US" sz="1600" b="1" dirty="0">
                        <a:solidFill>
                          <a:srgbClr val="0000FF"/>
                        </a:solidFill>
                        <a:effectLst/>
                        <a:latin typeface="#9Slide05 SVNTaig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spcBef>
                          <a:spcPts val="0"/>
                        </a:spcBef>
                        <a:spcAft>
                          <a:spcPts val="0"/>
                        </a:spcAft>
                      </a:pPr>
                      <a:r>
                        <a:rPr lang="vi-VN" sz="1200" dirty="0">
                          <a:solidFill>
                            <a:srgbClr val="0000FF"/>
                          </a:solidFill>
                          <a:effectLst/>
                          <a:latin typeface="Courier New" panose="02070309020205020404" pitchFamily="49" charset="0"/>
                          <a:ea typeface="Courier New" panose="02070309020205020404" pitchFamily="49" charset="0"/>
                        </a:rPr>
                        <a:t> </a:t>
                      </a:r>
                      <a:r>
                        <a:rPr lang="vi-VN" sz="1600" b="1" dirty="0">
                          <a:solidFill>
                            <a:srgbClr val="0000FF"/>
                          </a:solidFill>
                          <a:effectLst/>
                          <a:latin typeface="#9Slide05 SVNTaiga" pitchFamily="2" charset="0"/>
                          <a:ea typeface="Times New Roman" panose="02020603050405020304" pitchFamily="18" charset="0"/>
                        </a:rPr>
                        <a:t>- Các bạn hỗ trợ, giúp đỡ lẫn nhau tronẹ học tập và rèn luyện</a:t>
                      </a:r>
                      <a:endParaRPr lang="en-US" sz="1600" b="1" dirty="0">
                        <a:solidFill>
                          <a:srgbClr val="0000FF"/>
                        </a:solidFill>
                        <a:effectLst/>
                        <a:latin typeface="#9Slide05 SVNTaiga" pitchFamily="2" charset="0"/>
                        <a:ea typeface="Times New Roman" panose="02020603050405020304" pitchFamily="18" charset="0"/>
                      </a:endParaRPr>
                    </a:p>
                    <a:p>
                      <a:pPr marL="0" marR="0" indent="0">
                        <a:spcBef>
                          <a:spcPts val="0"/>
                        </a:spcBef>
                        <a:spcAft>
                          <a:spcPts val="0"/>
                        </a:spcAft>
                      </a:pPr>
                      <a:r>
                        <a:rPr lang="vi-VN" sz="1600" b="1" dirty="0">
                          <a:solidFill>
                            <a:srgbClr val="0000FF"/>
                          </a:solidFill>
                          <a:effectLst/>
                          <a:latin typeface="#9Slide05 SVNTaiga" pitchFamily="2" charset="0"/>
                          <a:ea typeface="Times New Roman" panose="02020603050405020304" pitchFamily="18" charset="0"/>
                        </a:rPr>
                        <a:t>- Thầy cổ động viên, dìu dắt, dạy bảo các em học sinh</a:t>
                      </a:r>
                      <a:endParaRPr lang="en-US" sz="1600" b="1" dirty="0">
                        <a:solidFill>
                          <a:srgbClr val="0000FF"/>
                        </a:solidFill>
                        <a:effectLst/>
                        <a:latin typeface="#9Slide05 SVNTaiga" pitchFamily="2" charset="0"/>
                        <a:ea typeface="Times New Roman" panose="02020603050405020304" pitchFamily="18" charset="0"/>
                      </a:endParaRPr>
                    </a:p>
                    <a:p>
                      <a:r>
                        <a:rPr lang="vi-VN" sz="1600" b="1" dirty="0">
                          <a:solidFill>
                            <a:srgbClr val="0000FF"/>
                          </a:solidFill>
                          <a:effectLst/>
                          <a:latin typeface="#9Slide05 SVNTaiga" pitchFamily="2" charset="0"/>
                          <a:ea typeface="Courier New" panose="02070309020205020404" pitchFamily="49" charset="0"/>
                        </a:rPr>
                        <a:t>- Học sinh biết ơn, kính trọng thầy cô</a:t>
                      </a:r>
                      <a:endParaRPr lang="en-US" sz="1600" b="1" dirty="0">
                        <a:solidFill>
                          <a:srgbClr val="0000FF"/>
                        </a:solidFill>
                        <a:effectLst/>
                        <a:latin typeface="#9Slide05 SVNTaig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dirty="0">
                          <a:solidFill>
                            <a:srgbClr val="0000FF"/>
                          </a:solidFill>
                          <a:effectLst/>
                          <a:latin typeface="#9Slide05 SVNTaiga" pitchFamily="2" charset="0"/>
                          <a:ea typeface="Courier New" panose="02070309020205020404" pitchFamily="49" charset="0"/>
                        </a:rPr>
                        <a:t> </a:t>
                      </a:r>
                      <a:r>
                        <a:rPr lang="vi-VN"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người nghèo</a:t>
                      </a:r>
                      <a:endParaRPr lang="en-US"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các bạn có hoàn cảnh khó khăn</a:t>
                      </a:r>
                      <a:endParaRPr lang="en-US"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người khuyết tật</a:t>
                      </a:r>
                      <a:endParaRPr lang="en-US"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T</a:t>
                      </a:r>
                      <a:r>
                        <a:rPr lang="en-US" sz="2800" dirty="0" err="1">
                          <a:solidFill>
                            <a:srgbClr val="0000FF"/>
                          </a:solidFill>
                          <a:effectLst/>
                          <a:latin typeface="#9Slide05 IcielSanelma" pitchFamily="2" charset="0"/>
                          <a:ea typeface="Courier New" panose="02070309020205020404" pitchFamily="49" charset="0"/>
                        </a:rPr>
                        <a:t>hái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dirty="0">
                          <a:effectLst/>
                          <a:latin typeface="#9Slide05 Brannboll Ny" panose="02000000000000000000" pitchFamily="2" charset="0"/>
                          <a:ea typeface="Courier New" panose="02070309020205020404" pitchFamily="49" charset="0"/>
                        </a:rPr>
                        <a:t> </a:t>
                      </a:r>
                      <a:r>
                        <a:rPr lang="vi-VN"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rPr>
                        <a:t>Quan tâm.</a:t>
                      </a:r>
                      <a:endParaRPr lang="en-US"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rPr>
                        <a:t>Cảm thông.</a:t>
                      </a:r>
                      <a:endParaRPr lang="en-US"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rPr>
                        <a:t>Lo lắng và đồng cảm</a:t>
                      </a:r>
                      <a:endParaRPr lang="en-US"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endParaRPr>
                    </a:p>
                    <a:p>
                      <a:r>
                        <a:rPr lang="en-US" sz="1800" b="1" dirty="0">
                          <a:solidFill>
                            <a:srgbClr val="000000"/>
                          </a:solidFill>
                          <a:effectLst/>
                          <a:latin typeface="#9Slide05 Brannboll Ny" panose="02000000000000000000" pitchFamily="2" charset="0"/>
                          <a:ea typeface="Courier New" panose="02070309020205020404" pitchFamily="49" charset="0"/>
                        </a:rPr>
                        <a:t>-</a:t>
                      </a:r>
                      <a:r>
                        <a:rPr lang="en-US" sz="1800" b="1" baseline="0" dirty="0">
                          <a:solidFill>
                            <a:srgbClr val="000000"/>
                          </a:solidFill>
                          <a:effectLst/>
                          <a:latin typeface="#9Slide05 Brannboll Ny" panose="02000000000000000000" pitchFamily="2" charset="0"/>
                          <a:ea typeface="Courier New" panose="02070309020205020404" pitchFamily="49" charset="0"/>
                        </a:rPr>
                        <a:t> </a:t>
                      </a:r>
                      <a:r>
                        <a:rPr lang="vi-VN" sz="1800" b="1" dirty="0">
                          <a:solidFill>
                            <a:srgbClr val="000000"/>
                          </a:solidFill>
                          <a:effectLst/>
                          <a:latin typeface="#9Slide05 Brannboll Ny" panose="02000000000000000000" pitchFamily="2" charset="0"/>
                          <a:ea typeface="Courier New" panose="02070309020205020404" pitchFamily="49" charset="0"/>
                        </a:rPr>
                        <a:t>Chia sẻ.</a:t>
                      </a:r>
                      <a:endParaRPr lang="en-US" sz="18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2000" b="1" dirty="0">
                          <a:effectLst/>
                          <a:latin typeface="#9Slide05 Brannboll Ny" panose="02000000000000000000" pitchFamily="2" charset="0"/>
                          <a:ea typeface="Courier New" panose="02070309020205020404" pitchFamily="49" charset="0"/>
                        </a:rPr>
                        <a:t> </a:t>
                      </a:r>
                      <a:r>
                        <a:rPr lang="vi-VN" sz="2000" b="1" dirty="0">
                          <a:solidFill>
                            <a:srgbClr val="000000"/>
                          </a:solidFill>
                          <a:effectLst/>
                          <a:latin typeface="#9Slide05 Brannboll Ny" panose="02000000000000000000" pitchFamily="2" charset="0"/>
                          <a:ea typeface="Courier New" panose="02070309020205020404" pitchFamily="49" charset="0"/>
                        </a:rPr>
                        <a:t>- Học sinh biết ơn, kính trọng thầy cô</a:t>
                      </a:r>
                      <a:endParaRPr lang="en-US" sz="2000" b="1" dirty="0">
                        <a:solidFill>
                          <a:srgbClr val="000000"/>
                        </a:solidFill>
                        <a:effectLst/>
                        <a:latin typeface="#9Slide05 Brannboll Ny" panose="02000000000000000000" pitchFamily="2" charset="0"/>
                        <a:ea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
                          <a:srgbClr val="000000"/>
                        </a:buClr>
                        <a:buSzPts val="1200"/>
                        <a:buFont typeface="Symbol" panose="05050102010706020507" pitchFamily="18" charset="2"/>
                        <a:buNone/>
                        <a:tabLst>
                          <a:tab pos="90805" algn="l"/>
                        </a:tabLst>
                        <a:defRPr/>
                      </a:pPr>
                      <a:r>
                        <a:rPr kumimoji="0" lang="en-US" sz="1800" b="1"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Thầy</a:t>
                      </a:r>
                      <a:r>
                        <a:rPr kumimoji="0" lang="en-US" sz="1800" b="1"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cô</a:t>
                      </a:r>
                      <a:r>
                        <a:rPr kumimoji="0" lang="en-US" sz="1800" b="1"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l</a:t>
                      </a:r>
                      <a:r>
                        <a:rPr kumimoji="0" lang="vi-VN" sz="1800" b="1"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o lắng và đồng cảm</a:t>
                      </a:r>
                      <a:r>
                        <a:rPr kumimoji="0" lang="en-US" sz="1800" b="1"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c</a:t>
                      </a:r>
                      <a:r>
                        <a:rPr kumimoji="0" lang="vi-VN" sz="1800" b="1" i="0" u="none" strike="noStrike" kern="1200" cap="none" spc="0" normalizeH="0" baseline="0" noProof="0" dirty="0">
                          <a:ln>
                            <a:noFill/>
                          </a:ln>
                          <a:solidFill>
                            <a:srgbClr val="000000"/>
                          </a:solidFill>
                          <a:effectLst/>
                          <a:uLnTx/>
                          <a:uFillTx/>
                          <a:latin typeface="#9Slide05 Brannboll Ny" panose="02000000000000000000" pitchFamily="2" charset="0"/>
                          <a:ea typeface="Courier New" panose="02070309020205020404" pitchFamily="49" charset="0"/>
                          <a:cs typeface="+mn-cs"/>
                        </a:rPr>
                        <a:t>hia sẻ.</a:t>
                      </a:r>
                      <a:r>
                        <a:rPr kumimoji="0" lang="en-US" sz="1800" b="1" i="0" u="none" strike="noStrike" kern="1200" cap="none" spc="0" normalizeH="0" baseline="0" noProof="0" dirty="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a:ln>
                            <a:noFill/>
                          </a:ln>
                          <a:solidFill>
                            <a:srgbClr val="000000"/>
                          </a:solidFill>
                          <a:effectLst/>
                          <a:uLnTx/>
                          <a:uFillTx/>
                          <a:latin typeface="#9Slide05 Brannboll Ny" panose="02000000000000000000" pitchFamily="2" charset="0"/>
                          <a:ea typeface="Courier New" panose="02070309020205020404" pitchFamily="49" charset="0"/>
                          <a:cs typeface="+mn-cs"/>
                        </a:rPr>
                        <a:t>với</a:t>
                      </a:r>
                      <a:r>
                        <a:rPr kumimoji="0" lang="en-US" sz="1800" b="1" i="0" u="none" strike="noStrike" kern="1200" cap="none" spc="0" normalizeH="0" baseline="0" noProof="0" dirty="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a:ln>
                            <a:noFill/>
                          </a:ln>
                          <a:solidFill>
                            <a:srgbClr val="000000"/>
                          </a:solidFill>
                          <a:effectLst/>
                          <a:uLnTx/>
                          <a:uFillTx/>
                          <a:latin typeface="#9Slide05 Brannboll Ny" panose="02000000000000000000" pitchFamily="2" charset="0"/>
                          <a:ea typeface="Courier New" panose="02070309020205020404" pitchFamily="49" charset="0"/>
                          <a:cs typeface="+mn-cs"/>
                        </a:rPr>
                        <a:t>học</a:t>
                      </a:r>
                      <a:r>
                        <a:rPr kumimoji="0" lang="en-US" sz="1800" b="1" i="0" u="none" strike="noStrike" kern="1200" cap="none" spc="0" normalizeH="0" baseline="0" noProof="0" dirty="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a:ln>
                            <a:noFill/>
                          </a:ln>
                          <a:solidFill>
                            <a:srgbClr val="000000"/>
                          </a:solidFill>
                          <a:effectLst/>
                          <a:uLnTx/>
                          <a:uFillTx/>
                          <a:latin typeface="#9Slide05 Brannboll Ny" panose="02000000000000000000" pitchFamily="2" charset="0"/>
                          <a:ea typeface="Courier New" panose="02070309020205020404" pitchFamily="49" charset="0"/>
                          <a:cs typeface="+mn-cs"/>
                        </a:rPr>
                        <a:t>sinh</a:t>
                      </a:r>
                      <a:endParaRPr kumimoji="0" lang="en-US" sz="1800" b="1" i="0" u="none" strike="noStrike" kern="1200" cap="none" spc="0" normalizeH="0" baseline="0" noProof="0" dirty="0">
                        <a:ln>
                          <a:noFill/>
                        </a:ln>
                        <a:solidFill>
                          <a:prstClr val="black"/>
                        </a:solidFill>
                        <a:effectLst/>
                        <a:uLnTx/>
                        <a:uFillTx/>
                        <a:latin typeface="#9Slide05 Brannboll Ny" panose="02000000000000000000" pitchFamily="2" charset="0"/>
                        <a:ea typeface="Arial" panose="020B0604020202020204" pitchFamily="34" charset="0"/>
                        <a:cs typeface="+mn-cs"/>
                      </a:endParaRPr>
                    </a:p>
                    <a:p>
                      <a:pPr marL="0" marR="0" algn="just">
                        <a:lnSpc>
                          <a:spcPct val="115000"/>
                        </a:lnSpc>
                        <a:spcBef>
                          <a:spcPts val="0"/>
                        </a:spcBef>
                        <a:spcAft>
                          <a:spcPts val="600"/>
                        </a:spcAft>
                      </a:pPr>
                      <a:endParaRPr lang="en-US" sz="20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spcBef>
                          <a:spcPts val="0"/>
                        </a:spcBef>
                        <a:spcAft>
                          <a:spcPts val="0"/>
                        </a:spcAft>
                      </a:pPr>
                      <a:r>
                        <a:rPr lang="vi-VN" sz="1200" dirty="0">
                          <a:effectLst/>
                          <a:latin typeface="Courier New" panose="02070309020205020404" pitchFamily="49" charset="0"/>
                          <a:ea typeface="Courier New" panose="02070309020205020404" pitchFamily="49" charset="0"/>
                        </a:rPr>
                        <a:t> </a:t>
                      </a:r>
                      <a:r>
                        <a:rPr lang="vi-VN" sz="2000" b="1" dirty="0">
                          <a:effectLst/>
                          <a:latin typeface="#9Slide05 Brannboll Ny" panose="02000000000000000000" pitchFamily="2" charset="0"/>
                          <a:ea typeface="Times New Roman" panose="02020603050405020304" pitchFamily="18" charset="0"/>
                        </a:rPr>
                        <a:t>- Mọi người yêu thương, cảm thông, lụt, hạn hán chia sẻ với nhau.</a:t>
                      </a:r>
                      <a:endParaRPr lang="en-US" sz="2000" b="1" dirty="0">
                        <a:effectLst/>
                        <a:latin typeface="#9Slide05 Brannboll Ny" panose="02000000000000000000" pitchFamily="2" charset="0"/>
                        <a:ea typeface="Times New Roman" panose="02020603050405020304" pitchFamily="18" charset="0"/>
                      </a:endParaRPr>
                    </a:p>
                    <a:p>
                      <a:r>
                        <a:rPr lang="vi-VN" sz="2000" b="1" dirty="0">
                          <a:solidFill>
                            <a:srgbClr val="000000"/>
                          </a:solidFill>
                          <a:effectLst/>
                          <a:latin typeface="#9Slide05 Brannboll Ny" panose="02000000000000000000" pitchFamily="2" charset="0"/>
                          <a:ea typeface="Courier New" panose="02070309020205020404" pitchFamily="49" charset="0"/>
                        </a:rPr>
                        <a:t>Cùng nhau giúp đỡ người dân ở các vùng miền khó khăn</a:t>
                      </a:r>
                      <a:endParaRPr lang="en-US" sz="20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744567"/>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SVN-Steady" pitchFamily="50" charset="0"/>
                <a:ea typeface="Times New Roman" panose="02020603050405020304" pitchFamily="18" charset="0"/>
              </a:rPr>
              <a:t>PHIẾU BÀI TẬP (THẢO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807451"/>
            <a:ext cx="8841850" cy="717761"/>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9Slide05 Israquella" pitchFamily="2" charset="0"/>
                <a:ea typeface="Times New Roman" panose="02020603050405020304" pitchFamily="18" charset="0"/>
              </a:rPr>
              <a:t>Tìm hiểu biểu hiện của tình yêu thương con người</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bằng</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cách</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hoàn</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thiện</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phiếu</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bài</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tập</a:t>
            </a:r>
            <a:r>
              <a:rPr lang="en-US" sz="3200" b="1" dirty="0">
                <a:solidFill>
                  <a:srgbClr val="353635"/>
                </a:solidFill>
                <a:latin typeface="#9Slide05 Israquella" pitchFamily="2" charset="0"/>
                <a:ea typeface="Times New Roman" panose="02020603050405020304" pitchFamily="18" charset="0"/>
              </a:rPr>
              <a:t> </a:t>
            </a:r>
            <a:endParaRPr lang="en-US" sz="3200" dirty="0">
              <a:solidFill>
                <a:srgbClr val="353635"/>
              </a:solidFill>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225480" y="1329343"/>
            <a:ext cx="2321777" cy="119178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8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932113" y="408622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662434" y="926964"/>
            <a:ext cx="3984622"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err="1">
                <a:solidFill>
                  <a:srgbClr val="FF0000"/>
                </a:solidFill>
                <a:latin typeface="#9Slide05 SVNTradeMark" panose="02000000000000000000" pitchFamily="2" charset="0"/>
                <a:ea typeface="Arial Unicode MS"/>
              </a:rPr>
              <a:t>Mỗi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cử</a:t>
            </a:r>
            <a:r>
              <a:rPr lang="en-US" sz="2800" b="1" dirty="0">
                <a:solidFill>
                  <a:srgbClr val="FF0000"/>
                </a:solidFill>
                <a:latin typeface="#9Slide05 SVNTradeMark" panose="02000000000000000000" pitchFamily="2" charset="0"/>
                <a:ea typeface="Arial Unicode MS"/>
              </a:rPr>
              <a:t> 5 </a:t>
            </a:r>
            <a:r>
              <a:rPr lang="en-US" sz="2800" b="1" dirty="0" err="1">
                <a:solidFill>
                  <a:srgbClr val="FF0000"/>
                </a:solidFill>
                <a:latin typeface="#9Slide05 SVNTradeMark" panose="02000000000000000000" pitchFamily="2" charset="0"/>
                <a:ea typeface="Arial Unicode MS"/>
              </a:rPr>
              <a:t>bạn</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xuất</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sắc</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nhất</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rgbClr val="FF0000"/>
                </a:solidFill>
                <a:latin typeface="#9Slide05 SVNTradeMark" panose="02000000000000000000" pitchFamily="2" charset="0"/>
                <a:ea typeface="Arial Unicode MS"/>
              </a:rPr>
              <a:t>Chia </a:t>
            </a:r>
            <a:r>
              <a:rPr lang="en-US" sz="2800" b="1" dirty="0" err="1">
                <a:solidFill>
                  <a:srgbClr val="FF0000"/>
                </a:solidFill>
                <a:latin typeface="#9Slide05 SVNTradeMark" panose="02000000000000000000" pitchFamily="2" charset="0"/>
                <a:ea typeface="Arial Unicode MS"/>
              </a:rPr>
              <a:t>lớp</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ra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thành</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ba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039789"/>
          </a:xfrm>
          <a:prstGeom prst="rect">
            <a:avLst/>
          </a:prstGeom>
        </p:spPr>
        <p:txBody>
          <a:bodyPr wrap="square">
            <a:spAutoFit/>
          </a:bodyPr>
          <a:lstStyle/>
          <a:p>
            <a:pPr lvl="0" eaLnBrk="0" fontAlgn="base" hangingPunct="0">
              <a:lnSpc>
                <a:spcPct val="125000"/>
              </a:lnSpc>
              <a:spcBef>
                <a:spcPct val="0"/>
              </a:spcBef>
              <a:spcAft>
                <a:spcPct val="0"/>
              </a:spcAft>
              <a:defRPr/>
            </a:pPr>
            <a:r>
              <a:rPr lang="en-US" sz="2531" b="1" dirty="0" err="1">
                <a:solidFill>
                  <a:srgbClr val="FF0000"/>
                </a:solidFill>
                <a:latin typeface="SVN-Vanilla Daisy Pro" panose="00000500000000000000" pitchFamily="2" charset="0"/>
                <a:ea typeface="Arial Unicode MS"/>
              </a:rPr>
              <a:t>Đạ</a:t>
            </a:r>
            <a:r>
              <a:rPr lang="it-IT" sz="2531" b="1" dirty="0">
                <a:solidFill>
                  <a:srgbClr val="FF0000"/>
                </a:solidFill>
                <a:latin typeface="SVN-Vanilla Daisy Pro" panose="00000500000000000000" pitchFamily="2" charset="0"/>
                <a:ea typeface="Arial Unicode MS"/>
              </a:rPr>
              <a:t>i di</a:t>
            </a:r>
            <a:r>
              <a:rPr lang="en-US" sz="2531" b="1" dirty="0" err="1">
                <a:solidFill>
                  <a:srgbClr val="FF0000"/>
                </a:solidFill>
                <a:latin typeface="SVN-Vanilla Daisy Pro" panose="00000500000000000000" pitchFamily="2" charset="0"/>
                <a:ea typeface="Arial Unicode MS"/>
              </a:rPr>
              <a:t>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hai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đội</a:t>
            </a:r>
            <a:r>
              <a:rPr lang="en-US" sz="2531" b="1" dirty="0">
                <a:solidFill>
                  <a:srgbClr val="FF0000"/>
                </a:solidFill>
                <a:latin typeface="SVN-Vanilla Daisy Pro" panose="00000500000000000000" pitchFamily="2" charset="0"/>
                <a:ea typeface="Arial Unicode MS"/>
              </a:rPr>
              <a:t> l</a:t>
            </a:r>
            <a:r>
              <a:rPr lang="fr-FR" sz="2531" b="1" dirty="0">
                <a:solidFill>
                  <a:srgbClr val="FF0000"/>
                </a:solidFill>
                <a:latin typeface="SVN-Vanilla Daisy Pro" panose="00000500000000000000" pitchFamily="2" charset="0"/>
                <a:ea typeface="Arial Unicode MS"/>
              </a:rPr>
              <a:t>ê</a:t>
            </a:r>
            <a:r>
              <a:rPr lang="en-US" sz="2531" b="1" dirty="0">
                <a:solidFill>
                  <a:srgbClr val="FF0000"/>
                </a:solidFill>
                <a:latin typeface="SVN-Vanilla Daisy Pro" panose="00000500000000000000" pitchFamily="2" charset="0"/>
                <a:ea typeface="Arial Unicode MS"/>
              </a:rPr>
              <a:t>n </a:t>
            </a:r>
            <a:r>
              <a:rPr lang="en-US" sz="2531" b="1" dirty="0" err="1">
                <a:solidFill>
                  <a:srgbClr val="FF0000"/>
                </a:solidFill>
                <a:latin typeface="SVN-Vanilla Daisy Pro" panose="00000500000000000000" pitchFamily="2" charset="0"/>
                <a:ea typeface="Arial Unicode MS"/>
              </a:rPr>
              <a:t>bả</a:t>
            </a:r>
            <a:r>
              <a:rPr lang="nl-NL" sz="2531" b="1" dirty="0">
                <a:solidFill>
                  <a:srgbClr val="FF0000"/>
                </a:solidFill>
                <a:latin typeface="SVN-Vanilla Daisy Pro" panose="00000500000000000000" pitchFamily="2" charset="0"/>
                <a:ea typeface="Arial Unicode MS"/>
              </a:rPr>
              <a:t>ng v</a:t>
            </a:r>
            <a:r>
              <a:rPr lang="fr-FR" sz="2531" b="1" dirty="0">
                <a:solidFill>
                  <a:srgbClr val="FF0000"/>
                </a:solidFill>
                <a:latin typeface="SVN-Vanilla Daisy Pro" panose="00000500000000000000" pitchFamily="2" charset="0"/>
                <a:ea typeface="Arial Unicode MS"/>
              </a:rPr>
              <a:t>à </a:t>
            </a:r>
            <a:r>
              <a:rPr lang="en-US" sz="2531" b="1" dirty="0" err="1">
                <a:solidFill>
                  <a:srgbClr val="FF0000"/>
                </a:solidFill>
                <a:latin typeface="SVN-Vanilla Daisy Pro" panose="00000500000000000000" pitchFamily="2" charset="0"/>
                <a:ea typeface="Arial Unicode MS"/>
              </a:rPr>
              <a:t>viết</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dán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những</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của</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yêu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thương</a:t>
            </a:r>
            <a:r>
              <a:rPr lang="en-US" sz="2531" b="1" dirty="0">
                <a:solidFill>
                  <a:srgbClr val="FF0000"/>
                </a:solidFill>
                <a:latin typeface="SVN-Vanilla Daisy Pro" panose="00000500000000000000" pitchFamily="2" charset="0"/>
                <a:ea typeface="Arial Unicode MS"/>
              </a:rPr>
              <a:t> con </a:t>
            </a:r>
            <a:r>
              <a:rPr lang="en-US" sz="2531" b="1" dirty="0" err="1">
                <a:solidFill>
                  <a:srgbClr val="FF0000"/>
                </a:solidFill>
                <a:latin typeface="SVN-Vanilla Daisy Pro" panose="00000500000000000000" pitchFamily="2" charset="0"/>
                <a:ea typeface="Arial Unicode MS"/>
              </a:rPr>
              <a:t>người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trong</a:t>
            </a:r>
            <a:r>
              <a:rPr lang="en-US" sz="2531" b="1" dirty="0">
                <a:solidFill>
                  <a:srgbClr val="FF0000"/>
                </a:solidFill>
                <a:latin typeface="SVN-Vanilla Daisy Pro" panose="00000500000000000000" pitchFamily="2" charset="0"/>
                <a:ea typeface="Arial Unicode MS"/>
              </a:rPr>
              <a:t> 5’</a:t>
            </a:r>
          </a:p>
        </p:txBody>
      </p:sp>
      <p:sp>
        <p:nvSpPr>
          <p:cNvPr id="3" name="Rectangle 2"/>
          <p:cNvSpPr/>
          <p:nvPr/>
        </p:nvSpPr>
        <p:spPr>
          <a:xfrm>
            <a:off x="9296451" y="5293963"/>
            <a:ext cx="3024784" cy="871264"/>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9Slide05 Kathya" panose="02000000000000000000" pitchFamily="2" charset="0"/>
                <a:ea typeface="Arial Unicode MS"/>
              </a:rPr>
              <a:t>Đội</a:t>
            </a:r>
            <a:r>
              <a:rPr lang="en-US" sz="2531" b="1" dirty="0">
                <a:solidFill>
                  <a:srgbClr val="FF0000"/>
                </a:solidFill>
                <a:latin typeface="#9Slide05 Kathya" panose="02000000000000000000" pitchFamily="2" charset="0"/>
                <a:ea typeface="Arial Unicode MS"/>
              </a:rPr>
              <a:t> n</a:t>
            </a:r>
            <a:r>
              <a:rPr lang="fr-FR" sz="2531" b="1" dirty="0">
                <a:solidFill>
                  <a:srgbClr val="FF0000"/>
                </a:solidFill>
                <a:latin typeface="#9Slide05 Kathya" panose="02000000000000000000" pitchFamily="2" charset="0"/>
                <a:ea typeface="Arial Unicode MS"/>
              </a:rPr>
              <a:t>à</a:t>
            </a:r>
            <a:r>
              <a:rPr lang="en-US" sz="2531" b="1" dirty="0">
                <a:solidFill>
                  <a:srgbClr val="FF0000"/>
                </a:solidFill>
                <a:latin typeface="#9Slide05 Kathya" panose="02000000000000000000" pitchFamily="2" charset="0"/>
                <a:ea typeface="Arial Unicode MS"/>
              </a:rPr>
              <a:t>o </a:t>
            </a:r>
            <a:r>
              <a:rPr lang="en-US" sz="2531" b="1" dirty="0" err="1">
                <a:solidFill>
                  <a:srgbClr val="FF0000"/>
                </a:solidFill>
                <a:latin typeface="#9Slide05 Kathya" panose="02000000000000000000" pitchFamily="2" charset="0"/>
                <a:ea typeface="Arial Unicode MS"/>
              </a:rPr>
              <a:t>viết</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a:t>
            </a:r>
            <a:r>
              <a:rPr lang="pt-PT" sz="2531" b="1" dirty="0">
                <a:solidFill>
                  <a:srgbClr val="FF0000"/>
                </a:solidFill>
                <a:latin typeface="#9Slide05 Kathya" panose="02000000000000000000" pitchFamily="2" charset="0"/>
                <a:ea typeface="Arial Unicode MS"/>
              </a:rPr>
              <a:t>c nhi</a:t>
            </a:r>
            <a:r>
              <a:rPr lang="en-US" sz="2531" b="1" dirty="0" err="1">
                <a:solidFill>
                  <a:srgbClr val="FF0000"/>
                </a:solidFill>
                <a:latin typeface="#9Slide05 Kathya" panose="02000000000000000000" pitchFamily="2" charset="0"/>
                <a:ea typeface="Arial Unicode MS"/>
              </a:rPr>
              <a:t>ều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truyền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thống</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sẽ</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được</a:t>
            </a:r>
            <a:r>
              <a:rPr lang="en-US" sz="2531" b="1" dirty="0">
                <a:solidFill>
                  <a:srgbClr val="FF0000"/>
                </a:solidFill>
                <a:latin typeface="#9Slide05 Kathya" panose="02000000000000000000" pitchFamily="2" charset="0"/>
                <a:ea typeface="Arial Unicode MS"/>
              </a:rPr>
              <a:t> 10 </a:t>
            </a:r>
            <a:r>
              <a:rPr lang="en-US" sz="2531" b="1" dirty="0" err="1">
                <a:solidFill>
                  <a:srgbClr val="FF0000"/>
                </a:solidFill>
                <a:latin typeface="#9Slide05 Kathya" panose="02000000000000000000" pitchFamily="2" charset="0"/>
                <a:ea typeface="Arial Unicode MS"/>
              </a:rPr>
              <a:t>điểm</a:t>
            </a:r>
            <a:r>
              <a:rPr lang="en-US" sz="2531" b="1" dirty="0">
                <a:solidFill>
                  <a:srgbClr val="FF0000"/>
                </a:solidFill>
                <a:latin typeface="#9Slide05 Kathya" panose="02000000000000000000" pitchFamily="2" charset="0"/>
                <a:ea typeface="Arial Unicode MS"/>
              </a:rPr>
              <a:t>. </a:t>
            </a:r>
            <a:endParaRPr lang="en-SG" sz="2531" b="1" dirty="0">
              <a:solidFill>
                <a:srgbClr val="FF0000"/>
              </a:solidFill>
              <a:latin typeface="#9Slide05 Kathya" panose="02000000000000000000" pitchFamily="2" charset="0"/>
              <a:ea typeface="微软雅黑"/>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077906" y="-46677"/>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“NGƯỜI LÀM VƯỜN NHÂN HẬU”</a:t>
            </a:r>
            <a:endParaRPr lang="en-SG" altLang="en-US" sz="4400" b="1" dirty="0">
              <a:solidFill>
                <a:srgbClr val="FF0000"/>
              </a:solidFill>
              <a:latin typeface="#9Slide05 Fourth" panose="00000500000000000000" pitchFamily="2"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666037" y="468947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4150354"/>
            <a:ext cx="1697037" cy="433387"/>
          </a:xfrm>
        </p:spPr>
        <p:txBody>
          <a:bodyPr rtlCol="0">
            <a:normAutofit fontScale="85000" lnSpcReduction="20000"/>
          </a:body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2003" name="Subtitle 19"/>
          <p:cNvSpPr txBox="1">
            <a:spLocks/>
          </p:cNvSpPr>
          <p:nvPr/>
        </p:nvSpPr>
        <p:spPr bwMode="auto">
          <a:xfrm rot="1916937">
            <a:off x="4689875" y="489989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a:spLocks/>
          </p:cNvSpPr>
          <p:nvPr/>
        </p:nvSpPr>
        <p:spPr bwMode="auto">
          <a:xfrm rot="19233125">
            <a:off x="6204610" y="4593836"/>
            <a:ext cx="1697037" cy="433387"/>
          </a:xfrm>
          <a:prstGeom prst="rect">
            <a:avLst/>
          </a:prstGeom>
          <a:solidFill>
            <a:srgbClr val="FFCCFF"/>
          </a:solidFill>
          <a:ln>
            <a:noFill/>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29" name="Subtitle 19"/>
          <p:cNvSpPr txBox="1">
            <a:spLocks/>
          </p:cNvSpPr>
          <p:nvPr/>
        </p:nvSpPr>
        <p:spPr bwMode="auto">
          <a:xfrm rot="17271864">
            <a:off x="4778024" y="347758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a:spLocks/>
          </p:cNvSpPr>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1" name="Freeform 6"/>
          <p:cNvSpPr/>
          <p:nvPr/>
        </p:nvSpPr>
        <p:spPr bwMode="auto">
          <a:xfrm>
            <a:off x="56378" y="3885272"/>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Subtitle 19"/>
          <p:cNvSpPr txBox="1">
            <a:spLocks/>
          </p:cNvSpPr>
          <p:nvPr/>
        </p:nvSpPr>
        <p:spPr bwMode="auto">
          <a:xfrm rot="1916937">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4" name="Subtitle 19"/>
          <p:cNvSpPr txBox="1">
            <a:spLocks/>
          </p:cNvSpPr>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Subtitle 19"/>
          <p:cNvSpPr txBox="1">
            <a:spLocks/>
          </p:cNvSpPr>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Subtitle 19"/>
          <p:cNvSpPr txBox="1">
            <a:spLocks/>
          </p:cNvSpPr>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9" name="Freeform 38"/>
          <p:cNvSpPr/>
          <p:nvPr/>
        </p:nvSpPr>
        <p:spPr bwMode="auto">
          <a:xfrm>
            <a:off x="5160550" y="730250"/>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Subtitle 19"/>
          <p:cNvSpPr txBox="1">
            <a:spLocks/>
          </p:cNvSpPr>
          <p:nvPr/>
        </p:nvSpPr>
        <p:spPr bwMode="auto">
          <a:xfrm rot="-2831555">
            <a:off x="5337556" y="1312069"/>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Subtitle 19"/>
          <p:cNvSpPr txBox="1">
            <a:spLocks/>
          </p:cNvSpPr>
          <p:nvPr/>
        </p:nvSpPr>
        <p:spPr bwMode="auto">
          <a:xfrm rot="21063923">
            <a:off x="7441407" y="2705869"/>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3" name="Freeform 42"/>
          <p:cNvSpPr/>
          <p:nvPr/>
        </p:nvSpPr>
        <p:spPr bwMode="auto">
          <a:xfrm rot="18265941">
            <a:off x="8768012" y="4623462"/>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Subtitle 19"/>
          <p:cNvSpPr txBox="1">
            <a:spLocks/>
          </p:cNvSpPr>
          <p:nvPr/>
        </p:nvSpPr>
        <p:spPr bwMode="auto">
          <a:xfrm rot="21063923">
            <a:off x="8589211" y="537533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5" name="Subtitle 19"/>
          <p:cNvSpPr txBox="1">
            <a:spLocks/>
          </p:cNvSpPr>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pic>
        <p:nvPicPr>
          <p:cNvPr id="46" name="Picture 45"/>
          <p:cNvPicPr>
            <a:picLocks noChangeAspect="1"/>
          </p:cNvPicPr>
          <p:nvPr/>
        </p:nvPicPr>
        <p:blipFill>
          <a:blip r:embed="rId2"/>
          <a:stretch>
            <a:fillRect/>
          </a:stretch>
        </p:blipFill>
        <p:spPr>
          <a:xfrm>
            <a:off x="10936762" y="0"/>
            <a:ext cx="1255238" cy="937524"/>
          </a:xfrm>
          <a:prstGeom prst="rect">
            <a:avLst/>
          </a:prstGeom>
        </p:spPr>
      </p:pic>
      <p:sp>
        <p:nvSpPr>
          <p:cNvPr id="48" name="Rectangle 47"/>
          <p:cNvSpPr>
            <a:spLocks noChangeArrowheads="1"/>
          </p:cNvSpPr>
          <p:nvPr/>
        </p:nvSpPr>
        <p:spPr bwMode="auto">
          <a:xfrm>
            <a:off x="166618" y="138887"/>
            <a:ext cx="43825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4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2400" b="1" dirty="0">
                <a:solidFill>
                  <a:srgbClr val="FF0000"/>
                </a:solidFill>
                <a:latin typeface="#9Slide05 Fourth" panose="00000500000000000000" pitchFamily="2" charset="0"/>
                <a:ea typeface="Helvetica Neue"/>
                <a:cs typeface="Helvetica Neue"/>
              </a:rPr>
              <a:t>“NGƯỜI LÀM VƯỜN NHÂN HẬU”</a:t>
            </a:r>
            <a:endParaRPr lang="en-SG" altLang="en-US" sz="2400" b="1" dirty="0">
              <a:solidFill>
                <a:srgbClr val="FF0000"/>
              </a:solidFill>
              <a:latin typeface="#9Slide05 Fourth" panose="00000500000000000000" pitchFamily="2" charset="0"/>
            </a:endParaRPr>
          </a:p>
        </p:txBody>
      </p:sp>
    </p:spTree>
    <p:extLst>
      <p:ext uri="{BB962C8B-B14F-4D97-AF65-F5344CB8AC3E}">
        <p14:creationId xmlns:p14="http://schemas.microsoft.com/office/powerpoint/2010/main" val="303519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0" name="Picture 9" descr="IMG_1582517675295_1582518075254"/>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23947" y="-24730"/>
            <a:ext cx="1248355" cy="1137083"/>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4"/>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251199" y="937524"/>
            <a:ext cx="6105237" cy="345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vi-VN" b="1" i="1" dirty="0">
                <a:solidFill>
                  <a:srgbClr val="0000FF"/>
                </a:solidFill>
                <a:latin typeface="+mj-lt"/>
              </a:rPr>
              <a:t>* Bi</a:t>
            </a:r>
            <a:r>
              <a:rPr lang="en-US" b="1" i="1" dirty="0">
                <a:solidFill>
                  <a:srgbClr val="0000FF"/>
                </a:solidFill>
                <a:latin typeface="+mj-lt"/>
              </a:rPr>
              <a:t>ể</a:t>
            </a:r>
            <a:r>
              <a:rPr lang="vi-VN" b="1" i="1" dirty="0">
                <a:solidFill>
                  <a:srgbClr val="0000FF"/>
                </a:solidFill>
                <a:latin typeface="+mj-lt"/>
              </a:rPr>
              <a:t>u hiện của yêu thương con người</a:t>
            </a:r>
            <a:endParaRPr lang="en-US" b="1" dirty="0">
              <a:solidFill>
                <a:srgbClr val="0000FF"/>
              </a:solidFill>
              <a:latin typeface="+mj-lt"/>
            </a:endParaRPr>
          </a:p>
          <a:p>
            <a:pPr>
              <a:buFont typeface="Arial" panose="020B0604020202020204" pitchFamily="34" charset="0"/>
              <a:buNone/>
            </a:pPr>
            <a:r>
              <a:rPr lang="vi-VN" b="1" i="1" dirty="0">
                <a:solidFill>
                  <a:srgbClr val="0000FF"/>
                </a:solidFill>
                <a:latin typeface="+mj-lt"/>
              </a:rPr>
              <a:t>Yêu thương con người được th</a:t>
            </a:r>
            <a:r>
              <a:rPr lang="en-US" b="1" i="1" dirty="0">
                <a:solidFill>
                  <a:srgbClr val="0000FF"/>
                </a:solidFill>
                <a:latin typeface="+mj-lt"/>
              </a:rPr>
              <a:t>ể</a:t>
            </a:r>
            <a:r>
              <a:rPr lang="vi-VN" b="1" i="1" dirty="0">
                <a:solidFill>
                  <a:srgbClr val="0000FF"/>
                </a:solidFill>
                <a:latin typeface="+mj-lt"/>
              </a:rPr>
              <a:t> hiện ngay </a:t>
            </a:r>
            <a:r>
              <a:rPr lang="en-US" b="1" i="1" dirty="0">
                <a:solidFill>
                  <a:srgbClr val="0000FF"/>
                </a:solidFill>
                <a:latin typeface="+mj-lt"/>
              </a:rPr>
              <a:t>ở</a:t>
            </a:r>
            <a:r>
              <a:rPr lang="vi-VN" b="1" i="1" dirty="0">
                <a:solidFill>
                  <a:srgbClr val="0000FF"/>
                </a:solidFill>
                <a:latin typeface="+mj-lt"/>
              </a:rPr>
              <a:t> những lời nói, việc </a:t>
            </a:r>
            <a:r>
              <a:rPr lang="en-US" b="1" i="1" dirty="0">
                <a:solidFill>
                  <a:srgbClr val="0000FF"/>
                </a:solidFill>
                <a:latin typeface="+mj-lt"/>
              </a:rPr>
              <a:t>l</a:t>
            </a:r>
            <a:r>
              <a:rPr lang="vi-VN" b="1" i="1" dirty="0">
                <a:solidFill>
                  <a:srgbClr val="0000FF"/>
                </a:solidFill>
                <a:latin typeface="+mj-lt"/>
              </a:rPr>
              <a:t>àm và thái độ c</a:t>
            </a:r>
            <a:r>
              <a:rPr lang="en-US" b="1" i="1" dirty="0" err="1">
                <a:solidFill>
                  <a:srgbClr val="0000FF"/>
                </a:solidFill>
                <a:latin typeface="+mj-lt"/>
              </a:rPr>
              <a:t>ủa</a:t>
            </a:r>
            <a:r>
              <a:rPr lang="vi-VN" b="1" i="1" dirty="0">
                <a:solidFill>
                  <a:srgbClr val="0000FF"/>
                </a:solidFill>
                <a:latin typeface="+mj-lt"/>
              </a:rPr>
              <a:t> m</a:t>
            </a:r>
            <a:r>
              <a:rPr lang="en-US" b="1" i="1" dirty="0">
                <a:solidFill>
                  <a:srgbClr val="0000FF"/>
                </a:solidFill>
                <a:latin typeface="+mj-lt"/>
              </a:rPr>
              <a:t>ọ</a:t>
            </a:r>
            <a:r>
              <a:rPr lang="vi-VN" b="1" i="1" dirty="0">
                <a:solidFill>
                  <a:srgbClr val="0000FF"/>
                </a:solidFill>
                <a:latin typeface="+mj-lt"/>
              </a:rPr>
              <a:t>i con người trong cuộc s</a:t>
            </a:r>
            <a:r>
              <a:rPr lang="en-US" b="1" i="1" dirty="0">
                <a:solidFill>
                  <a:srgbClr val="0000FF"/>
                </a:solidFill>
                <a:latin typeface="+mj-lt"/>
              </a:rPr>
              <a:t>ố</a:t>
            </a:r>
            <a:r>
              <a:rPr lang="vi-VN" b="1" i="1" dirty="0">
                <a:solidFill>
                  <a:srgbClr val="0000FF"/>
                </a:solidFill>
                <a:latin typeface="+mj-lt"/>
              </a:rPr>
              <a:t>ng hàng ngày.</a:t>
            </a:r>
            <a:endParaRPr lang="en-US" b="1" dirty="0">
              <a:solidFill>
                <a:srgbClr val="0000FF"/>
              </a:solidFill>
              <a:latin typeface="+mj-lt"/>
            </a:endParaRPr>
          </a:p>
          <a:p>
            <a:pPr>
              <a:buFont typeface="Arial" panose="020B0604020202020204" pitchFamily="34" charset="0"/>
              <a:buNone/>
            </a:pPr>
            <a:r>
              <a:rPr lang="en-US" b="1" i="1" dirty="0" err="1">
                <a:solidFill>
                  <a:srgbClr val="0000FF"/>
                </a:solidFill>
                <a:latin typeface="Times New Roman" panose="02020603050405020304" pitchFamily="18" charset="0"/>
                <a:cs typeface="Times New Roman" panose="02020603050405020304" pitchFamily="18" charset="0"/>
              </a:rPr>
              <a:t>Được</a:t>
            </a:r>
            <a:r>
              <a:rPr lang="en-US" b="1" i="1" dirty="0">
                <a:solidFill>
                  <a:srgbClr val="0000FF"/>
                </a:solidFill>
                <a:latin typeface="Times New Roman" panose="02020603050405020304" pitchFamily="18" charset="0"/>
                <a:cs typeface="Times New Roman" panose="02020603050405020304" pitchFamily="18" charset="0"/>
              </a:rPr>
              <a:t> </a:t>
            </a:r>
            <a:r>
              <a:rPr lang="en-US" b="1" i="1" dirty="0" err="1">
                <a:solidFill>
                  <a:srgbClr val="0000FF"/>
                </a:solidFill>
                <a:latin typeface="Times New Roman" panose="02020603050405020304" pitchFamily="18" charset="0"/>
                <a:cs typeface="Times New Roman" panose="02020603050405020304" pitchFamily="18" charset="0"/>
              </a:rPr>
              <a:t>sự</a:t>
            </a:r>
            <a:r>
              <a:rPr lang="vi-VN" b="1" i="1" dirty="0">
                <a:solidFill>
                  <a:srgbClr val="0000FF"/>
                </a:solidFill>
                <a:latin typeface="Times New Roman" panose="02020603050405020304" pitchFamily="18" charset="0"/>
                <a:cs typeface="Times New Roman" panose="02020603050405020304" pitchFamily="18" charset="0"/>
              </a:rPr>
              <a:t> </a:t>
            </a:r>
            <a:r>
              <a:rPr lang="en-US" b="1" i="1" dirty="0">
                <a:solidFill>
                  <a:srgbClr val="0000FF"/>
                </a:solidFill>
                <a:latin typeface="+mj-lt"/>
              </a:rPr>
              <a:t>q</a:t>
            </a:r>
            <a:r>
              <a:rPr lang="vi-VN" b="1" i="1">
                <a:solidFill>
                  <a:srgbClr val="0000FF"/>
                </a:solidFill>
                <a:latin typeface="+mj-lt"/>
              </a:rPr>
              <a:t>uan </a:t>
            </a:r>
            <a:r>
              <a:rPr lang="vi-VN" b="1" i="1" dirty="0">
                <a:solidFill>
                  <a:srgbClr val="0000FF"/>
                </a:solidFill>
                <a:latin typeface="+mj-lt"/>
              </a:rPr>
              <a:t>tâm, giúp đ</a:t>
            </a:r>
            <a:r>
              <a:rPr lang="en-US" b="1" i="1" dirty="0">
                <a:solidFill>
                  <a:srgbClr val="0000FF"/>
                </a:solidFill>
                <a:latin typeface="+mj-lt"/>
              </a:rPr>
              <a:t>ỡ</a:t>
            </a:r>
            <a:r>
              <a:rPr lang="vi-VN" b="1" i="1" dirty="0">
                <a:solidFill>
                  <a:srgbClr val="0000FF"/>
                </a:solidFill>
                <a:latin typeface="+mj-lt"/>
              </a:rPr>
              <a:t> thông c</a:t>
            </a:r>
            <a:r>
              <a:rPr lang="en-US" b="1" i="1" dirty="0">
                <a:solidFill>
                  <a:srgbClr val="0000FF"/>
                </a:solidFill>
                <a:latin typeface="+mj-lt"/>
              </a:rPr>
              <a:t>ả</a:t>
            </a:r>
            <a:r>
              <a:rPr lang="vi-VN" b="1" i="1" dirty="0">
                <a:solidFill>
                  <a:srgbClr val="0000FF"/>
                </a:solidFill>
                <a:latin typeface="+mj-lt"/>
              </a:rPr>
              <a:t>m, sẻ ch</a:t>
            </a:r>
            <a:r>
              <a:rPr lang="en-US" b="1" i="1" dirty="0" err="1">
                <a:solidFill>
                  <a:srgbClr val="0000FF"/>
                </a:solidFill>
                <a:latin typeface="+mj-lt"/>
              </a:rPr>
              <a:t>ia</a:t>
            </a:r>
            <a:r>
              <a:rPr lang="en-US" b="1" i="1" dirty="0">
                <a:solidFill>
                  <a:srgbClr val="0000FF"/>
                </a:solidFill>
                <a:latin typeface="+mj-lt"/>
              </a:rPr>
              <a:t>,</a:t>
            </a:r>
            <a:r>
              <a:rPr lang="vi-VN" b="1" i="1" dirty="0">
                <a:solidFill>
                  <a:srgbClr val="0000FF"/>
                </a:solidFill>
                <a:latin typeface="+mj-lt"/>
              </a:rPr>
              <a:t> biết tha th</a:t>
            </a:r>
            <a:r>
              <a:rPr lang="en-US" b="1" i="1" dirty="0">
                <a:solidFill>
                  <a:srgbClr val="0000FF"/>
                </a:solidFill>
                <a:latin typeface="+mj-lt"/>
              </a:rPr>
              <a:t>ứ</a:t>
            </a:r>
            <a:r>
              <a:rPr lang="vi-VN" b="1" i="1" dirty="0">
                <a:solidFill>
                  <a:srgbClr val="0000FF"/>
                </a:solidFill>
                <a:latin typeface="+mj-lt"/>
              </a:rPr>
              <a:t>, biết hi sinh vì người khác, </a:t>
            </a:r>
            <a:r>
              <a:rPr lang="vi-VN" b="1" i="1" dirty="0">
                <a:solidFill>
                  <a:srgbClr val="0000FF"/>
                </a:solidFill>
                <a:latin typeface="#9Slide05 Phobia" panose="02000506000000020003" pitchFamily="2" charset="0"/>
              </a:rPr>
              <a:t>...</a:t>
            </a:r>
            <a:endParaRPr lang="en-US" b="1" dirty="0">
              <a:solidFill>
                <a:srgbClr val="0000FF"/>
              </a:solidFill>
              <a:latin typeface="#9Slide05 Phobia" panose="02000506000000020003" pitchFamily="2" charset="0"/>
            </a:endParaRPr>
          </a:p>
        </p:txBody>
      </p:sp>
      <p:pic>
        <p:nvPicPr>
          <p:cNvPr id="12" name="图片 8" descr="6fc417983c9675ce1b60e983870aeb8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78E7-4145-3824-C458-843371340F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FBDD4B-1B60-076A-CBE0-9FDCCB298B74}"/>
              </a:ext>
            </a:extLst>
          </p:cNvPr>
          <p:cNvSpPr>
            <a:spLocks noGrp="1"/>
          </p:cNvSpPr>
          <p:nvPr>
            <p:ph idx="1"/>
          </p:nvPr>
        </p:nvSpPr>
        <p:spPr/>
        <p:txBody>
          <a:bodyPr/>
          <a:lstStyle/>
          <a:p>
            <a:r>
              <a:rPr lang="vi-VN" sz="4800" b="1" i="1" dirty="0">
                <a:solidFill>
                  <a:srgbClr val="FF0000"/>
                </a:solidFill>
                <a:latin typeface="Times New Roman" panose="02020603050405020304" pitchFamily="18" charset="0"/>
                <a:cs typeface="Times New Roman" panose="02020603050405020304" pitchFamily="18" charset="0"/>
              </a:rPr>
              <a:t>2. Bi</a:t>
            </a:r>
            <a:r>
              <a:rPr lang="en-US" sz="4800" b="1" i="1" dirty="0">
                <a:solidFill>
                  <a:srgbClr val="FF0000"/>
                </a:solidFill>
                <a:latin typeface="Times New Roman" panose="02020603050405020304" pitchFamily="18" charset="0"/>
                <a:cs typeface="Times New Roman" panose="02020603050405020304" pitchFamily="18" charset="0"/>
              </a:rPr>
              <a:t>ể</a:t>
            </a:r>
            <a:r>
              <a:rPr lang="vi-VN" sz="4800" b="1" i="1" dirty="0">
                <a:solidFill>
                  <a:srgbClr val="FF0000"/>
                </a:solidFill>
                <a:latin typeface="Times New Roman" panose="02020603050405020304" pitchFamily="18" charset="0"/>
                <a:cs typeface="Times New Roman" panose="02020603050405020304" pitchFamily="18" charset="0"/>
              </a:rPr>
              <a:t>u hiện trái với yêu thương con </a:t>
            </a:r>
            <a:r>
              <a:rPr lang="vi-VN" sz="4800" b="1" i="1" dirty="0">
                <a:solidFill>
                  <a:srgbClr val="0000FF"/>
                </a:solidFill>
                <a:latin typeface="Times New Roman" panose="02020603050405020304" pitchFamily="18" charset="0"/>
                <a:cs typeface="Times New Roman" panose="02020603050405020304" pitchFamily="18" charset="0"/>
              </a:rPr>
              <a:t>người: Nh</a:t>
            </a:r>
            <a:r>
              <a:rPr lang="en-US" sz="4800" b="1" i="1" dirty="0">
                <a:solidFill>
                  <a:srgbClr val="0000FF"/>
                </a:solidFill>
                <a:latin typeface="Times New Roman" panose="02020603050405020304" pitchFamily="18" charset="0"/>
                <a:cs typeface="Times New Roman" panose="02020603050405020304" pitchFamily="18" charset="0"/>
              </a:rPr>
              <a:t>ỏ</a:t>
            </a:r>
            <a:r>
              <a:rPr lang="vi-VN" sz="4800" b="1" i="1" dirty="0">
                <a:solidFill>
                  <a:srgbClr val="0000FF"/>
                </a:solidFill>
                <a:latin typeface="Times New Roman" panose="02020603050405020304" pitchFamily="18" charset="0"/>
                <a:cs typeface="Times New Roman" panose="02020603050405020304" pitchFamily="18" charset="0"/>
              </a:rPr>
              <a:t> nhen, ích kỳ thờ ơ trước nh</a:t>
            </a:r>
            <a:r>
              <a:rPr lang="en-US" sz="4800" b="1" i="1" dirty="0">
                <a:solidFill>
                  <a:srgbClr val="0000FF"/>
                </a:solidFill>
                <a:latin typeface="Times New Roman" panose="02020603050405020304" pitchFamily="18" charset="0"/>
                <a:cs typeface="Times New Roman" panose="02020603050405020304" pitchFamily="18" charset="0"/>
              </a:rPr>
              <a:t>ữ</a:t>
            </a:r>
            <a:r>
              <a:rPr lang="vi-VN" sz="4800" b="1" i="1" dirty="0">
                <a:solidFill>
                  <a:srgbClr val="0000FF"/>
                </a:solidFill>
                <a:latin typeface="Times New Roman" panose="02020603050405020304" pitchFamily="18" charset="0"/>
                <a:cs typeface="Times New Roman" panose="02020603050405020304" pitchFamily="18" charset="0"/>
              </a:rPr>
              <a:t>ng khó khăn và đau kh</a:t>
            </a:r>
            <a:r>
              <a:rPr lang="en-US" sz="4800" b="1" i="1" dirty="0">
                <a:solidFill>
                  <a:srgbClr val="0000FF"/>
                </a:solidFill>
                <a:latin typeface="Times New Roman" panose="02020603050405020304" pitchFamily="18" charset="0"/>
                <a:cs typeface="Times New Roman" panose="02020603050405020304" pitchFamily="18" charset="0"/>
              </a:rPr>
              <a:t>ổ</a:t>
            </a:r>
            <a:r>
              <a:rPr lang="vi-VN" sz="4800" b="1" i="1" dirty="0">
                <a:solidFill>
                  <a:srgbClr val="0000FF"/>
                </a:solidFill>
                <a:latin typeface="Times New Roman" panose="02020603050405020304" pitchFamily="18" charset="0"/>
                <a:cs typeface="Times New Roman" panose="02020603050405020304" pitchFamily="18" charset="0"/>
              </a:rPr>
              <a:t> của người khác, bao che cho điều xấu, v</a:t>
            </a:r>
            <a:r>
              <a:rPr lang="en-US" sz="4800" b="1" i="1" dirty="0">
                <a:solidFill>
                  <a:srgbClr val="0000FF"/>
                </a:solidFill>
                <a:latin typeface="Times New Roman" panose="02020603050405020304" pitchFamily="18" charset="0"/>
                <a:cs typeface="Times New Roman" panose="02020603050405020304" pitchFamily="18" charset="0"/>
              </a:rPr>
              <a:t>ô</a:t>
            </a:r>
            <a:r>
              <a:rPr lang="vi-VN" sz="4800" b="1" i="1" dirty="0">
                <a:solidFill>
                  <a:srgbClr val="0000FF"/>
                </a:solidFill>
                <a:latin typeface="Times New Roman" panose="02020603050405020304" pitchFamily="18" charset="0"/>
                <a:cs typeface="Times New Roman" panose="02020603050405020304" pitchFamily="18" charset="0"/>
              </a:rPr>
              <a:t> c</a:t>
            </a:r>
            <a:r>
              <a:rPr lang="en-US" sz="4800" b="1" i="1" dirty="0">
                <a:solidFill>
                  <a:srgbClr val="0000FF"/>
                </a:solidFill>
                <a:latin typeface="Times New Roman" panose="02020603050405020304" pitchFamily="18" charset="0"/>
                <a:cs typeface="Times New Roman" panose="02020603050405020304" pitchFamily="18" charset="0"/>
              </a:rPr>
              <a:t>ả</a:t>
            </a:r>
            <a:r>
              <a:rPr lang="vi-VN" sz="4800" b="1" i="1" dirty="0">
                <a:solidFill>
                  <a:srgbClr val="0000FF"/>
                </a:solidFill>
                <a:latin typeface="Times New Roman" panose="02020603050405020304" pitchFamily="18" charset="0"/>
                <a:cs typeface="Times New Roman" panose="02020603050405020304" pitchFamily="18" charset="0"/>
              </a:rPr>
              <a:t>m, v</a:t>
            </a:r>
            <a:r>
              <a:rPr lang="en-US" sz="4800" b="1" i="1" dirty="0">
                <a:solidFill>
                  <a:srgbClr val="0000FF"/>
                </a:solidFill>
                <a:latin typeface="Times New Roman" panose="02020603050405020304" pitchFamily="18" charset="0"/>
                <a:cs typeface="Times New Roman" panose="02020603050405020304" pitchFamily="18" charset="0"/>
              </a:rPr>
              <a:t>ụ</a:t>
            </a:r>
            <a:r>
              <a:rPr lang="vi-VN" sz="4800" b="1" i="1" dirty="0">
                <a:solidFill>
                  <a:srgbClr val="0000FF"/>
                </a:solidFill>
                <a:latin typeface="Times New Roman" panose="02020603050405020304" pitchFamily="18" charset="0"/>
                <a:cs typeface="Times New Roman" panose="02020603050405020304" pitchFamily="18" charset="0"/>
              </a:rPr>
              <a:t> l</a:t>
            </a:r>
            <a:r>
              <a:rPr lang="en-US" sz="4800" b="1" i="1" dirty="0" err="1">
                <a:solidFill>
                  <a:srgbClr val="0000FF"/>
                </a:solidFill>
                <a:latin typeface="Times New Roman" panose="02020603050405020304" pitchFamily="18" charset="0"/>
                <a:cs typeface="Times New Roman" panose="02020603050405020304" pitchFamily="18" charset="0"/>
              </a:rPr>
              <a:t>ợi</a:t>
            </a:r>
            <a:r>
              <a:rPr lang="vi-VN" sz="4800" b="1" i="1" dirty="0">
                <a:solidFill>
                  <a:srgbClr val="0000FF"/>
                </a:solidFill>
                <a:latin typeface="Times New Roman" panose="02020603050405020304" pitchFamily="18" charset="0"/>
                <a:cs typeface="Times New Roman" panose="02020603050405020304" pitchFamily="18" charset="0"/>
              </a:rPr>
              <a:t> cá nhân, đánh đập, s</a:t>
            </a:r>
            <a:r>
              <a:rPr lang="en-US" sz="4800" b="1" i="1" dirty="0">
                <a:solidFill>
                  <a:srgbClr val="0000FF"/>
                </a:solidFill>
                <a:latin typeface="Times New Roman" panose="02020603050405020304" pitchFamily="18" charset="0"/>
                <a:cs typeface="Times New Roman" panose="02020603050405020304" pitchFamily="18" charset="0"/>
              </a:rPr>
              <a:t>ỉ</a:t>
            </a:r>
            <a:r>
              <a:rPr lang="vi-VN" sz="4800" b="1" i="1" dirty="0">
                <a:solidFill>
                  <a:srgbClr val="0000FF"/>
                </a:solidFill>
                <a:latin typeface="Times New Roman" panose="02020603050405020304" pitchFamily="18" charset="0"/>
                <a:cs typeface="Times New Roman" panose="02020603050405020304" pitchFamily="18" charset="0"/>
              </a:rPr>
              <a:t> nhục người khác.</a:t>
            </a:r>
            <a:endParaRPr lang="en-US" sz="4800" b="1" dirty="0">
              <a:solidFill>
                <a:srgbClr val="0000FF"/>
              </a:solidFill>
              <a:latin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2ECB1F0E-AEB1-2036-0929-610FF01B1454}"/>
              </a:ext>
            </a:extLst>
          </p:cNvPr>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312902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62205" y="568030"/>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sp>
          <p:nvSpPr>
            <p:cNvPr id="9"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sp>
        <p:nvSpPr>
          <p:cNvPr id="11" name="Rectangle 10"/>
          <p:cNvSpPr/>
          <p:nvPr/>
        </p:nvSpPr>
        <p:spPr>
          <a:xfrm>
            <a:off x="3131110" y="2712684"/>
            <a:ext cx="6035040" cy="1366528"/>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a:solidFill>
                  <a:srgbClr val="FF0000"/>
                </a:solidFill>
                <a:latin typeface="Times" panose="02020603050405020304" pitchFamily="18" charset="0"/>
                <a:ea typeface="Arial" panose="020B0604020202020204" pitchFamily="34" charset="0"/>
                <a:cs typeface="Times" panose="02020603050405020304" pitchFamily="18" charset="0"/>
              </a:rPr>
              <a:t>2. Giá trị của tình y</a:t>
            </a:r>
            <a:r>
              <a:rPr lang="vi-VN" sz="3600" b="1" dirty="0">
                <a:solidFill>
                  <a:srgbClr val="FF0000"/>
                </a:solidFill>
                <a:latin typeface="Times" panose="02020603050405020304" pitchFamily="18" charset="0"/>
                <a:ea typeface="Arial" panose="020B0604020202020204" pitchFamily="34" charset="0"/>
                <a:cs typeface="Times" panose="02020603050405020304" pitchFamily="18" charset="0"/>
              </a:rPr>
              <a:t>êu thương con người </a:t>
            </a:r>
            <a:endParaRPr lang="en-US" sz="3600" b="1" dirty="0">
              <a:solidFill>
                <a:srgbClr val="FF0000"/>
              </a:solidFill>
              <a:latin typeface="Times" panose="02020603050405020304" pitchFamily="18" charset="0"/>
              <a:ea typeface="Arial" panose="020B0604020202020204" pitchFamily="34" charset="0"/>
              <a:cs typeface="Times"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334612"/>
            <a:ext cx="3229946" cy="2557576"/>
          </a:xfrm>
          <a:prstGeom prst="rect">
            <a:avLst/>
          </a:prstGeom>
        </p:spPr>
      </p:pic>
      <p:sp>
        <p:nvSpPr>
          <p:cNvPr id="21" name="Rectangle 20"/>
          <p:cNvSpPr>
            <a:spLocks noChangeArrowheads="1"/>
          </p:cNvSpPr>
          <p:nvPr/>
        </p:nvSpPr>
        <p:spPr bwMode="auto">
          <a:xfrm>
            <a:off x="455196" y="2797498"/>
            <a:ext cx="11052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a:solidFill>
                  <a:srgbClr val="0000FF"/>
                </a:solidFill>
                <a:latin typeface="#9Slide05 Fourth" panose="00000500000000000000" pitchFamily="2" charset="0"/>
                <a:ea typeface="Helvetica Neue"/>
                <a:cs typeface="Helvetica Neue"/>
              </a:rPr>
              <a:t>Bài</a:t>
            </a:r>
            <a:r>
              <a:rPr lang="en-US" altLang="en-US" sz="5400" b="1" dirty="0">
                <a:solidFill>
                  <a:srgbClr val="0000FF"/>
                </a:solidFill>
                <a:latin typeface="#9Slide05 Fourth" panose="00000500000000000000" pitchFamily="2" charset="0"/>
                <a:ea typeface="Helvetica Neue"/>
                <a:cs typeface="Helvetica Neue"/>
              </a:rPr>
              <a:t> 2:</a:t>
            </a:r>
            <a:r>
              <a:rPr lang="en-US" altLang="en-US" sz="5400" b="1" dirty="0">
                <a:solidFill>
                  <a:srgbClr val="FF0000"/>
                </a:solidFill>
                <a:latin typeface="#9Slide05 Fourth" panose="00000500000000000000" pitchFamily="2" charset="0"/>
                <a:ea typeface="Helvetica Neue"/>
                <a:cs typeface="Helvetica Neue"/>
              </a:rPr>
              <a:t> YÊU THƯƠNG CON NGƯỜI</a:t>
            </a:r>
            <a:endParaRPr lang="en-SG" altLang="en-US" sz="5400" b="1" dirty="0">
              <a:solidFill>
                <a:srgbClr val="0000FF"/>
              </a:solidFill>
              <a:latin typeface="#9Slide05 Fourth" panose="00000500000000000000" pitchFamily="2" charset="0"/>
            </a:endParaRPr>
          </a:p>
        </p:txBody>
      </p:sp>
      <p:pic>
        <p:nvPicPr>
          <p:cNvPr id="11" name="Shape 51"/>
          <p:cNvPicPr/>
          <p:nvPr/>
        </p:nvPicPr>
        <p:blipFill>
          <a:blip r:embed="rId3"/>
          <a:stretch/>
        </p:blipFill>
        <p:spPr>
          <a:xfrm>
            <a:off x="455196" y="244404"/>
            <a:ext cx="3364865" cy="2028488"/>
          </a:xfrm>
          <a:prstGeom prst="rect">
            <a:avLst/>
          </a:prstGeom>
        </p:spPr>
      </p:pic>
      <p:pic>
        <p:nvPicPr>
          <p:cNvPr id="12" name="Shape 53"/>
          <p:cNvPicPr/>
          <p:nvPr/>
        </p:nvPicPr>
        <p:blipFill>
          <a:blip r:embed="rId4"/>
          <a:stretch/>
        </p:blipFill>
        <p:spPr>
          <a:xfrm>
            <a:off x="4155288" y="230781"/>
            <a:ext cx="2531759" cy="2042112"/>
          </a:xfrm>
          <a:prstGeom prst="rect">
            <a:avLst/>
          </a:prstGeom>
        </p:spPr>
      </p:pic>
      <p:pic>
        <p:nvPicPr>
          <p:cNvPr id="13" name="Shape 55"/>
          <p:cNvPicPr/>
          <p:nvPr/>
        </p:nvPicPr>
        <p:blipFill>
          <a:blip r:embed="rId5"/>
          <a:stretch/>
        </p:blipFill>
        <p:spPr>
          <a:xfrm>
            <a:off x="7128751" y="236240"/>
            <a:ext cx="3584575" cy="2031194"/>
          </a:xfrm>
          <a:prstGeom prst="rect">
            <a:avLst/>
          </a:prstGeom>
        </p:spPr>
      </p:pic>
      <p:pic>
        <p:nvPicPr>
          <p:cNvPr id="14" name="Shape 57"/>
          <p:cNvPicPr/>
          <p:nvPr/>
        </p:nvPicPr>
        <p:blipFill>
          <a:blip r:embed="rId6"/>
          <a:stretch/>
        </p:blipFill>
        <p:spPr>
          <a:xfrm>
            <a:off x="701755" y="4334612"/>
            <a:ext cx="3118306" cy="2498658"/>
          </a:xfrm>
          <a:prstGeom prst="rect">
            <a:avLst/>
          </a:prstGeom>
        </p:spPr>
      </p:pic>
      <p:pic>
        <p:nvPicPr>
          <p:cNvPr id="17" name="Shape 61"/>
          <p:cNvPicPr/>
          <p:nvPr/>
        </p:nvPicPr>
        <p:blipFill>
          <a:blip r:embed="rId7"/>
          <a:stretch/>
        </p:blipFill>
        <p:spPr>
          <a:xfrm>
            <a:off x="4372135" y="4334612"/>
            <a:ext cx="3218815" cy="2498658"/>
          </a:xfrm>
          <a:prstGeom prst="rect">
            <a:avLst/>
          </a:prstGeom>
        </p:spPr>
      </p:pic>
      <p:pic>
        <p:nvPicPr>
          <p:cNvPr id="10" name="Picture 9"/>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oasengroup.vn/Content/Uploads/images/6_TRUYEN_THONG/6_2_TAI_TRO/HOAT_DONG_CONG_DONG/CAP_LA_YEU_THUONG/2_Cap%20la%20yeu%20th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44" y="1264648"/>
            <a:ext cx="3534205" cy="27717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a:stretch>
            <a:fillRect/>
          </a:stretch>
        </p:blipFill>
        <p:spPr>
          <a:xfrm>
            <a:off x="4394243" y="1264648"/>
            <a:ext cx="3597865" cy="2556706"/>
          </a:xfrm>
          <a:prstGeom prst="rect">
            <a:avLst/>
          </a:prstGeom>
        </p:spPr>
      </p:pic>
      <p:pic>
        <p:nvPicPr>
          <p:cNvPr id="4" name="Picture 3"/>
          <p:cNvPicPr>
            <a:picLocks noChangeAspect="1"/>
          </p:cNvPicPr>
          <p:nvPr/>
        </p:nvPicPr>
        <p:blipFill>
          <a:blip r:embed="rId4"/>
          <a:stretch>
            <a:fillRect/>
          </a:stretch>
        </p:blipFill>
        <p:spPr>
          <a:xfrm>
            <a:off x="7992108" y="1115979"/>
            <a:ext cx="4197941" cy="2780231"/>
          </a:xfrm>
          <a:prstGeom prst="rect">
            <a:avLst/>
          </a:prstGeom>
        </p:spPr>
      </p:pic>
      <p:sp>
        <p:nvSpPr>
          <p:cNvPr id="6" name="Rectangle 5"/>
          <p:cNvSpPr/>
          <p:nvPr/>
        </p:nvSpPr>
        <p:spPr>
          <a:xfrm>
            <a:off x="155575" y="-72212"/>
            <a:ext cx="8755855" cy="971356"/>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5400" b="1" dirty="0" err="1">
                <a:solidFill>
                  <a:srgbClr val="FF0000"/>
                </a:solidFill>
                <a:latin typeface="Times" panose="02020603050405020304" pitchFamily="18" charset="0"/>
                <a:ea typeface="Arial" panose="020B0604020202020204" pitchFamily="34" charset="0"/>
                <a:cs typeface="Times" panose="02020603050405020304" pitchFamily="18" charset="0"/>
              </a:rPr>
              <a:t>Trò</a:t>
            </a:r>
            <a:r>
              <a:rPr lang="en-US" sz="5400" b="1" dirty="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5400" b="1" dirty="0" err="1">
                <a:solidFill>
                  <a:srgbClr val="FF0000"/>
                </a:solidFill>
                <a:latin typeface="Times" panose="02020603050405020304" pitchFamily="18" charset="0"/>
                <a:ea typeface="Arial" panose="020B0604020202020204" pitchFamily="34" charset="0"/>
                <a:cs typeface="Times" panose="02020603050405020304" pitchFamily="18" charset="0"/>
              </a:rPr>
              <a:t>chơi</a:t>
            </a:r>
            <a:r>
              <a:rPr lang="en-US" sz="5400" b="1" dirty="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5400" b="1" dirty="0" err="1">
                <a:solidFill>
                  <a:srgbClr val="FF0000"/>
                </a:solidFill>
                <a:latin typeface="Times" panose="02020603050405020304" pitchFamily="18" charset="0"/>
                <a:ea typeface="Arial" panose="020B0604020202020204" pitchFamily="34" charset="0"/>
                <a:cs typeface="Times" panose="02020603050405020304" pitchFamily="18" charset="0"/>
              </a:rPr>
              <a:t>Thử</a:t>
            </a:r>
            <a:r>
              <a:rPr lang="en-US" sz="5400" b="1" dirty="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5400" b="1" dirty="0" err="1">
                <a:solidFill>
                  <a:srgbClr val="FF0000"/>
                </a:solidFill>
                <a:latin typeface="Times" panose="02020603050405020304" pitchFamily="18" charset="0"/>
                <a:ea typeface="Arial" panose="020B0604020202020204" pitchFamily="34" charset="0"/>
                <a:cs typeface="Times" panose="02020603050405020304" pitchFamily="18" charset="0"/>
              </a:rPr>
              <a:t>tài</a:t>
            </a:r>
            <a:r>
              <a:rPr lang="en-US" sz="5400" b="1" dirty="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5400" b="1" dirty="0" err="1">
                <a:solidFill>
                  <a:srgbClr val="FF0000"/>
                </a:solidFill>
                <a:latin typeface="Times" panose="02020603050405020304" pitchFamily="18" charset="0"/>
                <a:ea typeface="Arial" panose="020B0604020202020204" pitchFamily="34" charset="0"/>
                <a:cs typeface="Times" panose="02020603050405020304" pitchFamily="18" charset="0"/>
              </a:rPr>
              <a:t>hiểu</a:t>
            </a:r>
            <a:r>
              <a:rPr lang="en-US" sz="5400" b="1" dirty="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5400" b="1" dirty="0" err="1">
                <a:solidFill>
                  <a:srgbClr val="FF0000"/>
                </a:solidFill>
                <a:latin typeface="Times" panose="02020603050405020304" pitchFamily="18" charset="0"/>
                <a:ea typeface="Arial" panose="020B0604020202020204" pitchFamily="34" charset="0"/>
                <a:cs typeface="Times" panose="02020603050405020304" pitchFamily="18" charset="0"/>
              </a:rPr>
              <a:t>biết</a:t>
            </a:r>
            <a:r>
              <a:rPr lang="vi-VN" sz="5400" b="1" dirty="0">
                <a:solidFill>
                  <a:srgbClr val="FF0000"/>
                </a:solidFill>
                <a:latin typeface="Times" panose="02020603050405020304" pitchFamily="18" charset="0"/>
                <a:ea typeface="Arial" panose="020B0604020202020204" pitchFamily="34" charset="0"/>
                <a:cs typeface="Times" panose="02020603050405020304" pitchFamily="18" charset="0"/>
              </a:rPr>
              <a:t> </a:t>
            </a:r>
            <a:endParaRPr lang="en-US" sz="5400" b="1" dirty="0">
              <a:solidFill>
                <a:srgbClr val="FF0000"/>
              </a:solidFill>
              <a:latin typeface="Times" panose="02020603050405020304" pitchFamily="18" charset="0"/>
              <a:ea typeface="Arial" panose="020B0604020202020204" pitchFamily="34" charset="0"/>
              <a:cs typeface="Times" panose="02020603050405020304" pitchFamily="18" charset="0"/>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307975" y="4325305"/>
            <a:ext cx="3697198" cy="2532696"/>
          </a:xfrm>
          <a:prstGeom prst="rect">
            <a:avLst/>
          </a:prstGeom>
        </p:spPr>
      </p:pic>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6"/>
          <a:stretch>
            <a:fillRect/>
          </a:stretch>
        </p:blipFill>
        <p:spPr>
          <a:xfrm>
            <a:off x="4715691" y="4260226"/>
            <a:ext cx="3435531" cy="2601124"/>
          </a:xfrm>
          <a:prstGeom prst="rect">
            <a:avLst/>
          </a:prstGeom>
        </p:spPr>
      </p:pic>
      <p:pic>
        <p:nvPicPr>
          <p:cNvPr id="3078" name="Picture 6" descr="Chủ tịch Quốc hội Nguyễn Thị Kim Ngân dự và phát biểu tại Chương trì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0253" y="4036423"/>
            <a:ext cx="3318387" cy="249500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44761" y="-59634"/>
            <a:ext cx="6230983" cy="1745863"/>
          </a:xfrm>
          <a:prstGeom prst="rect">
            <a:avLst/>
          </a:prstGeom>
        </p:spPr>
        <p:txBody>
          <a:bodyPr wrap="square">
            <a:spAutoFit/>
          </a:bodyPr>
          <a:lstStyle/>
          <a:p>
            <a:pPr marL="1054100" marR="0" indent="38100" algn="just">
              <a:lnSpc>
                <a:spcPct val="115000"/>
              </a:lnSpc>
              <a:spcBef>
                <a:spcPts val="0"/>
              </a:spcBef>
              <a:spcAft>
                <a:spcPts val="600"/>
              </a:spcAft>
            </a:pPr>
            <a:r>
              <a:rPr lang="en-US" sz="3200" b="1" dirty="0" err="1">
                <a:solidFill>
                  <a:srgbClr val="1D02DA"/>
                </a:solidFill>
                <a:latin typeface="Times" panose="02020603050405020304" pitchFamily="18" charset="0"/>
                <a:ea typeface="Arial" panose="020B0604020202020204" pitchFamily="34" charset="0"/>
                <a:cs typeface="Times" panose="02020603050405020304" pitchFamily="18" charset="0"/>
              </a:rPr>
              <a:t>Kể</a:t>
            </a:r>
            <a:r>
              <a:rPr lang="en-US" sz="32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200" b="1" dirty="0" err="1">
                <a:solidFill>
                  <a:srgbClr val="1D02DA"/>
                </a:solidFill>
                <a:latin typeface="Times" panose="02020603050405020304" pitchFamily="18" charset="0"/>
                <a:ea typeface="Arial" panose="020B0604020202020204" pitchFamily="34" charset="0"/>
                <a:cs typeface="Times" panose="02020603050405020304" pitchFamily="18" charset="0"/>
              </a:rPr>
              <a:t>tên</a:t>
            </a:r>
            <a:r>
              <a:rPr lang="en-US" sz="32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200" b="1" dirty="0" err="1">
                <a:solidFill>
                  <a:srgbClr val="1D02DA"/>
                </a:solidFill>
                <a:latin typeface="Times" panose="02020603050405020304" pitchFamily="18" charset="0"/>
                <a:ea typeface="Arial" panose="020B0604020202020204" pitchFamily="34" charset="0"/>
                <a:cs typeface="Times" panose="02020603050405020304" pitchFamily="18" charset="0"/>
              </a:rPr>
              <a:t>các</a:t>
            </a:r>
            <a:r>
              <a:rPr lang="en-US" sz="32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200" b="1" dirty="0" err="1">
                <a:solidFill>
                  <a:srgbClr val="1D02DA"/>
                </a:solidFill>
                <a:latin typeface="Times" panose="02020603050405020304" pitchFamily="18" charset="0"/>
                <a:ea typeface="Arial" panose="020B0604020202020204" pitchFamily="34" charset="0"/>
                <a:cs typeface="Times" panose="02020603050405020304" pitchFamily="18" charset="0"/>
              </a:rPr>
              <a:t>chương</a:t>
            </a:r>
            <a:r>
              <a:rPr lang="en-US" sz="32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200" b="1" dirty="0" err="1">
                <a:solidFill>
                  <a:srgbClr val="1D02DA"/>
                </a:solidFill>
                <a:latin typeface="Times" panose="02020603050405020304" pitchFamily="18" charset="0"/>
                <a:ea typeface="Arial" panose="020B0604020202020204" pitchFamily="34" charset="0"/>
                <a:cs typeface="Times" panose="02020603050405020304" pitchFamily="18" charset="0"/>
              </a:rPr>
              <a:t>trình</a:t>
            </a:r>
            <a:r>
              <a:rPr lang="en-US" sz="32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200" b="1" dirty="0" err="1">
                <a:solidFill>
                  <a:srgbClr val="1D02DA"/>
                </a:solidFill>
                <a:latin typeface="Times" panose="02020603050405020304" pitchFamily="18" charset="0"/>
                <a:ea typeface="Arial" panose="020B0604020202020204" pitchFamily="34" charset="0"/>
                <a:cs typeface="Times" panose="02020603050405020304" pitchFamily="18" charset="0"/>
              </a:rPr>
              <a:t>nhân</a:t>
            </a:r>
            <a:r>
              <a:rPr lang="en-US" sz="32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200" b="1" dirty="0" err="1">
                <a:solidFill>
                  <a:srgbClr val="1D02DA"/>
                </a:solidFill>
                <a:latin typeface="Times" panose="02020603050405020304" pitchFamily="18" charset="0"/>
                <a:ea typeface="Arial" panose="020B0604020202020204" pitchFamily="34" charset="0"/>
                <a:cs typeface="Times" panose="02020603050405020304" pitchFamily="18" charset="0"/>
              </a:rPr>
              <a:t>ái</a:t>
            </a:r>
            <a:r>
              <a:rPr lang="en-US" sz="32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200" b="1" dirty="0" err="1">
                <a:solidFill>
                  <a:srgbClr val="1D02DA"/>
                </a:solidFill>
                <a:latin typeface="Times" panose="02020603050405020304" pitchFamily="18" charset="0"/>
                <a:ea typeface="Arial" panose="020B0604020202020204" pitchFamily="34" charset="0"/>
                <a:cs typeface="Times" panose="02020603050405020304" pitchFamily="18" charset="0"/>
              </a:rPr>
              <a:t>trên</a:t>
            </a:r>
            <a:r>
              <a:rPr lang="en-US" sz="32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200" b="1" dirty="0" err="1">
                <a:solidFill>
                  <a:srgbClr val="1D02DA"/>
                </a:solidFill>
                <a:latin typeface="Times" panose="02020603050405020304" pitchFamily="18" charset="0"/>
                <a:ea typeface="Arial" panose="020B0604020202020204" pitchFamily="34" charset="0"/>
                <a:cs typeface="Times" panose="02020603050405020304" pitchFamily="18" charset="0"/>
              </a:rPr>
              <a:t>truyền</a:t>
            </a:r>
            <a:r>
              <a:rPr lang="en-US" sz="32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200" b="1" dirty="0" err="1">
                <a:solidFill>
                  <a:srgbClr val="1D02DA"/>
                </a:solidFill>
                <a:latin typeface="Times" panose="02020603050405020304" pitchFamily="18" charset="0"/>
                <a:ea typeface="Arial" panose="020B0604020202020204" pitchFamily="34" charset="0"/>
                <a:cs typeface="Times" panose="02020603050405020304" pitchFamily="18" charset="0"/>
              </a:rPr>
              <a:t>hình</a:t>
            </a:r>
            <a:r>
              <a:rPr lang="en-US" sz="32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200" b="1" dirty="0" err="1">
                <a:solidFill>
                  <a:srgbClr val="1D02DA"/>
                </a:solidFill>
                <a:latin typeface="Times" panose="02020603050405020304" pitchFamily="18" charset="0"/>
                <a:ea typeface="Arial" panose="020B0604020202020204" pitchFamily="34" charset="0"/>
                <a:cs typeface="Times" panose="02020603050405020304" pitchFamily="18" charset="0"/>
              </a:rPr>
              <a:t>mà</a:t>
            </a:r>
            <a:r>
              <a:rPr lang="en-US" sz="32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200" b="1" dirty="0" err="1">
                <a:solidFill>
                  <a:srgbClr val="1D02DA"/>
                </a:solidFill>
                <a:latin typeface="Times" panose="02020603050405020304" pitchFamily="18" charset="0"/>
                <a:ea typeface="Arial" panose="020B0604020202020204" pitchFamily="34" charset="0"/>
                <a:cs typeface="Times" panose="02020603050405020304" pitchFamily="18" charset="0"/>
              </a:rPr>
              <a:t>em</a:t>
            </a:r>
            <a:r>
              <a:rPr lang="en-US" sz="3200" b="1"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200" b="1" dirty="0" err="1">
                <a:solidFill>
                  <a:srgbClr val="1D02DA"/>
                </a:solidFill>
                <a:latin typeface="Times" panose="02020603050405020304" pitchFamily="18" charset="0"/>
                <a:ea typeface="Arial" panose="020B0604020202020204" pitchFamily="34" charset="0"/>
                <a:cs typeface="Times" panose="02020603050405020304" pitchFamily="18" charset="0"/>
              </a:rPr>
              <a:t>biết</a:t>
            </a:r>
            <a:endParaRPr lang="en-US" sz="3200" b="1" dirty="0">
              <a:effectLst/>
              <a:latin typeface="Times" panose="02020603050405020304" pitchFamily="18" charset="0"/>
              <a:ea typeface="Arial" panose="020B0604020202020204" pitchFamily="34" charset="0"/>
              <a:cs typeface="Times" panose="02020603050405020304" pitchFamily="18" charset="0"/>
            </a:endParaRPr>
          </a:p>
        </p:txBody>
      </p:sp>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a:solidFill>
                  <a:prstClr val="black"/>
                </a:solidFill>
                <a:latin typeface="Times New Roman" panose="02020603050405020304" pitchFamily="18" charset="0"/>
                <a:cs typeface="Times New Roman" panose="02020603050405020304" pitchFamily="18" charset="0"/>
              </a:rPr>
              <a:t>Đọc</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thông</a:t>
            </a:r>
            <a:r>
              <a:rPr lang="en-US" sz="2400" b="1" kern="0" dirty="0">
                <a:solidFill>
                  <a:prstClr val="black"/>
                </a:solidFill>
                <a:latin typeface="Times New Roman" panose="02020603050405020304" pitchFamily="18" charset="0"/>
                <a:cs typeface="Times New Roman" panose="02020603050405020304" pitchFamily="18" charset="0"/>
              </a:rPr>
              <a:t> tin </a:t>
            </a:r>
            <a:r>
              <a:rPr lang="en-US" sz="2400" b="1" kern="0" dirty="0" err="1">
                <a:solidFill>
                  <a:prstClr val="black"/>
                </a:solidFill>
                <a:latin typeface="Times New Roman" panose="02020603050405020304" pitchFamily="18" charset="0"/>
                <a:cs typeface="Times New Roman" panose="02020603050405020304" pitchFamily="18" charset="0"/>
              </a:rPr>
              <a:t>và</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trả</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lời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câu</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hỏi</a:t>
            </a:r>
            <a:endParaRPr lang="en-US" sz="2400" b="1" kern="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4524315"/>
          </a:xfrm>
          <a:prstGeom prst="rect">
            <a:avLst/>
          </a:prstGeom>
          <a:noFill/>
        </p:spPr>
        <p:txBody>
          <a:bodyPr wrap="square" rtlCol="0">
            <a:spAutoFit/>
          </a:bodyPr>
          <a:lstStyle/>
          <a:p>
            <a:pPr algn="just"/>
            <a:r>
              <a:rPr lang="en-US" sz="2000" i="1" dirty="0">
                <a:latin typeface="Times" panose="02020603050405020304" pitchFamily="18" charset="0"/>
                <a:cs typeface="Times" panose="02020603050405020304" pitchFamily="18" charset="0"/>
              </a:rPr>
              <a:t>    </a:t>
            </a:r>
            <a:r>
              <a:rPr lang="vi-VN" sz="2400" i="1" dirty="0">
                <a:latin typeface="Times" panose="02020603050405020304" pitchFamily="18" charset="0"/>
                <a:cs typeface="Times" panose="02020603050405020304" pitchFamily="18" charset="0"/>
              </a:rPr>
              <a:t>Các</a:t>
            </a:r>
            <a:r>
              <a:rPr lang="vi-VN" sz="2400" dirty="0">
                <a:latin typeface="Times" panose="02020603050405020304" pitchFamily="18" charset="0"/>
                <a:cs typeface="Times" panose="02020603050405020304" pitchFamily="18" charset="0"/>
              </a:rPr>
              <a:t> chương trình nhân ái trên truyền hình như những nh</a:t>
            </a:r>
            <a:r>
              <a:rPr lang="en-US" sz="2400" dirty="0">
                <a:latin typeface="Times" panose="02020603050405020304" pitchFamily="18" charset="0"/>
                <a:cs typeface="Times" panose="02020603050405020304" pitchFamily="18" charset="0"/>
              </a:rPr>
              <a:t>ị</a:t>
            </a:r>
            <a:r>
              <a:rPr lang="vi-VN" sz="2400" dirty="0">
                <a:latin typeface="Times" panose="02020603050405020304" pitchFamily="18" charset="0"/>
                <a:cs typeface="Times" panose="02020603050405020304" pitchFamily="18" charset="0"/>
              </a:rPr>
              <a:t>p cầu, mang phép màu đến v</a:t>
            </a:r>
            <a:r>
              <a:rPr lang="en-US" sz="2400" dirty="0">
                <a:latin typeface="Times" panose="02020603050405020304" pitchFamily="18" charset="0"/>
                <a:cs typeface="Times" panose="02020603050405020304" pitchFamily="18" charset="0"/>
              </a:rPr>
              <a:t>ớ</a:t>
            </a:r>
            <a:r>
              <a:rPr lang="vi-VN" sz="2400" dirty="0">
                <a:latin typeface="Times" panose="02020603050405020304" pitchFamily="18" charset="0"/>
                <a:cs typeface="Times" panose="02020603050405020304" pitchFamily="18" charset="0"/>
              </a:rPr>
              <a:t>i những người nghèo khổ, bất h</a:t>
            </a:r>
            <a:r>
              <a:rPr lang="en-US" sz="2400" dirty="0">
                <a:latin typeface="Times" panose="02020603050405020304" pitchFamily="18" charset="0"/>
                <a:cs typeface="Times" panose="02020603050405020304" pitchFamily="18" charset="0"/>
              </a:rPr>
              <a:t>ạ</a:t>
            </a:r>
            <a:r>
              <a:rPr lang="vi-VN" sz="2400" dirty="0">
                <a:latin typeface="Times" panose="02020603050405020304" pitchFamily="18" charset="0"/>
                <a:cs typeface="Times" panose="02020603050405020304" pitchFamily="18" charset="0"/>
              </a:rPr>
              <a:t>nh. </a:t>
            </a:r>
            <a:r>
              <a:rPr lang="en-US" sz="2400" dirty="0">
                <a:latin typeface="Times" panose="02020603050405020304" pitchFamily="18" charset="0"/>
                <a:cs typeface="Times" panose="02020603050405020304" pitchFamily="18" charset="0"/>
              </a:rPr>
              <a:t>Đ</a:t>
            </a:r>
            <a:r>
              <a:rPr lang="vi-VN" sz="2400" dirty="0">
                <a:latin typeface="Times" panose="02020603050405020304" pitchFamily="18" charset="0"/>
                <a:cs typeface="Times" panose="02020603050405020304" pitchFamily="18" charset="0"/>
              </a:rPr>
              <a:t>ó là thông điệp của lòng yêu thương lan toả t</a:t>
            </a:r>
            <a:r>
              <a:rPr lang="en-US" sz="2400" dirty="0">
                <a:latin typeface="Times" panose="02020603050405020304" pitchFamily="18" charset="0"/>
                <a:cs typeface="Times" panose="02020603050405020304" pitchFamily="18" charset="0"/>
              </a:rPr>
              <a:t>ớ</a:t>
            </a:r>
            <a:r>
              <a:rPr lang="vi-VN" sz="2400" dirty="0">
                <a:latin typeface="Times" panose="02020603050405020304" pitchFamily="18" charset="0"/>
                <a:cs typeface="Times" panose="02020603050405020304" pitchFamily="18" charset="0"/>
              </a:rPr>
              <a:t>i những trái tim biết rung cảm, thấu hiểu và chia </a:t>
            </a:r>
            <a:r>
              <a:rPr lang="vi-VN" sz="2400" i="1" dirty="0">
                <a:latin typeface="Times" panose="02020603050405020304" pitchFamily="18" charset="0"/>
                <a:cs typeface="Times" panose="02020603050405020304" pitchFamily="18" charset="0"/>
              </a:rPr>
              <a:t>sẻ</a:t>
            </a:r>
            <a:r>
              <a:rPr lang="vi-VN" sz="2400" dirty="0">
                <a:latin typeface="Times" panose="02020603050405020304" pitchFamily="18" charset="0"/>
                <a:cs typeface="Times" panose="02020603050405020304" pitchFamily="18" charset="0"/>
              </a:rPr>
              <a:t> v</a:t>
            </a:r>
            <a:r>
              <a:rPr lang="en-US" sz="2400" dirty="0">
                <a:latin typeface="Times" panose="02020603050405020304" pitchFamily="18" charset="0"/>
                <a:cs typeface="Times" panose="02020603050405020304" pitchFamily="18" charset="0"/>
              </a:rPr>
              <a:t>ớ</a:t>
            </a:r>
            <a:r>
              <a:rPr lang="vi-VN" sz="2400" dirty="0">
                <a:latin typeface="Times" panose="02020603050405020304" pitchFamily="18" charset="0"/>
                <a:cs typeface="Times" panose="02020603050405020304" pitchFamily="18" charset="0"/>
              </a:rPr>
              <a:t>i những mảnh đời khốn khó.</a:t>
            </a:r>
            <a:endParaRPr lang="en-US" sz="2400" dirty="0">
              <a:latin typeface="Times" panose="02020603050405020304" pitchFamily="18" charset="0"/>
              <a:cs typeface="Times" panose="02020603050405020304" pitchFamily="18" charset="0"/>
            </a:endParaRPr>
          </a:p>
          <a:p>
            <a:pPr algn="just"/>
            <a:r>
              <a:rPr lang="en-US" sz="2400" dirty="0">
                <a:latin typeface="Times" panose="02020603050405020304" pitchFamily="18" charset="0"/>
                <a:cs typeface="Times" panose="02020603050405020304" pitchFamily="18" charset="0"/>
              </a:rPr>
              <a:t>    </a:t>
            </a:r>
            <a:r>
              <a:rPr lang="vi-VN" sz="2400" dirty="0">
                <a:latin typeface="Times" panose="02020603050405020304" pitchFamily="18" charset="0"/>
                <a:cs typeface="Times" panose="02020603050405020304" pitchFamily="18" charset="0"/>
              </a:rPr>
              <a:t>Chương trình </a:t>
            </a:r>
            <a:r>
              <a:rPr lang="vi-VN" sz="2400" i="1" dirty="0">
                <a:latin typeface="Times" panose="02020603050405020304" pitchFamily="18" charset="0"/>
                <a:cs typeface="Times" panose="02020603050405020304" pitchFamily="18" charset="0"/>
              </a:rPr>
              <a:t>C</a:t>
            </a:r>
            <a:r>
              <a:rPr lang="en-US" sz="2400" i="1" dirty="0">
                <a:latin typeface="Times" panose="02020603050405020304" pitchFamily="18" charset="0"/>
                <a:cs typeface="Times" panose="02020603050405020304" pitchFamily="18" charset="0"/>
              </a:rPr>
              <a:t>ặ</a:t>
            </a:r>
            <a:r>
              <a:rPr lang="vi-VN" sz="2400" i="1" dirty="0">
                <a:latin typeface="Times" panose="02020603050405020304" pitchFamily="18" charset="0"/>
                <a:cs typeface="Times" panose="02020603050405020304" pitchFamily="18" charset="0"/>
              </a:rPr>
              <a:t>p lá yêu thương</a:t>
            </a:r>
            <a:r>
              <a:rPr lang="vi-VN" sz="2400" dirty="0">
                <a:latin typeface="Times" panose="02020603050405020304" pitchFamily="18" charset="0"/>
                <a:cs typeface="Times" panose="02020603050405020304" pitchFamily="18" charset="0"/>
              </a:rPr>
              <a:t> là dự án hỗ trợ các em học sinh có hoàn cảnh khó kh</a:t>
            </a:r>
            <a:r>
              <a:rPr lang="en-US" sz="2400" dirty="0">
                <a:latin typeface="Times" panose="02020603050405020304" pitchFamily="18" charset="0"/>
                <a:cs typeface="Times" panose="02020603050405020304" pitchFamily="18" charset="0"/>
              </a:rPr>
              <a:t>ă</a:t>
            </a:r>
            <a:r>
              <a:rPr lang="vi-VN" sz="2400" dirty="0">
                <a:latin typeface="Times" panose="02020603050405020304" pitchFamily="18" charset="0"/>
                <a:cs typeface="Times" panose="02020603050405020304" pitchFamily="18" charset="0"/>
              </a:rPr>
              <a:t>n, vươn lên trong cuộc sống để tiếp tục t</a:t>
            </a:r>
            <a:r>
              <a:rPr lang="en-US" sz="2400" dirty="0">
                <a:latin typeface="Times" panose="02020603050405020304" pitchFamily="18" charset="0"/>
                <a:cs typeface="Times" panose="02020603050405020304" pitchFamily="18" charset="0"/>
              </a:rPr>
              <a:t>ớ</a:t>
            </a:r>
            <a:r>
              <a:rPr lang="vi-VN" sz="2400" dirty="0">
                <a:latin typeface="Times" panose="02020603050405020304" pitchFamily="18" charset="0"/>
                <a:cs typeface="Times" panose="02020603050405020304" pitchFamily="18" charset="0"/>
              </a:rPr>
              <a:t>i trường. Chương trình </a:t>
            </a:r>
            <a:r>
              <a:rPr lang="vi-VN" sz="2400" i="1" dirty="0">
                <a:latin typeface="Times" panose="02020603050405020304" pitchFamily="18" charset="0"/>
                <a:cs typeface="Times" panose="02020603050405020304" pitchFamily="18" charset="0"/>
              </a:rPr>
              <a:t>Xin chào cuộc s</a:t>
            </a:r>
            <a:r>
              <a:rPr lang="en-US" sz="2400" i="1" dirty="0">
                <a:latin typeface="Times" panose="02020603050405020304" pitchFamily="18" charset="0"/>
                <a:cs typeface="Times" panose="02020603050405020304" pitchFamily="18" charset="0"/>
              </a:rPr>
              <a:t>ố</a:t>
            </a:r>
            <a:r>
              <a:rPr lang="vi-VN" sz="2400" i="1" dirty="0">
                <a:latin typeface="Times" panose="02020603050405020304" pitchFamily="18" charset="0"/>
                <a:cs typeface="Times" panose="02020603050405020304" pitchFamily="18" charset="0"/>
              </a:rPr>
              <a:t>ng</a:t>
            </a:r>
            <a:r>
              <a:rPr lang="vi-VN" sz="2400" dirty="0">
                <a:latin typeface="Times" panose="02020603050405020304" pitchFamily="18" charset="0"/>
                <a:cs typeface="Times" panose="02020603050405020304" pitchFamily="18" charset="0"/>
              </a:rPr>
              <a:t> chữa lành những vết thương bằng chính tình yêu thương dành cho những em bé khuyết t</a:t>
            </a:r>
            <a:r>
              <a:rPr lang="en-US" sz="2400" dirty="0" err="1">
                <a:latin typeface="Times" panose="02020603050405020304" pitchFamily="18" charset="0"/>
                <a:cs typeface="Times" panose="02020603050405020304" pitchFamily="18" charset="0"/>
              </a:rPr>
              <a:t>ật</a:t>
            </a:r>
            <a:r>
              <a:rPr lang="vi-VN" sz="2400" dirty="0">
                <a:latin typeface="Times" panose="02020603050405020304" pitchFamily="18" charset="0"/>
                <a:cs typeface="Times" panose="02020603050405020304" pitchFamily="18" charset="0"/>
              </a:rPr>
              <a:t>. Sau mỗi ca phẫu thuật giúp các em bước ra khỏi nỗi bất h</a:t>
            </a:r>
            <a:r>
              <a:rPr lang="en-US" sz="2400" dirty="0">
                <a:latin typeface="Times" panose="02020603050405020304" pitchFamily="18" charset="0"/>
                <a:cs typeface="Times" panose="02020603050405020304" pitchFamily="18" charset="0"/>
              </a:rPr>
              <a:t>ạ</a:t>
            </a:r>
            <a:r>
              <a:rPr lang="vi-VN" sz="2400" dirty="0">
                <a:latin typeface="Times" panose="02020603050405020304" pitchFamily="18" charset="0"/>
                <a:cs typeface="Times" panose="02020603050405020304" pitchFamily="18" charset="0"/>
              </a:rPr>
              <a:t>nh, tr</a:t>
            </a:r>
            <a:r>
              <a:rPr lang="en-US" sz="2400" dirty="0">
                <a:latin typeface="Times" panose="02020603050405020304" pitchFamily="18" charset="0"/>
                <a:cs typeface="Times" panose="02020603050405020304" pitchFamily="18" charset="0"/>
              </a:rPr>
              <a:t>ở</a:t>
            </a:r>
            <a:r>
              <a:rPr lang="vi-VN" sz="2400" dirty="0">
                <a:latin typeface="Times" panose="02020603050405020304" pitchFamily="18" charset="0"/>
                <a:cs typeface="Times" panose="02020603050405020304" pitchFamily="18" charset="0"/>
              </a:rPr>
              <a:t> về vói tuổi thơ bình thường như các em đáng được hưởng. Chương trình </a:t>
            </a:r>
            <a:r>
              <a:rPr lang="vi-VN" sz="2400" i="1" dirty="0">
                <a:latin typeface="Times" panose="02020603050405020304" pitchFamily="18" charset="0"/>
                <a:cs typeface="Times" panose="02020603050405020304" pitchFamily="18" charset="0"/>
              </a:rPr>
              <a:t>Cùng xây mơ ước</a:t>
            </a:r>
            <a:r>
              <a:rPr lang="vi-VN" sz="2400" dirty="0">
                <a:latin typeface="Times" panose="02020603050405020304" pitchFamily="18" charset="0"/>
                <a:cs typeface="Times" panose="02020603050405020304" pitchFamily="18" charset="0"/>
              </a:rPr>
              <a:t> giúp giảm b</a:t>
            </a:r>
            <a:r>
              <a:rPr lang="en-US" sz="2400" dirty="0">
                <a:latin typeface="Times" panose="02020603050405020304" pitchFamily="18" charset="0"/>
                <a:cs typeface="Times" panose="02020603050405020304" pitchFamily="18" charset="0"/>
              </a:rPr>
              <a:t>ớ</a:t>
            </a:r>
            <a:r>
              <a:rPr lang="vi-VN" sz="2400" dirty="0">
                <a:latin typeface="Times" panose="02020603050405020304" pitchFamily="18" charset="0"/>
                <a:cs typeface="Times" panose="02020603050405020304" pitchFamily="18" charset="0"/>
              </a:rPr>
              <a:t>t những c</a:t>
            </a:r>
            <a:r>
              <a:rPr lang="en-US" sz="2400" dirty="0">
                <a:latin typeface="Times" panose="02020603050405020304" pitchFamily="18" charset="0"/>
                <a:cs typeface="Times" panose="02020603050405020304" pitchFamily="18" charset="0"/>
              </a:rPr>
              <a:t>ă</a:t>
            </a:r>
            <a:r>
              <a:rPr lang="vi-VN" sz="2400" dirty="0">
                <a:latin typeface="Times" panose="02020603050405020304" pitchFamily="18" charset="0"/>
                <a:cs typeface="Times" panose="02020603050405020304" pitchFamily="18" charset="0"/>
              </a:rPr>
              <a:t>n nhà dột nát, xiêu vẹo. Trên mảnh đất ấy, sẽ là những ngôi nhà m</a:t>
            </a:r>
            <a:r>
              <a:rPr lang="en-US" sz="2400" dirty="0">
                <a:latin typeface="Times" panose="02020603050405020304" pitchFamily="18" charset="0"/>
                <a:cs typeface="Times" panose="02020603050405020304" pitchFamily="18" charset="0"/>
              </a:rPr>
              <a:t>ớ</a:t>
            </a:r>
            <a:r>
              <a:rPr lang="vi-VN" sz="2400" dirty="0">
                <a:latin typeface="Times" panose="02020603050405020304" pitchFamily="18" charset="0"/>
                <a:cs typeface="Times" panose="02020603050405020304" pitchFamily="18" charset="0"/>
              </a:rPr>
              <a:t>i khang trang được dụng lên từ những viên g</a:t>
            </a:r>
            <a:r>
              <a:rPr lang="en-US" sz="2400" dirty="0" err="1">
                <a:latin typeface="Times" panose="02020603050405020304" pitchFamily="18" charset="0"/>
                <a:cs typeface="Times" panose="02020603050405020304" pitchFamily="18" charset="0"/>
              </a:rPr>
              <a:t>ạch</a:t>
            </a:r>
            <a:r>
              <a:rPr lang="vi-VN" sz="2400" dirty="0">
                <a:latin typeface="Times" panose="02020603050405020304" pitchFamily="18" charset="0"/>
                <a:cs typeface="Times" panose="02020603050405020304" pitchFamily="18" charset="0"/>
              </a:rPr>
              <a:t> tình nghĩa, từ bàn tay, khối óc và tấm lòng của tất cả cộng đồng,... để mỗi ngôi nhà th</a:t>
            </a:r>
            <a:r>
              <a:rPr lang="en-US" sz="2400" dirty="0" err="1">
                <a:latin typeface="Times" panose="02020603050405020304" pitchFamily="18" charset="0"/>
                <a:cs typeface="Times" panose="02020603050405020304" pitchFamily="18" charset="0"/>
              </a:rPr>
              <a:t>ật</a:t>
            </a:r>
            <a:r>
              <a:rPr lang="vi-VN" sz="2400" dirty="0">
                <a:latin typeface="Times" panose="02020603050405020304" pitchFamily="18" charset="0"/>
                <a:cs typeface="Times" panose="02020603050405020304" pitchFamily="18" charset="0"/>
              </a:rPr>
              <a:t> sự tr</a:t>
            </a:r>
            <a:r>
              <a:rPr lang="en-US" sz="2400" dirty="0">
                <a:latin typeface="Times" panose="02020603050405020304" pitchFamily="18" charset="0"/>
                <a:cs typeface="Times" panose="02020603050405020304" pitchFamily="18" charset="0"/>
              </a:rPr>
              <a:t>ở</a:t>
            </a:r>
            <a:r>
              <a:rPr lang="vi-VN" sz="2400" dirty="0">
                <a:latin typeface="Times" panose="02020603050405020304" pitchFamily="18" charset="0"/>
                <a:cs typeface="Times" panose="02020603050405020304" pitchFamily="18" charset="0"/>
              </a:rPr>
              <a:t> thành một mái ấm, một chốn an cư, ươm mầm cho một cuộc đời m</a:t>
            </a:r>
            <a:r>
              <a:rPr lang="en-US" sz="2400" dirty="0">
                <a:latin typeface="Times" panose="02020603050405020304" pitchFamily="18" charset="0"/>
                <a:cs typeface="Times" panose="02020603050405020304" pitchFamily="18" charset="0"/>
              </a:rPr>
              <a:t>ớ</a:t>
            </a:r>
            <a:r>
              <a:rPr lang="vi-VN" sz="2400" dirty="0">
                <a:latin typeface="Times" panose="02020603050405020304" pitchFamily="18" charset="0"/>
                <a:cs typeface="Times" panose="02020603050405020304" pitchFamily="18" charset="0"/>
              </a:rPr>
              <a:t>i tươi sáng và ấm áp hơn.</a:t>
            </a:r>
            <a:endParaRPr lang="en-US" sz="2400" dirty="0">
              <a:latin typeface="Times" panose="02020603050405020304" pitchFamily="18" charset="0"/>
              <a:cs typeface="Times" panose="02020603050405020304"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1047979"/>
          </a:xfrm>
          <a:prstGeom prst="rect">
            <a:avLst/>
          </a:prstGeom>
        </p:spPr>
        <p:txBody>
          <a:bodyPr wrap="square">
            <a:spAutoFit/>
          </a:bodyPr>
          <a:lstStyle/>
          <a:p>
            <a:pPr marL="1054100" marR="0" indent="38100" algn="just">
              <a:lnSpc>
                <a:spcPct val="115000"/>
              </a:lnSpc>
              <a:spcBef>
                <a:spcPts val="0"/>
              </a:spcBef>
              <a:spcAft>
                <a:spcPts val="600"/>
              </a:spcAft>
            </a:pPr>
            <a:r>
              <a:rPr lang="vi-VN" b="1" dirty="0">
                <a:solidFill>
                  <a:srgbClr val="1D02DA"/>
                </a:solidFill>
                <a:latin typeface="Times" panose="02020603050405020304" pitchFamily="18" charset="0"/>
                <a:ea typeface="Arial" panose="020B0604020202020204" pitchFamily="34" charset="0"/>
                <a:cs typeface="Times" panose="02020603050405020304" pitchFamily="18" charset="0"/>
              </a:rPr>
              <a:t>Theo em, tình yêu thương con người có ý nghĩa như thế nào đối với người được nhận tình yêu thương và người th</a:t>
            </a:r>
            <a:r>
              <a:rPr lang="en-US" b="1" dirty="0">
                <a:solidFill>
                  <a:srgbClr val="1D02DA"/>
                </a:solidFill>
                <a:latin typeface="Times" panose="02020603050405020304" pitchFamily="18" charset="0"/>
                <a:ea typeface="Arial" panose="020B0604020202020204" pitchFamily="34" charset="0"/>
                <a:cs typeface="Times" panose="02020603050405020304" pitchFamily="18" charset="0"/>
              </a:rPr>
              <a:t>ể</a:t>
            </a:r>
            <a:r>
              <a:rPr lang="vi-VN" b="1" dirty="0">
                <a:solidFill>
                  <a:srgbClr val="1D02DA"/>
                </a:solidFill>
                <a:latin typeface="Times" panose="02020603050405020304" pitchFamily="18" charset="0"/>
                <a:ea typeface="Arial" panose="020B0604020202020204" pitchFamily="34" charset="0"/>
                <a:cs typeface="Times" panose="02020603050405020304" pitchFamily="18" charset="0"/>
              </a:rPr>
              <a:t> hiện tình yêu thương với người khác?</a:t>
            </a:r>
            <a:endParaRPr lang="en-US" b="1" dirty="0">
              <a:effectLst/>
              <a:latin typeface="Times" panose="02020603050405020304" pitchFamily="18" charset="0"/>
              <a:ea typeface="Arial" panose="020B0604020202020204" pitchFamily="34" charset="0"/>
              <a:cs typeface="Times" panose="02020603050405020304" pitchFamily="18"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pic>
        <p:nvPicPr>
          <p:cNvPr id="11" name="Picture 10" descr="IMG_1582517675295_1582518075254"/>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10837028" y="1059969"/>
            <a:ext cx="1195346" cy="1088799"/>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
        <p:nvSpPr>
          <p:cNvPr id="12" name="Text Box 5"/>
          <p:cNvSpPr txBox="1">
            <a:spLocks noChangeArrowheads="1"/>
          </p:cNvSpPr>
          <p:nvPr/>
        </p:nvSpPr>
        <p:spPr bwMode="auto">
          <a:xfrm>
            <a:off x="901102" y="2243470"/>
            <a:ext cx="8132616" cy="773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3000" b="1" i="1" dirty="0">
                <a:solidFill>
                  <a:srgbClr val="0000FF"/>
                </a:solidFill>
                <a:latin typeface="+mj-lt"/>
              </a:rPr>
              <a:t>* Ý nghĩa </a:t>
            </a:r>
            <a:r>
              <a:rPr lang="vi-VN" sz="3000" b="1" i="1" dirty="0">
                <a:solidFill>
                  <a:srgbClr val="0000FF"/>
                </a:solidFill>
                <a:latin typeface="+mj-lt"/>
              </a:rPr>
              <a:t>của yêu thương con người</a:t>
            </a:r>
          </a:p>
          <a:p>
            <a:pPr>
              <a:buNone/>
            </a:pPr>
            <a:r>
              <a:rPr lang="vi-VN" sz="2400" b="1" i="1" dirty="0">
                <a:solidFill>
                  <a:srgbClr val="0000FF"/>
                </a:solidFill>
                <a:latin typeface="+mj-lt"/>
              </a:rPr>
              <a:t>. Là tình cảm quý giá, một giá trị nhân văn là truyền thống quý báu của dân tộc mà mỗi chúng ta cần giữ gìn và phát huy  </a:t>
            </a:r>
          </a:p>
          <a:p>
            <a:pPr>
              <a:buNone/>
            </a:pPr>
            <a:r>
              <a:rPr lang="vi-VN" sz="2400" b="1" i="1" dirty="0">
                <a:solidFill>
                  <a:srgbClr val="0000FF"/>
                </a:solidFill>
                <a:latin typeface="+mj-lt"/>
              </a:rPr>
              <a:t>. Tình yêu thương con người mang lại niềm vui sự tin tưởng vào bản thân và cuộc sống.</a:t>
            </a:r>
          </a:p>
          <a:p>
            <a:pPr>
              <a:buNone/>
            </a:pPr>
            <a:r>
              <a:rPr lang="vi-VN" sz="2400" b="1" i="1" dirty="0">
                <a:solidFill>
                  <a:srgbClr val="0000FF"/>
                </a:solidFill>
                <a:latin typeface="+mj-lt"/>
              </a:rPr>
              <a:t>. Làm cho mối quan hệ giữa con người với con người trở nên gắn bó, góp phần xây dựng cộng đồng an toàn, lành mạnh và tốt đẹp hơn.</a:t>
            </a:r>
          </a:p>
          <a:p>
            <a:pPr>
              <a:buNone/>
            </a:pPr>
            <a:endParaRPr lang="en-US" sz="3000" b="1" dirty="0">
              <a:solidFill>
                <a:srgbClr val="0000FF"/>
              </a:solidFill>
              <a:latin typeface="+mj-lt"/>
            </a:endParaRPr>
          </a:p>
          <a:p>
            <a:pPr lvl="0">
              <a:buNone/>
            </a:pPr>
            <a:r>
              <a:rPr lang="en-US" sz="3000" dirty="0">
                <a:latin typeface="#9Slide07 Marbelia Regular" panose="02000500000000000000" pitchFamily="2" charset="0"/>
              </a:rPr>
              <a:t>-</a:t>
            </a:r>
            <a:r>
              <a:rPr lang="vi-VN" sz="3000" dirty="0">
                <a:latin typeface="#9Slide07 Marbelia Regular" panose="02000500000000000000" pitchFamily="2" charset="0"/>
              </a:rPr>
              <a:t>Tình yêu </a:t>
            </a:r>
            <a:r>
              <a:rPr lang="vi-VN" sz="3000" dirty="0" err="1">
                <a:latin typeface="#9Slide07 Marbelia Regular" panose="02000500000000000000" pitchFamily="2" charset="0"/>
              </a:rPr>
              <a:t>ơng</a:t>
            </a:r>
            <a:r>
              <a:rPr lang="vi-VN" sz="3000" dirty="0">
                <a:latin typeface="#9Slide07 Marbelia Regular" panose="02000500000000000000" pitchFamily="2" charset="0"/>
              </a:rPr>
              <a:t>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 </a:t>
            </a:r>
            <a:endParaRPr lang="en-US" sz="3000" dirty="0">
              <a:latin typeface="#9Slide07 Marbelia Regular" panose="02000500000000000000" pitchFamily="2" charset="0"/>
            </a:endParaRPr>
          </a:p>
          <a:p>
            <a:pPr lvl="0">
              <a:buNone/>
            </a:pPr>
            <a:r>
              <a:rPr lang="en-US" sz="3000" dirty="0">
                <a:latin typeface="#9Slide07 Marbelia Regular" panose="02000500000000000000" pitchFamily="2" charset="0"/>
              </a:rPr>
              <a:t>-</a:t>
            </a:r>
            <a:r>
              <a:rPr lang="vi-VN" sz="3000" dirty="0">
                <a:latin typeface="#9Slide07 Marbelia Regular" panose="02000500000000000000" pitchFamily="2" charset="0"/>
              </a:rPr>
              <a:t>Người biết yêu thương con người sẽ được mọi người yêu quý và kính trọng. Yêu thương con người là truyền thống quý báu của dân tộc, cần được giữ gìn và phát huy.</a:t>
            </a:r>
            <a:br>
              <a:rPr lang="vi-VN" dirty="0"/>
            </a:br>
            <a:endParaRPr lang="en-US" b="1" dirty="0">
              <a:latin typeface="#9Slide05 Phobia" panose="02000506000000020003" pitchFamily="2"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55;p8"/>
          <p:cNvPicPr preferRelativeResize="0"/>
          <p:nvPr/>
        </p:nvPicPr>
        <p:blipFill rotWithShape="1">
          <a:blip r:embed="rId2">
            <a:alphaModFix/>
          </a:blip>
          <a:srcRect/>
          <a:stretch/>
        </p:blipFill>
        <p:spPr>
          <a:xfrm>
            <a:off x="3096092" y="4944187"/>
            <a:ext cx="2173015" cy="2068435"/>
          </a:xfrm>
          <a:prstGeom prst="rect">
            <a:avLst/>
          </a:prstGeom>
          <a:noFill/>
          <a:ln>
            <a:noFill/>
          </a:ln>
        </p:spPr>
      </p:pic>
      <p:pic>
        <p:nvPicPr>
          <p:cNvPr id="9" name="Shape 95"/>
          <p:cNvPicPr/>
          <p:nvPr/>
        </p:nvPicPr>
        <p:blipFill>
          <a:blip r:embed="rId3"/>
          <a:stretch/>
        </p:blipFill>
        <p:spPr>
          <a:xfrm>
            <a:off x="7635766" y="1040525"/>
            <a:ext cx="4556234" cy="4999320"/>
          </a:xfrm>
          <a:prstGeom prst="rect">
            <a:avLst/>
          </a:prstGeom>
        </p:spPr>
      </p:pic>
      <p:pic>
        <p:nvPicPr>
          <p:cNvPr id="10" name="Picture 9"/>
          <p:cNvPicPr>
            <a:picLocks noChangeAspect="1"/>
          </p:cNvPicPr>
          <p:nvPr/>
        </p:nvPicPr>
        <p:blipFill>
          <a:blip r:embed="rId4"/>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463639" y="210926"/>
            <a:ext cx="8858508"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vi-VN" sz="3200" b="1" dirty="0">
                <a:solidFill>
                  <a:srgbClr val="FF0000"/>
                </a:solidFill>
                <a:latin typeface="Times" panose="02020603050405020304" pitchFamily="18" charset="0"/>
                <a:ea typeface="Arial" panose="020B0604020202020204" pitchFamily="34" charset="0"/>
                <a:cs typeface="Times" panose="02020603050405020304" pitchFamily="18" charset="0"/>
              </a:rPr>
              <a:t>* Thực hiện hành động biểu hiện yêu thương.</a:t>
            </a:r>
            <a:endParaRPr lang="en-US" sz="3200" b="1" dirty="0">
              <a:solidFill>
                <a:srgbClr val="FF0000"/>
              </a:solidFill>
              <a:latin typeface="Times" panose="02020603050405020304" pitchFamily="18" charset="0"/>
              <a:ea typeface="Arial" panose="020B0604020202020204" pitchFamily="34" charset="0"/>
              <a:cs typeface="Times" panose="02020603050405020304"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
        <p:nvSpPr>
          <p:cNvPr id="12" name="Rectangle: Rounded Corners 1">
            <a:extLst>
              <a:ext uri="{FF2B5EF4-FFF2-40B4-BE49-F238E27FC236}">
                <a16:creationId xmlns:a16="http://schemas.microsoft.com/office/drawing/2014/main" id="{49368C2B-08BB-4567-BA27-2402FAA3C31F}"/>
              </a:ext>
            </a:extLst>
          </p:cNvPr>
          <p:cNvSpPr/>
          <p:nvPr/>
        </p:nvSpPr>
        <p:spPr>
          <a:xfrm>
            <a:off x="463639" y="1204611"/>
            <a:ext cx="743111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70C0"/>
                </a:solidFill>
                <a:latin typeface="Times" panose="02020603050405020304" pitchFamily="18" charset="0"/>
                <a:ea typeface="Times New Roman" panose="02020603050405020304" pitchFamily="18" charset="0"/>
                <a:cs typeface="Times" panose="02020603050405020304" pitchFamily="18" charset="0"/>
              </a:rPr>
              <a:t>Quyên góp ủng hộ cho những người gặp khó khăn</a:t>
            </a:r>
            <a:endParaRPr lang="en-US" sz="2400" b="1" dirty="0">
              <a:solidFill>
                <a:srgbClr val="0070C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
        <p:nvSpPr>
          <p:cNvPr id="13" name="Rectangle: Rounded Corners 1">
            <a:extLst>
              <a:ext uri="{FF2B5EF4-FFF2-40B4-BE49-F238E27FC236}">
                <a16:creationId xmlns:a16="http://schemas.microsoft.com/office/drawing/2014/main" id="{49368C2B-08BB-4567-BA27-2402FAA3C31F}"/>
              </a:ext>
            </a:extLst>
          </p:cNvPr>
          <p:cNvSpPr/>
          <p:nvPr/>
        </p:nvSpPr>
        <p:spPr>
          <a:xfrm>
            <a:off x="463639" y="2093943"/>
            <a:ext cx="743111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 </a:t>
            </a:r>
            <a:r>
              <a:rPr lang="en-US" sz="2400" b="1" dirty="0">
                <a:solidFill>
                  <a:srgbClr val="0070C0"/>
                </a:solidFill>
                <a:latin typeface="Times" panose="02020603050405020304" pitchFamily="18" charset="0"/>
                <a:ea typeface="Times New Roman" panose="02020603050405020304" pitchFamily="18" charset="0"/>
                <a:cs typeface="Times" panose="02020603050405020304" pitchFamily="18" charset="0"/>
              </a:rPr>
              <a:t>Chia sẻ và giúp đỡ người gặp hoạn nạn</a:t>
            </a:r>
            <a:endParaRPr lang="en-US" sz="2400" b="1" dirty="0">
              <a:solidFill>
                <a:srgbClr val="0070C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
        <p:nvSpPr>
          <p:cNvPr id="14" name="Rectangle: Rounded Corners 1">
            <a:extLst>
              <a:ext uri="{FF2B5EF4-FFF2-40B4-BE49-F238E27FC236}">
                <a16:creationId xmlns:a16="http://schemas.microsoft.com/office/drawing/2014/main" id="{49368C2B-08BB-4567-BA27-2402FAA3C31F}"/>
              </a:ext>
            </a:extLst>
          </p:cNvPr>
          <p:cNvSpPr/>
          <p:nvPr/>
        </p:nvSpPr>
        <p:spPr>
          <a:xfrm>
            <a:off x="463639" y="3078624"/>
            <a:ext cx="743111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Times" panose="02020603050405020304" pitchFamily="18" charset="0"/>
                <a:ea typeface="Times New Roman" panose="02020603050405020304" pitchFamily="18" charset="0"/>
                <a:cs typeface="Times" panose="02020603050405020304" pitchFamily="18" charset="0"/>
              </a:rPr>
              <a:t>* Thái độ:</a:t>
            </a:r>
            <a:r>
              <a:rPr lang="en-US" sz="2000" b="1" dirty="0">
                <a:solidFill>
                  <a:srgbClr val="0070C0"/>
                </a:solidFill>
                <a:latin typeface="Times" panose="02020603050405020304" pitchFamily="18" charset="0"/>
                <a:ea typeface="Times New Roman" panose="02020603050405020304" pitchFamily="18" charset="0"/>
                <a:cs typeface="Times" panose="02020603050405020304" pitchFamily="18" charset="0"/>
              </a:rPr>
              <a:t> chia sẻ, cưu mang, thương người, lời nói động viên…</a:t>
            </a:r>
          </a:p>
          <a:p>
            <a:pPr algn="ctr"/>
            <a:r>
              <a:rPr lang="en-US" dirty="0">
                <a:solidFill>
                  <a:prstClr val="white"/>
                </a:solidFill>
                <a:latin typeface="Times New Roman" panose="02020603050405020304" pitchFamily="18" charset="0"/>
                <a:ea typeface="Times New Roman" panose="02020603050405020304" pitchFamily="18" charset="0"/>
              </a:rPr>
              <a:t> </a:t>
            </a:r>
          </a:p>
        </p:txBody>
      </p:sp>
      <p:sp>
        <p:nvSpPr>
          <p:cNvPr id="15" name="Rectangle: Rounded Corners 1">
            <a:extLst>
              <a:ext uri="{FF2B5EF4-FFF2-40B4-BE49-F238E27FC236}">
                <a16:creationId xmlns:a16="http://schemas.microsoft.com/office/drawing/2014/main" id="{49368C2B-08BB-4567-BA27-2402FAA3C31F}"/>
              </a:ext>
            </a:extLst>
          </p:cNvPr>
          <p:cNvSpPr/>
          <p:nvPr/>
        </p:nvSpPr>
        <p:spPr>
          <a:xfrm>
            <a:off x="463639" y="4064099"/>
            <a:ext cx="743111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panose="02020603050405020304" pitchFamily="18" charset="0"/>
                <a:ea typeface="Times New Roman" panose="02020603050405020304" pitchFamily="18" charset="0"/>
                <a:cs typeface="Times" panose="02020603050405020304" pitchFamily="18" charset="0"/>
              </a:rPr>
              <a:t>* Cử chỉ: </a:t>
            </a:r>
            <a:r>
              <a:rPr lang="en-US" sz="2400" b="1" dirty="0">
                <a:solidFill>
                  <a:srgbClr val="0070C0"/>
                </a:solidFill>
                <a:latin typeface="Times" panose="02020603050405020304" pitchFamily="18" charset="0"/>
                <a:ea typeface="Times New Roman" panose="02020603050405020304" pitchFamily="18" charset="0"/>
                <a:cs typeface="Times" panose="02020603050405020304" pitchFamily="18" charset="0"/>
              </a:rPr>
              <a:t>Khoan dung, nhẹ nhàng, điệu bộ ân cần…</a:t>
            </a: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5394" y="2481264"/>
            <a:ext cx="2769646"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4"/>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5"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9" name="Picture 28"/>
          <p:cNvPicPr>
            <a:picLocks noChangeAspect="1"/>
          </p:cNvPicPr>
          <p:nvPr/>
        </p:nvPicPr>
        <p:blipFill>
          <a:blip r:embed="rId26"/>
          <a:stretch>
            <a:fillRect/>
          </a:stretch>
        </p:blipFill>
        <p:spPr>
          <a:xfrm>
            <a:off x="10936762" y="0"/>
            <a:ext cx="1255238" cy="937524"/>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446550"/>
          </a:xfrm>
          <a:prstGeom prst="rect">
            <a:avLst/>
          </a:prstGeom>
          <a:noFill/>
        </p:spPr>
        <p:txBody>
          <a:bodyPr wrap="square" rtlCol="0">
            <a:spAutoFit/>
          </a:bodyPr>
          <a:lstStyle/>
          <a:p>
            <a:pPr algn="ctr" defTabSz="457200"/>
            <a:endParaRPr lang="en-US" altLang="zh-CN" sz="4400" b="1" dirty="0">
              <a:solidFill>
                <a:srgbClr val="FF0000"/>
              </a:solidFill>
              <a:latin typeface="Times" panose="02020603050405020304" pitchFamily="18" charset="0"/>
              <a:ea typeface="华康海报体W12" panose="040B0C09000000000000" pitchFamily="81" charset="-122"/>
              <a:cs typeface="Times" panose="02020603050405020304" pitchFamily="18" charset="0"/>
            </a:endParaRPr>
          </a:p>
          <a:p>
            <a:pPr algn="ctr" defTabSz="457200"/>
            <a:r>
              <a:rPr lang="en-US" altLang="zh-CN" sz="4400" b="1" dirty="0">
                <a:solidFill>
                  <a:srgbClr val="FF0000"/>
                </a:solidFill>
                <a:latin typeface="Times" panose="02020603050405020304" pitchFamily="18" charset="0"/>
                <a:ea typeface="华康海报体W12" panose="040B0C09000000000000" pitchFamily="81" charset="-122"/>
                <a:cs typeface="Times" panose="02020603050405020304" pitchFamily="18" charset="0"/>
              </a:rPr>
              <a:t>III. Luyện tập</a:t>
            </a:r>
            <a:endParaRPr lang="zh-CN" altLang="en-US" sz="4400" b="1" dirty="0">
              <a:solidFill>
                <a:srgbClr val="FF0000"/>
              </a:solidFill>
              <a:latin typeface="Times" panose="02020603050405020304" pitchFamily="18" charset="0"/>
              <a:ea typeface="华康海报体W12" panose="040B0C09000000000000" pitchFamily="81" charset="-122"/>
              <a:cs typeface="Times" panose="02020603050405020304"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err="1">
                  <a:solidFill>
                    <a:srgbClr val="0000FF"/>
                  </a:solidFill>
                  <a:latin typeface="Times" panose="02020603050405020304" pitchFamily="18" charset="0"/>
                  <a:ea typeface="Helvetica Neue"/>
                  <a:cs typeface="Times" panose="02020603050405020304" pitchFamily="18" charset="0"/>
                </a:rPr>
                <a:t>Bài</a:t>
              </a:r>
              <a:r>
                <a:rPr lang="en-US" altLang="en-US" sz="3600" b="1" dirty="0">
                  <a:solidFill>
                    <a:srgbClr val="0000FF"/>
                  </a:solidFill>
                  <a:latin typeface="Times" panose="02020603050405020304" pitchFamily="18" charset="0"/>
                  <a:ea typeface="Helvetica Neue"/>
                  <a:cs typeface="Times" panose="02020603050405020304" pitchFamily="18" charset="0"/>
                </a:rPr>
                <a:t> 2:</a:t>
              </a:r>
              <a:r>
                <a:rPr lang="en-US" altLang="en-US" sz="3600" b="1" dirty="0">
                  <a:solidFill>
                    <a:srgbClr val="FF0000"/>
                  </a:solidFill>
                  <a:latin typeface="Times" panose="02020603050405020304" pitchFamily="18" charset="0"/>
                  <a:ea typeface="Helvetica Neue"/>
                  <a:cs typeface="Times" panose="02020603050405020304" pitchFamily="18" charset="0"/>
                </a:rPr>
                <a:t> </a:t>
              </a:r>
            </a:p>
            <a:p>
              <a:pPr algn="ctr" eaLnBrk="0" fontAlgn="base" hangingPunct="0">
                <a:spcBef>
                  <a:spcPct val="0"/>
                </a:spcBef>
                <a:spcAft>
                  <a:spcPct val="0"/>
                </a:spcAft>
              </a:pPr>
              <a:r>
                <a:rPr lang="en-US" altLang="en-US" sz="3600" b="1" dirty="0">
                  <a:solidFill>
                    <a:srgbClr val="FF0000"/>
                  </a:solidFill>
                  <a:latin typeface="Times" panose="02020603050405020304" pitchFamily="18" charset="0"/>
                  <a:ea typeface="Helvetica Neue"/>
                  <a:cs typeface="Times" panose="02020603050405020304" pitchFamily="18" charset="0"/>
                </a:rPr>
                <a:t>YÊU THƯƠNG CON NGƯỜI</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77"/>
          <p:cNvPicPr/>
          <p:nvPr/>
        </p:nvPicPr>
        <p:blipFill>
          <a:blip r:embed="rId3"/>
          <a:stretch/>
        </p:blipFill>
        <p:spPr>
          <a:xfrm>
            <a:off x="141890" y="953484"/>
            <a:ext cx="3026099" cy="1673256"/>
          </a:xfrm>
          <a:prstGeom prst="rect">
            <a:avLst/>
          </a:prstGeom>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Ai </a:t>
            </a:r>
            <a:r>
              <a:rPr lang="en-US" altLang="en-US" sz="2400" b="1" kern="0" dirty="0" err="1">
                <a:solidFill>
                  <a:srgbClr val="FFFF00"/>
                </a:solidFill>
                <a:latin typeface="Times New Roman" panose="02020603050405020304" pitchFamily="18" charset="0"/>
                <a:cs typeface="Times New Roman" panose="02020603050405020304" pitchFamily="18" charset="0"/>
              </a:rPr>
              <a:t>nhanh</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880344292"/>
              </p:ext>
            </p:extLst>
          </p:nvPr>
        </p:nvGraphicFramePr>
        <p:xfrm>
          <a:off x="3261508" y="1252790"/>
          <a:ext cx="8744960" cy="1402080"/>
        </p:xfrm>
        <a:graphic>
          <a:graphicData uri="http://schemas.openxmlformats.org/drawingml/2006/table">
            <a:tbl>
              <a:tblPr>
                <a:tableStyleId>{5C22544A-7EE6-4342-B048-85BDC9FD1C3A}</a:tableStyleId>
              </a:tblPr>
              <a:tblGrid>
                <a:gridCol w="8744960">
                  <a:extLst>
                    <a:ext uri="{9D8B030D-6E8A-4147-A177-3AD203B41FA5}">
                      <a16:colId xmlns:a16="http://schemas.microsoft.com/office/drawing/2014/main" val="20000"/>
                    </a:ext>
                  </a:extLst>
                </a:gridCol>
              </a:tblGrid>
              <a:tr h="815340">
                <a:tc>
                  <a:txBody>
                    <a:bodyPr/>
                    <a:lstStyle/>
                    <a:p>
                      <a:pPr marL="190500" marR="0" indent="-190500" algn="just">
                        <a:lnSpc>
                          <a:spcPct val="115000"/>
                        </a:lnSpc>
                        <a:spcBef>
                          <a:spcPts val="0"/>
                        </a:spcBef>
                        <a:spcAft>
                          <a:spcPts val="0"/>
                        </a:spcAft>
                      </a:pPr>
                      <a:r>
                        <a:rPr lang="vi-VN" sz="2000" dirty="0">
                          <a:effectLst/>
                          <a:latin typeface="Times" panose="02020603050405020304" pitchFamily="18" charset="0"/>
                          <a:cs typeface="Times" panose="02020603050405020304" pitchFamily="18" charset="0"/>
                        </a:rPr>
                        <a:t>Gia đình Hà có bốn người: bố, mẹ, em trai và Hà. Để hai chị em Hà có nhiều thời gian học tập và vui chơi, mọi việc trong gia đình bố mẹ thường làm hết. Mấy hôm nay, mẹ bị ốm nên mọi việc đều do một mình bố xoay xở nhưng Hà vẫn mải chơi, không giúp đỡ bố cũng không hỏi han, động viên mẹ.</a:t>
                      </a:r>
                      <a:endParaRPr lang="en-US" sz="2000" dirty="0">
                        <a:effectLst/>
                        <a:latin typeface="Times" panose="02020603050405020304" pitchFamily="18" charset="0"/>
                        <a:ea typeface="Arial" panose="020B0604020202020204" pitchFamily="34" charset="0"/>
                        <a:cs typeface="Times" panose="02020603050405020304"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27291937"/>
              </p:ext>
            </p:extLst>
          </p:nvPr>
        </p:nvGraphicFramePr>
        <p:xfrm>
          <a:off x="481524" y="2928390"/>
          <a:ext cx="8348968" cy="1261872"/>
        </p:xfrm>
        <a:graphic>
          <a:graphicData uri="http://schemas.openxmlformats.org/drawingml/2006/table">
            <a:tbl>
              <a:tblPr/>
              <a:tblGrid>
                <a:gridCol w="8348968">
                  <a:extLst>
                    <a:ext uri="{9D8B030D-6E8A-4147-A177-3AD203B41FA5}">
                      <a16:colId xmlns:a16="http://schemas.microsoft.com/office/drawing/2014/main" val="20000"/>
                    </a:ext>
                  </a:extLst>
                </a:gridCol>
              </a:tblGrid>
              <a:tr h="1135380">
                <a:tc>
                  <a:txBody>
                    <a:bodyPr/>
                    <a:lstStyle/>
                    <a:p>
                      <a:pPr marL="190500" marR="0" indent="-190500" algn="just">
                        <a:lnSpc>
                          <a:spcPct val="115000"/>
                        </a:lnSpc>
                        <a:spcBef>
                          <a:spcPts val="0"/>
                        </a:spcBef>
                        <a:spcAft>
                          <a:spcPts val="0"/>
                        </a:spcAft>
                      </a:pPr>
                      <a:r>
                        <a:rPr lang="vi-VN" sz="2400" b="1" dirty="0">
                          <a:solidFill>
                            <a:srgbClr val="0000FF"/>
                          </a:solidFill>
                          <a:effectLst/>
                          <a:latin typeface="Times" panose="02020603050405020304" pitchFamily="18" charset="0"/>
                          <a:ea typeface="Arial" panose="020B0604020202020204" pitchFamily="34" charset="0"/>
                          <a:cs typeface="Times" panose="02020603050405020304" pitchFamily="18" charset="0"/>
                        </a:rPr>
                        <a:t>Lan là học sinh khuyết tật mới chuyển về lớp. Em thường ngồi một chỗ xem các bạn vui đùa, chạy nhảy. Thấy vậy, Mai đến trò chuyện và cùng chơi với Lan</a:t>
                      </a:r>
                      <a:endParaRPr lang="en-US" sz="2400" b="1" dirty="0">
                        <a:solidFill>
                          <a:srgbClr val="0000FF"/>
                        </a:solidFill>
                        <a:effectLst/>
                        <a:latin typeface="Times" panose="02020603050405020304" pitchFamily="18" charset="0"/>
                        <a:ea typeface="Arial" panose="020B0604020202020204" pitchFamily="34" charset="0"/>
                        <a:cs typeface="Times" panose="02020603050405020304" pitchFamily="18"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5"/>
          <a:stretch>
            <a:fillRect/>
          </a:stretch>
        </p:blipFill>
        <p:spPr>
          <a:xfrm>
            <a:off x="9154976" y="2656378"/>
            <a:ext cx="2947004" cy="1650456"/>
          </a:xfrm>
          <a:prstGeom prst="rect">
            <a:avLst/>
          </a:prstGeom>
        </p:spPr>
      </p:pic>
      <p:sp>
        <p:nvSpPr>
          <p:cNvPr id="7" name="Rectangle 6"/>
          <p:cNvSpPr/>
          <p:nvPr/>
        </p:nvSpPr>
        <p:spPr>
          <a:xfrm>
            <a:off x="4823948" y="4587617"/>
            <a:ext cx="6740433" cy="1938992"/>
          </a:xfrm>
          <a:prstGeom prst="rect">
            <a:avLst/>
          </a:prstGeom>
        </p:spPr>
        <p:txBody>
          <a:bodyPr wrap="square">
            <a:spAutoFit/>
          </a:bodyPr>
          <a:lstStyle/>
          <a:p>
            <a:pPr algn="just"/>
            <a:r>
              <a:rPr lang="vi-VN" sz="2400" b="1" dirty="0">
                <a:solidFill>
                  <a:srgbClr val="C00000"/>
                </a:solidFill>
                <a:latin typeface="Times" panose="02020603050405020304" pitchFamily="18" charset="0"/>
                <a:ea typeface="Courier New" panose="02070309020205020404" pitchFamily="49" charset="0"/>
                <a:cs typeface="Times" panose="02020603050405020304" pitchFamily="18" charset="0"/>
              </a:rPr>
              <a:t>Cạnh nhà Phúc có một bà cụ neo đơn. Phúc thường sang chơi </a:t>
            </a:r>
            <a:r>
              <a:rPr lang="vi-VN" sz="2400" b="1" dirty="0" err="1">
                <a:solidFill>
                  <a:srgbClr val="C00000"/>
                </a:solidFill>
                <a:latin typeface="Times" panose="02020603050405020304" pitchFamily="18" charset="0"/>
                <a:ea typeface="Courier New" panose="02070309020205020404" pitchFamily="49" charset="0"/>
                <a:cs typeface="Times" panose="02020603050405020304" pitchFamily="18" charset="0"/>
              </a:rPr>
              <a:t>vsssới</a:t>
            </a:r>
            <a:r>
              <a:rPr lang="vi-VN" sz="2400" b="1" dirty="0">
                <a:solidFill>
                  <a:srgbClr val="C00000"/>
                </a:solidFill>
                <a:latin typeface="Times" panose="02020603050405020304" pitchFamily="18" charset="0"/>
                <a:ea typeface="Courier New" panose="02070309020205020404" pitchFamily="49" charset="0"/>
                <a:cs typeface="Times" panose="02020603050405020304" pitchFamily="18" charset="0"/>
              </a:rPr>
              <a:t> cụ mỗi khi rảnh rỗi. Cuối tuần được nghỉ, Phúc rủ các bạn hàng xóm sang quét dọn nhà cửa, nhổ cỏ vườn và nói chuyện để cụ đỡ buồn.</a:t>
            </a:r>
            <a:endParaRPr lang="en-US" sz="2400" b="1" dirty="0">
              <a:solidFill>
                <a:srgbClr val="C00000"/>
              </a:solidFill>
              <a:latin typeface="Times" panose="02020603050405020304" pitchFamily="18" charset="0"/>
              <a:cs typeface="Times" panose="02020603050405020304" pitchFamily="18" charset="0"/>
            </a:endParaRPr>
          </a:p>
        </p:txBody>
      </p:sp>
      <p:pic>
        <p:nvPicPr>
          <p:cNvPr id="4102" name="Picture 6" descr="Sóc Nhí - xem tranh - Họa sĩ nhí - Xem tranh - General hand protection  environmental because a planet green - clean - beautiful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341" y="4237345"/>
            <a:ext cx="3803093" cy="25153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1860345290"/>
              </p:ext>
            </p:extLst>
          </p:nvPr>
        </p:nvGraphicFramePr>
        <p:xfrm>
          <a:off x="4532811" y="359740"/>
          <a:ext cx="5982789" cy="841248"/>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val="20000"/>
                    </a:ext>
                  </a:extLst>
                </a:gridCol>
              </a:tblGrid>
              <a:tr h="205740">
                <a:tc>
                  <a:txBody>
                    <a:bodyPr/>
                    <a:lstStyle/>
                    <a:p>
                      <a:pPr marL="0" marR="0" algn="l">
                        <a:lnSpc>
                          <a:spcPct val="115000"/>
                        </a:lnSpc>
                        <a:spcBef>
                          <a:spcPts val="0"/>
                        </a:spcBef>
                        <a:spcAft>
                          <a:spcPts val="0"/>
                        </a:spcAft>
                      </a:pPr>
                      <a:r>
                        <a:rPr lang="vi-VN" sz="2400" b="1" dirty="0">
                          <a:solidFill>
                            <a:srgbClr val="FF0000"/>
                          </a:solidFill>
                          <a:effectLst/>
                          <a:latin typeface="Times" panose="02020603050405020304" pitchFamily="18" charset="0"/>
                          <a:cs typeface="Times" panose="02020603050405020304" pitchFamily="18" charset="0"/>
                        </a:rPr>
                        <a:t>Em đồng tình hoặc không đồng tình với việc làm của bạn nào dưới đây? Vì sao?</a:t>
                      </a:r>
                      <a:endParaRPr lang="en-US" sz="2400" b="1" dirty="0">
                        <a:solidFill>
                          <a:srgbClr val="FF0000"/>
                        </a:solidFill>
                        <a:effectLst/>
                        <a:latin typeface="Times" panose="02020603050405020304" pitchFamily="18" charset="0"/>
                        <a:ea typeface="Arial" panose="020B0604020202020204" pitchFamily="34" charset="0"/>
                        <a:cs typeface="Times" panose="02020603050405020304"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893" y="666526"/>
            <a:ext cx="10515600" cy="4351338"/>
          </a:xfrm>
        </p:spPr>
        <p:txBody>
          <a:bodyPr/>
          <a:lstStyle/>
          <a:p>
            <a:pPr marL="0" indent="0">
              <a:buNone/>
            </a:pPr>
            <a:r>
              <a:rPr lang="vi-VN" sz="3600" dirty="0">
                <a:latin typeface="Times" panose="02020603050405020304" pitchFamily="18" charset="0"/>
                <a:cs typeface="Times" panose="02020603050405020304" pitchFamily="18" charset="0"/>
              </a:rPr>
              <a:t>Trường hợp 1: Không nên làm theo 2 chị em bạn Hà</a:t>
            </a:r>
          </a:p>
          <a:p>
            <a:pPr marL="0" indent="0">
              <a:buNone/>
            </a:pPr>
            <a:r>
              <a:rPr lang="vi-VN" sz="3600" dirty="0">
                <a:latin typeface="Times" panose="02020603050405020304" pitchFamily="18" charset="0"/>
                <a:cs typeface="Times" panose="02020603050405020304" pitchFamily="18" charset="0"/>
              </a:rPr>
              <a:t>Trường hợp 2: Học tập việc làm của bạn Mai</a:t>
            </a:r>
          </a:p>
          <a:p>
            <a:pPr marL="0" indent="0">
              <a:buNone/>
            </a:pPr>
            <a:r>
              <a:rPr lang="vi-VN" sz="3600" dirty="0">
                <a:latin typeface="Times" panose="02020603050405020304" pitchFamily="18" charset="0"/>
                <a:cs typeface="Times" panose="02020603050405020304" pitchFamily="18" charset="0"/>
              </a:rPr>
              <a:t>Trường hợp 3: Học tập việc làm của bạn Mai</a:t>
            </a:r>
          </a:p>
          <a:p>
            <a:pPr marL="0" indent="0">
              <a:buNone/>
            </a:pPr>
            <a:endParaRPr lang="vi-VN" dirty="0"/>
          </a:p>
          <a:p>
            <a:pPr marL="0" indent="0">
              <a:buNone/>
            </a:pPr>
            <a:endParaRPr lang="vi-VN" dirty="0"/>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4244937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57941029"/>
              </p:ext>
            </p:extLst>
          </p:nvPr>
        </p:nvGraphicFramePr>
        <p:xfrm>
          <a:off x="553791" y="2258940"/>
          <a:ext cx="4958734" cy="2103120"/>
        </p:xfrm>
        <a:graphic>
          <a:graphicData uri="http://schemas.openxmlformats.org/drawingml/2006/table">
            <a:tbl>
              <a:tblPr>
                <a:tableStyleId>{5C22544A-7EE6-4342-B048-85BDC9FD1C3A}</a:tableStyleId>
              </a:tblPr>
              <a:tblGrid>
                <a:gridCol w="4958734">
                  <a:extLst>
                    <a:ext uri="{9D8B030D-6E8A-4147-A177-3AD203B41FA5}">
                      <a16:colId xmlns:a16="http://schemas.microsoft.com/office/drawing/2014/main" val="20000"/>
                    </a:ext>
                  </a:extLst>
                </a:gridCol>
              </a:tblGrid>
              <a:tr h="990600">
                <a:tc>
                  <a:txBody>
                    <a:bodyPr/>
                    <a:lstStyle/>
                    <a:p>
                      <a:pPr marL="203200" marR="0" indent="-203200" algn="just">
                        <a:lnSpc>
                          <a:spcPct val="115000"/>
                        </a:lnSpc>
                        <a:spcBef>
                          <a:spcPts val="0"/>
                        </a:spcBef>
                        <a:spcAft>
                          <a:spcPts val="0"/>
                        </a:spcAft>
                      </a:pPr>
                      <a:r>
                        <a:rPr lang="vi-VN" sz="3000" dirty="0">
                          <a:solidFill>
                            <a:srgbClr val="0000FF"/>
                          </a:solidFill>
                          <a:effectLst/>
                          <a:latin typeface="Times" panose="02020603050405020304" pitchFamily="18" charset="0"/>
                          <a:cs typeface="Times" panose="02020603050405020304" pitchFamily="18" charset="0"/>
                        </a:rPr>
                        <a:t>Bố mẹ cho em tiền ủng hộ những người có hoàn cảnh khó khăn nhưng bạn rủ em dùng số tiền đó để chơi điện tử.</a:t>
                      </a:r>
                      <a:endParaRPr lang="en-US" sz="3000" dirty="0">
                        <a:solidFill>
                          <a:srgbClr val="0000FF"/>
                        </a:solidFill>
                        <a:effectLst/>
                        <a:latin typeface="Times" panose="02020603050405020304" pitchFamily="18" charset="0"/>
                        <a:ea typeface="Arial" panose="020B0604020202020204" pitchFamily="34" charset="0"/>
                        <a:cs typeface="Times" panose="02020603050405020304" pitchFamily="18"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93887206"/>
              </p:ext>
            </p:extLst>
          </p:nvPr>
        </p:nvGraphicFramePr>
        <p:xfrm>
          <a:off x="6516710" y="2271469"/>
          <a:ext cx="5226218" cy="2453640"/>
        </p:xfrm>
        <a:graphic>
          <a:graphicData uri="http://schemas.openxmlformats.org/drawingml/2006/table">
            <a:tbl>
              <a:tblPr/>
              <a:tblGrid>
                <a:gridCol w="5226218">
                  <a:extLst>
                    <a:ext uri="{9D8B030D-6E8A-4147-A177-3AD203B41FA5}">
                      <a16:colId xmlns:a16="http://schemas.microsoft.com/office/drawing/2014/main" val="20000"/>
                    </a:ext>
                  </a:extLst>
                </a:gridCol>
              </a:tblGrid>
              <a:tr h="960120">
                <a:tc>
                  <a:txBody>
                    <a:bodyPr/>
                    <a:lstStyle/>
                    <a:p>
                      <a:pPr marL="190500" marR="0" indent="-190500" algn="just">
                        <a:lnSpc>
                          <a:spcPct val="115000"/>
                        </a:lnSpc>
                        <a:spcBef>
                          <a:spcPts val="0"/>
                        </a:spcBef>
                        <a:spcAft>
                          <a:spcPts val="0"/>
                        </a:spcAft>
                      </a:pPr>
                      <a:r>
                        <a:rPr lang="vi-VN" sz="2800" b="1" dirty="0">
                          <a:effectLst/>
                          <a:latin typeface="Times" panose="02020603050405020304" pitchFamily="18" charset="0"/>
                          <a:ea typeface="Arial" panose="020B0604020202020204" pitchFamily="34" charset="0"/>
                          <a:cs typeface="Times" panose="02020603050405020304" pitchFamily="18" charset="0"/>
                        </a:rPr>
                        <a:t>Gia đình bạn Hoa rất khó khăn, mẹ bạn bị bệnh hiểm nghèo. Lớp em tổ chức đi thăm, tặng quà, động viên Hoa nhưng một số bạn trong lớp không muốn tham gia.</a:t>
                      </a:r>
                      <a:endParaRPr lang="en-US" sz="2800" b="1" dirty="0">
                        <a:effectLst/>
                        <a:latin typeface="Times" panose="02020603050405020304" pitchFamily="18" charset="0"/>
                        <a:ea typeface="Arial" panose="020B0604020202020204" pitchFamily="34" charset="0"/>
                        <a:cs typeface="Times"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vi-VN" dirty="0">
                <a:solidFill>
                  <a:srgbClr val="FF0000"/>
                </a:solidFill>
                <a:latin typeface="Times" panose="02020603050405020304" pitchFamily="18" charset="0"/>
                <a:cs typeface="Times" panose="02020603050405020304" pitchFamily="18" charset="0"/>
              </a:rPr>
              <a:t>Tình huống 1: </a:t>
            </a:r>
            <a:r>
              <a:rPr lang="vi-VN" dirty="0">
                <a:latin typeface="Times" panose="02020603050405020304" pitchFamily="18" charset="0"/>
                <a:cs typeface="Times" panose="02020603050405020304" pitchFamily="18" charset="0"/>
              </a:rPr>
              <a:t>Từ chối, không làm theo bạn và dùng số tiền đó để ủng hộ, giúp </a:t>
            </a:r>
            <a:r>
              <a:rPr lang="vi-VN" dirty="0" err="1">
                <a:latin typeface="Times" panose="02020603050405020304" pitchFamily="18" charset="0"/>
                <a:cs typeface="Times" panose="02020603050405020304" pitchFamily="18" charset="0"/>
              </a:rPr>
              <a:t>đở</a:t>
            </a:r>
            <a:r>
              <a:rPr lang="vi-VN" dirty="0">
                <a:latin typeface="Times" panose="02020603050405020304" pitchFamily="18" charset="0"/>
                <a:cs typeface="Times" panose="02020603050405020304" pitchFamily="18" charset="0"/>
              </a:rPr>
              <a:t> người có hoàn cảnh khó khăn.</a:t>
            </a:r>
          </a:p>
          <a:p>
            <a:pPr marL="0" indent="0">
              <a:buNone/>
            </a:pPr>
            <a:r>
              <a:rPr lang="vi-VN" dirty="0">
                <a:solidFill>
                  <a:srgbClr val="FF0000"/>
                </a:solidFill>
                <a:latin typeface="Times" panose="02020603050405020304" pitchFamily="18" charset="0"/>
                <a:cs typeface="Times" panose="02020603050405020304" pitchFamily="18" charset="0"/>
              </a:rPr>
              <a:t>Tình huống 2: </a:t>
            </a:r>
            <a:r>
              <a:rPr lang="vi-VN" dirty="0">
                <a:latin typeface="Times" panose="02020603050405020304" pitchFamily="18" charset="0"/>
                <a:cs typeface="Times" panose="02020603050405020304" pitchFamily="18" charset="0"/>
              </a:rPr>
              <a:t>Khuyên các bạn tham gia chia sẻ, động viên bạn Hoa, giúp đỡ bạn vượt qua hoàn cảnh khó khăn để tiếp tục tới trường học tập.</a:t>
            </a:r>
          </a:p>
        </p:txBody>
      </p:sp>
    </p:spTree>
    <p:extLst>
      <p:ext uri="{BB962C8B-B14F-4D97-AF65-F5344CB8AC3E}">
        <p14:creationId xmlns:p14="http://schemas.microsoft.com/office/powerpoint/2010/main" val="1201796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183533" y="3380472"/>
            <a:ext cx="5519990" cy="3139321"/>
          </a:xfrm>
          <a:prstGeom prst="rect">
            <a:avLst/>
          </a:prstGeom>
          <a:noFill/>
        </p:spPr>
        <p:txBody>
          <a:bodyPr wrap="square" rtlCol="0">
            <a:spAutoFit/>
          </a:bodyPr>
          <a:lstStyle/>
          <a:p>
            <a:pPr algn="ctr" defTabSz="457200"/>
            <a:endPar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a:p>
            <a:pPr algn="ctr" defTabSz="457200"/>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I. KHỞI ĐỘNG</a:t>
            </a:r>
            <a:endParaRPr lang="zh-CN" altLang="en-US"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pic>
        <p:nvPicPr>
          <p:cNvPr id="15" name="Picture 14" descr="IMG_1582517675295_1582518075254"/>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panose="02020603050405020304" pitchFamily="18" charset="0"/>
                <a:ea typeface="华康海报体W12" panose="040B0C09000000000000" pitchFamily="81" charset="-122"/>
                <a:cs typeface="Times" panose="02020603050405020304" pitchFamily="18" charset="0"/>
              </a:rPr>
              <a:t>IV.</a:t>
            </a:r>
          </a:p>
          <a:p>
            <a:pPr algn="ctr" defTabSz="457200"/>
            <a:r>
              <a:rPr lang="en-US" altLang="zh-CN" sz="6600" b="1" dirty="0" err="1">
                <a:solidFill>
                  <a:srgbClr val="FF0000"/>
                </a:solidFill>
                <a:latin typeface="Times" panose="02020603050405020304" pitchFamily="18" charset="0"/>
                <a:ea typeface="华康海报体W12" panose="040B0C09000000000000" pitchFamily="81" charset="-122"/>
                <a:cs typeface="Times" panose="02020603050405020304" pitchFamily="18" charset="0"/>
              </a:rPr>
              <a:t>Vận</a:t>
            </a:r>
            <a:r>
              <a:rPr lang="en-US" altLang="zh-CN" sz="6600" b="1" dirty="0">
                <a:solidFill>
                  <a:srgbClr val="FF0000"/>
                </a:solidFill>
                <a:latin typeface="Times" panose="02020603050405020304" pitchFamily="18" charset="0"/>
                <a:ea typeface="华康海报体W12" panose="040B0C09000000000000" pitchFamily="81" charset="-122"/>
                <a:cs typeface="Times" panose="02020603050405020304" pitchFamily="18" charset="0"/>
              </a:rPr>
              <a:t> </a:t>
            </a:r>
            <a:r>
              <a:rPr lang="en-US" altLang="zh-CN" sz="6600" b="1" dirty="0" err="1">
                <a:solidFill>
                  <a:srgbClr val="FF0000"/>
                </a:solidFill>
                <a:latin typeface="Times" panose="02020603050405020304" pitchFamily="18" charset="0"/>
                <a:ea typeface="华康海报体W12" panose="040B0C09000000000000" pitchFamily="81" charset="-122"/>
                <a:cs typeface="Times" panose="02020603050405020304" pitchFamily="18" charset="0"/>
              </a:rPr>
              <a:t>dụng</a:t>
            </a:r>
            <a:endParaRPr lang="zh-CN" altLang="en-US" sz="6600" b="1" dirty="0">
              <a:solidFill>
                <a:srgbClr val="FF0000"/>
              </a:solidFill>
              <a:latin typeface="Times" panose="02020603050405020304" pitchFamily="18" charset="0"/>
              <a:ea typeface="华康海报体W12" panose="040B0C09000000000000" pitchFamily="81" charset="-122"/>
              <a:cs typeface="Times" panose="02020603050405020304"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err="1">
                  <a:solidFill>
                    <a:srgbClr val="0000FF"/>
                  </a:solidFill>
                  <a:latin typeface="Times" panose="02020603050405020304" pitchFamily="18" charset="0"/>
                  <a:ea typeface="Helvetica Neue"/>
                  <a:cs typeface="Times" panose="02020603050405020304" pitchFamily="18" charset="0"/>
                </a:rPr>
                <a:t>Bài</a:t>
              </a:r>
              <a:r>
                <a:rPr lang="en-US" altLang="en-US" sz="3600" b="1" dirty="0">
                  <a:solidFill>
                    <a:srgbClr val="0000FF"/>
                  </a:solidFill>
                  <a:latin typeface="Times" panose="02020603050405020304" pitchFamily="18" charset="0"/>
                  <a:ea typeface="Helvetica Neue"/>
                  <a:cs typeface="Times" panose="02020603050405020304" pitchFamily="18" charset="0"/>
                </a:rPr>
                <a:t> 2:</a:t>
              </a:r>
              <a:r>
                <a:rPr lang="en-US" altLang="en-US" sz="3600" b="1" dirty="0">
                  <a:solidFill>
                    <a:srgbClr val="FF0000"/>
                  </a:solidFill>
                  <a:latin typeface="Times" panose="02020603050405020304" pitchFamily="18" charset="0"/>
                  <a:ea typeface="Helvetica Neue"/>
                  <a:cs typeface="Times" panose="02020603050405020304" pitchFamily="18" charset="0"/>
                </a:rPr>
                <a:t> </a:t>
              </a:r>
            </a:p>
            <a:p>
              <a:pPr algn="ctr" eaLnBrk="0" fontAlgn="base" hangingPunct="0">
                <a:spcBef>
                  <a:spcPct val="0"/>
                </a:spcBef>
                <a:spcAft>
                  <a:spcPct val="0"/>
                </a:spcAft>
              </a:pPr>
              <a:r>
                <a:rPr lang="en-US" altLang="en-US" sz="3600" b="1" dirty="0">
                  <a:solidFill>
                    <a:srgbClr val="FF0000"/>
                  </a:solidFill>
                  <a:latin typeface="Times" panose="02020603050405020304" pitchFamily="18" charset="0"/>
                  <a:ea typeface="Helvetica Neue"/>
                  <a:cs typeface="Times" panose="02020603050405020304" pitchFamily="18" charset="0"/>
                </a:rPr>
                <a:t>YÊU THƯƠNG CON NGƯỜI </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51747" y="1987550"/>
            <a:ext cx="6663096" cy="5254815"/>
          </a:xfrm>
          <a:prstGeom prst="rect">
            <a:avLst/>
          </a:prstGeom>
          <a:noFill/>
          <a:ln>
            <a:noFill/>
          </a:ln>
        </p:spPr>
      </p:pic>
      <p:pic>
        <p:nvPicPr>
          <p:cNvPr id="6" name="Picture 5"/>
          <p:cNvPicPr>
            <a:picLocks noChangeAspect="1"/>
          </p:cNvPicPr>
          <p:nvPr/>
        </p:nvPicPr>
        <p:blipFill>
          <a:blip r:embed="rId5"/>
          <a:stretch>
            <a:fillRect/>
          </a:stretch>
        </p:blipFill>
        <p:spPr>
          <a:xfrm>
            <a:off x="4705617" y="209006"/>
            <a:ext cx="6353926" cy="5865304"/>
          </a:xfrm>
          <a:prstGeom prst="rect">
            <a:avLst/>
          </a:prstGeom>
        </p:spPr>
      </p:pic>
      <p:pic>
        <p:nvPicPr>
          <p:cNvPr id="7" name="Picture 6"/>
          <p:cNvPicPr>
            <a:picLocks noChangeAspect="1"/>
          </p:cNvPicPr>
          <p:nvPr/>
        </p:nvPicPr>
        <p:blipFill>
          <a:blip r:embed="rId6"/>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970721547"/>
              </p:ext>
            </p:extLst>
          </p:nvPr>
        </p:nvGraphicFramePr>
        <p:xfrm>
          <a:off x="824247" y="2865543"/>
          <a:ext cx="4181815" cy="3588258"/>
        </p:xfrm>
        <a:graphic>
          <a:graphicData uri="http://schemas.openxmlformats.org/drawingml/2006/table">
            <a:tbl>
              <a:tblPr/>
              <a:tblGrid>
                <a:gridCol w="4181815">
                  <a:extLst>
                    <a:ext uri="{9D8B030D-6E8A-4147-A177-3AD203B41FA5}">
                      <a16:colId xmlns:a16="http://schemas.microsoft.com/office/drawing/2014/main" val="20000"/>
                    </a:ext>
                  </a:extLst>
                </a:gridCol>
              </a:tblGrid>
              <a:tr h="1214845">
                <a:tc>
                  <a:txBody>
                    <a:bodyPr/>
                    <a:lstStyle/>
                    <a:p>
                      <a:pPr marL="0" marR="0" lvl="0" indent="0" algn="l">
                        <a:lnSpc>
                          <a:spcPct val="109000"/>
                        </a:lnSpc>
                        <a:spcBef>
                          <a:spcPts val="0"/>
                        </a:spcBef>
                        <a:spcAft>
                          <a:spcPts val="500"/>
                        </a:spcAft>
                        <a:buClr>
                          <a:srgbClr val="000000"/>
                        </a:buClr>
                        <a:buSzPts val="1200"/>
                        <a:buFont typeface="+mj-lt"/>
                        <a:buNone/>
                        <a:tabLst>
                          <a:tab pos="259080" algn="l"/>
                        </a:tabLst>
                      </a:pPr>
                      <a:r>
                        <a:rPr lang="vi-VN" sz="3600" b="1" u="none" strike="noStrike" spc="0" dirty="0">
                          <a:solidFill>
                            <a:srgbClr val="0000FF"/>
                          </a:solidFill>
                          <a:effectLst/>
                          <a:latin typeface="Times" panose="02020603050405020304" pitchFamily="18" charset="0"/>
                          <a:ea typeface="Arial" panose="020B0604020202020204" pitchFamily="34" charset="0"/>
                          <a:cs typeface="Times" panose="02020603050405020304" pitchFamily="18" charset="0"/>
                        </a:rPr>
                        <a:t>Em hãy vẽ một bức tranh mang thông điệp yêu thương con người đề giới thiệu với bạn bè và</a:t>
                      </a:r>
                      <a:r>
                        <a:rPr lang="vi-VN" sz="3600" b="1" u="none" strike="noStrike" spc="0" baseline="0" dirty="0">
                          <a:solidFill>
                            <a:srgbClr val="0000FF"/>
                          </a:solidFill>
                          <a:effectLst/>
                          <a:latin typeface="Times" panose="02020603050405020304" pitchFamily="18" charset="0"/>
                          <a:ea typeface="Arial" panose="020B0604020202020204" pitchFamily="34" charset="0"/>
                          <a:cs typeface="Times" panose="02020603050405020304" pitchFamily="18" charset="0"/>
                        </a:rPr>
                        <a:t> thầy cô</a:t>
                      </a:r>
                      <a:r>
                        <a:rPr lang="vi-VN" sz="3600" b="1" u="none" strike="noStrike" spc="0" dirty="0">
                          <a:solidFill>
                            <a:srgbClr val="0000FF"/>
                          </a:solidFill>
                          <a:effectLst/>
                          <a:latin typeface="Times" panose="02020603050405020304" pitchFamily="18" charset="0"/>
                          <a:ea typeface="Arial" panose="020B0604020202020204" pitchFamily="34" charset="0"/>
                          <a:cs typeface="Times" panose="02020603050405020304" pitchFamily="18" charset="0"/>
                        </a:rPr>
                        <a:t>.</a:t>
                      </a:r>
                      <a:endParaRPr lang="en-US" sz="3600" b="1" u="none" strike="noStrike" spc="0" dirty="0">
                        <a:solidFill>
                          <a:srgbClr val="0000FF"/>
                        </a:solidFill>
                        <a:effectLst/>
                        <a:latin typeface="Times" panose="02020603050405020304" pitchFamily="18" charset="0"/>
                        <a:ea typeface="Arial" panose="020B0604020202020204" pitchFamily="34" charset="0"/>
                        <a:cs typeface="Times"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7294379"/>
              </p:ext>
            </p:extLst>
          </p:nvPr>
        </p:nvGraphicFramePr>
        <p:xfrm>
          <a:off x="5705340" y="1987550"/>
          <a:ext cx="3839909" cy="3720910"/>
        </p:xfrm>
        <a:graphic>
          <a:graphicData uri="http://schemas.openxmlformats.org/drawingml/2006/table">
            <a:tbl>
              <a:tblPr/>
              <a:tblGrid>
                <a:gridCol w="3839909">
                  <a:extLst>
                    <a:ext uri="{9D8B030D-6E8A-4147-A177-3AD203B41FA5}">
                      <a16:colId xmlns:a16="http://schemas.microsoft.com/office/drawing/2014/main" val="20000"/>
                    </a:ext>
                  </a:extLst>
                </a:gridCol>
              </a:tblGrid>
              <a:tr h="830580">
                <a:tc>
                  <a:txBody>
                    <a:bodyPr/>
                    <a:lstStyle/>
                    <a:p>
                      <a:pPr marL="0" marR="0" lvl="0" indent="0" algn="l">
                        <a:lnSpc>
                          <a:spcPct val="109000"/>
                        </a:lnSpc>
                        <a:spcBef>
                          <a:spcPts val="0"/>
                        </a:spcBef>
                        <a:spcAft>
                          <a:spcPts val="0"/>
                        </a:spcAft>
                        <a:buClr>
                          <a:srgbClr val="000000"/>
                        </a:buClr>
                        <a:buSzPts val="1200"/>
                        <a:buFont typeface="+mj-lt"/>
                        <a:buNone/>
                        <a:tabLst>
                          <a:tab pos="259080" algn="l"/>
                        </a:tabLst>
                      </a:pPr>
                      <a:r>
                        <a:rPr lang="vi-VN" sz="3200" b="1" u="none" strike="noStrike" spc="0" dirty="0">
                          <a:effectLst/>
                          <a:latin typeface="Times" panose="02020603050405020304" pitchFamily="18" charset="0"/>
                          <a:ea typeface="Arial" panose="020B0604020202020204" pitchFamily="34" charset="0"/>
                          <a:cs typeface="Times" panose="02020603050405020304" pitchFamily="18" charset="0"/>
                        </a:rPr>
                        <a:t>Em hãy lập kế hoạch và thực hiện việc giúp đỡ một bạn trong lớp/ trường có hoàn cảnh khó khăn</a:t>
                      </a:r>
                      <a:r>
                        <a:rPr lang="vi-VN" sz="3200" b="1" u="none" strike="noStrike" spc="0" baseline="0" dirty="0">
                          <a:effectLst/>
                          <a:latin typeface="Times" panose="02020603050405020304" pitchFamily="18" charset="0"/>
                          <a:ea typeface="Arial" panose="020B0604020202020204" pitchFamily="34" charset="0"/>
                          <a:cs typeface="Times" panose="02020603050405020304" pitchFamily="18" charset="0"/>
                        </a:rPr>
                        <a:t> trong lớp, trường hoặc địa phương.</a:t>
                      </a:r>
                      <a:endParaRPr lang="en-US" sz="3200" b="1" u="none" strike="noStrike" spc="0" dirty="0">
                        <a:effectLst/>
                        <a:latin typeface="Times" panose="02020603050405020304" pitchFamily="18" charset="0"/>
                        <a:ea typeface="Arial" panose="020B0604020202020204" pitchFamily="34" charset="0"/>
                        <a:cs typeface="Times"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105" y="103031"/>
            <a:ext cx="3802513" cy="3327199"/>
          </a:xfr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03032"/>
            <a:ext cx="3727361" cy="332719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5961" y="103032"/>
            <a:ext cx="3580326" cy="332719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05" y="3430231"/>
            <a:ext cx="4001892" cy="310868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8599" y="3430230"/>
            <a:ext cx="3727361" cy="292611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65960" y="3430229"/>
            <a:ext cx="3618964" cy="2926120"/>
          </a:xfrm>
          <a:prstGeom prst="rect">
            <a:avLst/>
          </a:prstGeom>
        </p:spPr>
      </p:pic>
    </p:spTree>
    <p:extLst>
      <p:ext uri="{BB962C8B-B14F-4D97-AF65-F5344CB8AC3E}">
        <p14:creationId xmlns:p14="http://schemas.microsoft.com/office/powerpoint/2010/main" val="2811181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FFCCFF"/>
          </a:solidFill>
        </p:spPr>
        <p:txBody>
          <a:bodyPr/>
          <a:lstStyle/>
          <a:p>
            <a:pPr marL="0" indent="0">
              <a:buNone/>
            </a:pPr>
            <a:r>
              <a:rPr lang="en-US" dirty="0">
                <a:solidFill>
                  <a:srgbClr val="FF0000"/>
                </a:solidFill>
                <a:latin typeface="Times" panose="02020603050405020304" pitchFamily="18" charset="0"/>
                <a:cs typeface="Times" panose="02020603050405020304" pitchFamily="18" charset="0"/>
              </a:rPr>
              <a:t>Về nhà học bài: </a:t>
            </a:r>
          </a:p>
          <a:p>
            <a:pPr marL="0" indent="0">
              <a:buNone/>
            </a:pPr>
            <a:r>
              <a:rPr lang="en-US" dirty="0">
                <a:solidFill>
                  <a:srgbClr val="FF0000"/>
                </a:solidFill>
                <a:latin typeface="Times" panose="02020603050405020304" pitchFamily="18" charset="0"/>
                <a:cs typeface="Times" panose="02020603050405020304" pitchFamily="18" charset="0"/>
              </a:rPr>
              <a:t>. Giá trị của yêu thương con người.</a:t>
            </a:r>
          </a:p>
          <a:p>
            <a:pPr marL="0" indent="0">
              <a:buNone/>
            </a:pPr>
            <a:r>
              <a:rPr lang="en-US" dirty="0">
                <a:solidFill>
                  <a:srgbClr val="FF0000"/>
                </a:solidFill>
                <a:latin typeface="Times" panose="02020603050405020304" pitchFamily="18" charset="0"/>
                <a:cs typeface="Times" panose="02020603050405020304" pitchFamily="18" charset="0"/>
              </a:rPr>
              <a:t>. Những biểu hiện</a:t>
            </a:r>
          </a:p>
          <a:p>
            <a:pPr marL="0" indent="0">
              <a:buNone/>
            </a:pPr>
            <a:r>
              <a:rPr lang="en-US" dirty="0">
                <a:solidFill>
                  <a:srgbClr val="FF0000"/>
                </a:solidFill>
                <a:latin typeface="Times" panose="02020603050405020304" pitchFamily="18" charset="0"/>
                <a:cs typeface="Times" panose="02020603050405020304" pitchFamily="18" charset="0"/>
              </a:rPr>
              <a:t>. Cách rèn luyện</a:t>
            </a:r>
          </a:p>
          <a:p>
            <a:pPr marL="0" indent="0">
              <a:buNone/>
            </a:pPr>
            <a:r>
              <a:rPr lang="en-US" dirty="0">
                <a:solidFill>
                  <a:srgbClr val="FF0000"/>
                </a:solidFill>
                <a:latin typeface="Times" panose="02020603050405020304" pitchFamily="18" charset="0"/>
                <a:cs typeface="Times" panose="02020603050405020304" pitchFamily="18" charset="0"/>
              </a:rPr>
              <a:t>Chuẩn bị bài 3: Siêng năng, kiên trì</a:t>
            </a:r>
          </a:p>
          <a:p>
            <a:pPr marL="0" indent="0">
              <a:buNone/>
            </a:pPr>
            <a:r>
              <a:rPr lang="en-US" dirty="0">
                <a:solidFill>
                  <a:srgbClr val="FF0000"/>
                </a:solidFill>
                <a:latin typeface="Times" panose="02020603050405020304" pitchFamily="18" charset="0"/>
                <a:cs typeface="Times" panose="02020603050405020304" pitchFamily="18" charset="0"/>
              </a:rPr>
              <a:t>Nội dung mục số 1: Siêng năng, kiên trì và biểu hiện của siêng năng, kiên trì.</a:t>
            </a:r>
            <a:endParaRPr lang="vi-VN" dirty="0">
              <a:solidFill>
                <a:srgbClr val="FF0000"/>
              </a:solidFill>
              <a:latin typeface="Times" panose="02020603050405020304" pitchFamily="18" charset="0"/>
              <a:cs typeface="Times" panose="02020603050405020304" pitchFamily="18" charset="0"/>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068827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4152900" y="-939800"/>
            <a:ext cx="18237200" cy="9131300"/>
          </a:xfrm>
          <a:prstGeom prst="rect">
            <a:avLst/>
          </a:prstGeom>
          <a:noFill/>
          <a:ln>
            <a:noFill/>
          </a:ln>
        </p:spPr>
      </p:pic>
      <p:sp>
        <p:nvSpPr>
          <p:cNvPr id="6" name="Rectangle 5"/>
          <p:cNvSpPr/>
          <p:nvPr/>
        </p:nvSpPr>
        <p:spPr>
          <a:xfrm>
            <a:off x="1492376" y="3922783"/>
            <a:ext cx="9959201" cy="2935217"/>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3" y="0"/>
            <a:ext cx="11117178" cy="201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dirty="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rPr>
              <a:t>THẨM THẤU ÂM NHẠC</a:t>
            </a:r>
            <a:endParaRPr lang="it-IT" altLang="en-US" sz="4400" b="1" dirty="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84222" y="16395"/>
            <a:ext cx="1670449" cy="1713124"/>
          </a:xfrm>
          <a:prstGeom prst="rect">
            <a:avLst/>
          </a:prstGeom>
        </p:spPr>
      </p:pic>
      <p:pic>
        <p:nvPicPr>
          <p:cNvPr id="7" name="Shape 51"/>
          <p:cNvPicPr/>
          <p:nvPr/>
        </p:nvPicPr>
        <p:blipFill>
          <a:blip r:embed="rId4"/>
          <a:stretch/>
        </p:blipFill>
        <p:spPr>
          <a:xfrm>
            <a:off x="2832788" y="1849434"/>
            <a:ext cx="5552578" cy="2515910"/>
          </a:xfrm>
          <a:prstGeom prst="rect">
            <a:avLst/>
          </a:prstGeom>
        </p:spPr>
      </p:pic>
      <p:sp>
        <p:nvSpPr>
          <p:cNvPr id="3" name="Rectangle 2"/>
          <p:cNvSpPr/>
          <p:nvPr/>
        </p:nvSpPr>
        <p:spPr>
          <a:xfrm>
            <a:off x="1091972" y="4471330"/>
            <a:ext cx="10359605" cy="2556341"/>
          </a:xfrm>
          <a:prstGeom prst="rect">
            <a:avLst/>
          </a:prstGeom>
        </p:spPr>
        <p:txBody>
          <a:bodyPr wrap="square">
            <a:spAutoFit/>
          </a:bodyPr>
          <a:lstStyle/>
          <a:p>
            <a:pPr marR="0" lvl="0" algn="just">
              <a:lnSpc>
                <a:spcPct val="112000"/>
              </a:lnSpc>
              <a:spcBef>
                <a:spcPts val="0"/>
              </a:spcBef>
              <a:spcAft>
                <a:spcPts val="200"/>
              </a:spcAft>
              <a:buClr>
                <a:srgbClr val="1D02DA"/>
              </a:buClr>
              <a:buSzPts val="1000"/>
              <a:tabLst>
                <a:tab pos="334645" algn="l"/>
              </a:tabLst>
            </a:pP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Xem</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video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Thương</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lắm</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miền</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Trung</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ơi</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và</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trả</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lời</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câu</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hỏi</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a:t>
            </a:r>
          </a:p>
          <a:p>
            <a:pPr marR="0" lvl="0" algn="just">
              <a:lnSpc>
                <a:spcPct val="112000"/>
              </a:lnSpc>
              <a:spcBef>
                <a:spcPts val="0"/>
              </a:spcBef>
              <a:spcAft>
                <a:spcPts val="200"/>
              </a:spcAft>
              <a:buClr>
                <a:srgbClr val="1D02DA"/>
              </a:buClr>
              <a:buSzPts val="1000"/>
              <a:tabLst>
                <a:tab pos="334645" algn="l"/>
              </a:tabLst>
            </a:pPr>
            <a:r>
              <a:rPr lang="en-US" sz="2800" dirty="0">
                <a:solidFill>
                  <a:srgbClr val="1D02DA"/>
                </a:solidFill>
                <a:latin typeface="#9Slide05 IcielSanelma" pitchFamily="2" charset="0"/>
                <a:ea typeface="Arial" panose="020B0604020202020204" pitchFamily="34" charset="0"/>
                <a:cs typeface="Times" panose="02020603050405020304" pitchFamily="18" charset="0"/>
              </a:rPr>
              <a:t>1. </a:t>
            </a:r>
            <a:r>
              <a:rPr lang="vi-VN" sz="2800" dirty="0">
                <a:solidFill>
                  <a:srgbClr val="1D02DA"/>
                </a:solidFill>
                <a:latin typeface="#9Slide05 IcielSanelma" pitchFamily="2" charset="0"/>
                <a:ea typeface="Arial" panose="020B0604020202020204" pitchFamily="34" charset="0"/>
                <a:cs typeface="Times" panose="02020603050405020304" pitchFamily="18" charset="0"/>
              </a:rPr>
              <a:t>Hình ảnh gợi em nhớ tới sự việc nào xảy ra ở nước ta?</a:t>
            </a:r>
            <a:endParaRPr lang="en-US" sz="2800" dirty="0">
              <a:latin typeface="#9Slide05 IcielSanelma" pitchFamily="2" charset="0"/>
              <a:ea typeface="Arial" panose="020B0604020202020204" pitchFamily="34" charset="0"/>
              <a:cs typeface="Times" panose="02020603050405020304" pitchFamily="18" charset="0"/>
            </a:endParaRPr>
          </a:p>
          <a:p>
            <a:pPr marR="0" lvl="0" algn="just">
              <a:lnSpc>
                <a:spcPct val="115000"/>
              </a:lnSpc>
              <a:spcBef>
                <a:spcPts val="0"/>
              </a:spcBef>
              <a:spcAft>
                <a:spcPts val="200"/>
              </a:spcAft>
              <a:buClr>
                <a:srgbClr val="1D02DA"/>
              </a:buClr>
              <a:buSzPts val="1000"/>
              <a:tabLst>
                <a:tab pos="328930" algn="l"/>
              </a:tabLst>
            </a:pPr>
            <a:r>
              <a:rPr lang="en-US" sz="2800" dirty="0">
                <a:solidFill>
                  <a:srgbClr val="1D02DA"/>
                </a:solidFill>
                <a:latin typeface="#9Slide05 IcielSanelma" pitchFamily="2" charset="0"/>
                <a:ea typeface="Arial" panose="020B0604020202020204" pitchFamily="34" charset="0"/>
                <a:cs typeface="Times" panose="02020603050405020304" pitchFamily="18" charset="0"/>
              </a:rPr>
              <a:t>2. </a:t>
            </a:r>
            <a:r>
              <a:rPr lang="vi-VN" sz="2800" dirty="0">
                <a:solidFill>
                  <a:srgbClr val="1D02DA"/>
                </a:solidFill>
                <a:latin typeface="#9Slide05 IcielSanelma" pitchFamily="2" charset="0"/>
                <a:ea typeface="Arial" panose="020B0604020202020204" pitchFamily="34" charset="0"/>
                <a:cs typeface="Times" panose="02020603050405020304" pitchFamily="18" charset="0"/>
              </a:rPr>
              <a:t>Trước sự việc đó, Nhà nước và Nhân dân ta đã có những hành động gì?</a:t>
            </a:r>
            <a:endParaRPr lang="en-US" sz="2800" dirty="0">
              <a:latin typeface="#9Slide05 IcielSanelma" pitchFamily="2" charset="0"/>
              <a:ea typeface="Arial" panose="020B0604020202020204" pitchFamily="34" charset="0"/>
              <a:cs typeface="Times" panose="02020603050405020304" pitchFamily="18" charset="0"/>
            </a:endParaRPr>
          </a:p>
          <a:p>
            <a:r>
              <a:rPr lang="en-US" sz="2800" dirty="0">
                <a:solidFill>
                  <a:srgbClr val="1D02DA"/>
                </a:solidFill>
                <a:latin typeface="#9Slide05 IcielSanelma" pitchFamily="2" charset="0"/>
                <a:ea typeface="Courier New" panose="02070309020205020404" pitchFamily="49" charset="0"/>
                <a:cs typeface="Times" panose="02020603050405020304" pitchFamily="18" charset="0"/>
              </a:rPr>
              <a:t>3. </a:t>
            </a:r>
            <a:r>
              <a:rPr lang="vi-VN" sz="2800" dirty="0">
                <a:solidFill>
                  <a:srgbClr val="1D02DA"/>
                </a:solidFill>
                <a:latin typeface="#9Slide05 IcielSanelma" pitchFamily="2" charset="0"/>
                <a:ea typeface="Courier New" panose="02070309020205020404" pitchFamily="49" charset="0"/>
                <a:cs typeface="Times" panose="02020603050405020304" pitchFamily="18" charset="0"/>
              </a:rPr>
              <a:t>Em hãy chia sẻ cảm xúc của mình trước những hành động đó</a:t>
            </a:r>
            <a:r>
              <a:rPr lang="en-US" sz="2800" dirty="0">
                <a:solidFill>
                  <a:srgbClr val="1D02DA"/>
                </a:solidFill>
                <a:latin typeface="#9Slide05 IcielSanelma" pitchFamily="2" charset="0"/>
                <a:ea typeface="Courier New" panose="02070309020205020404" pitchFamily="49" charset="0"/>
                <a:cs typeface="Times" panose="02020603050405020304" pitchFamily="18" charset="0"/>
              </a:rPr>
              <a:t>.</a:t>
            </a:r>
            <a:endParaRPr lang="en-US" sz="2800" dirty="0">
              <a:latin typeface="#9Slide05 IcielSanelma" pitchFamily="2" charset="0"/>
              <a:cs typeface="Times" panose="02020603050405020304" pitchFamily="18" charset="0"/>
            </a:endParaRPr>
          </a:p>
        </p:txBody>
      </p:sp>
      <p:pic>
        <p:nvPicPr>
          <p:cNvPr id="8" name="Picture 7"/>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pic>
        <p:nvPicPr>
          <p:cNvPr id="15" name="Picture 14" descr="IMG_1582517675295_1582518075254"/>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790700" y="241300"/>
            <a:ext cx="15659100" cy="6934200"/>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pic>
        <p:nvPicPr>
          <p:cNvPr id="10" name="Picture 9" descr="IMG_1582517675295_1582518075254"/>
          <p:cNvPicPr>
            <a:picLocks noGrp="1" noChangeAspect="1"/>
          </p:cNvPicPr>
          <p:nvPr isPhoto="1"/>
        </p:nvPicPr>
        <p:blipFill>
          <a:blip r:embed="rId5"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
        <p:nvSpPr>
          <p:cNvPr id="11" name="Rectangle 10"/>
          <p:cNvSpPr/>
          <p:nvPr/>
        </p:nvSpPr>
        <p:spPr>
          <a:xfrm>
            <a:off x="3108473" y="2566247"/>
            <a:ext cx="6035040" cy="143064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1.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Yêu thương con người </a:t>
            </a:r>
            <a:endParaRPr lang="en-US" sz="3600" b="1" dirty="0">
              <a:solidFill>
                <a:srgbClr val="FF0000"/>
              </a:solidFill>
              <a:latin typeface="#9Slide06 SVNSlow Attack" pitchFamily="2" charset="0"/>
              <a:ea typeface="Arial" panose="020B0604020202020204" pitchFamily="34" charset="0"/>
              <a:cs typeface="Arial" panose="020B0604020202020204" pitchFamily="34" charset="0"/>
            </a:endParaRPr>
          </a:p>
          <a:p>
            <a:pPr marR="0" lvl="0">
              <a:lnSpc>
                <a:spcPct val="115000"/>
              </a:lnSpc>
              <a:spcBef>
                <a:spcPts val="0"/>
              </a:spcBef>
              <a:spcAft>
                <a:spcPts val="500"/>
              </a:spcAft>
              <a:buClr>
                <a:srgbClr val="000000"/>
              </a:buClr>
              <a:buSzPts val="1200"/>
              <a:tabLst>
                <a:tab pos="252730" algn="l"/>
              </a:tabLst>
            </a:pP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và biểu hiện c</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ủ</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a yêu thương con người</a:t>
            </a:r>
            <a:endParaRPr lang="en-US" sz="3600" u="none" strike="noStrike" spc="0" dirty="0">
              <a:solidFill>
                <a:srgbClr val="FF0000"/>
              </a:solidFill>
              <a:effectLst/>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2703304"/>
          </a:xfrm>
          <a:prstGeom prst="rect">
            <a:avLst/>
          </a:prstGeom>
        </p:spPr>
        <p:txBody>
          <a:bodyPr wrap="square">
            <a:spAutoFit/>
          </a:bodyPr>
          <a:lstStyle/>
          <a:p>
            <a:pPr indent="342900" algn="just">
              <a:spcAft>
                <a:spcPts val="200"/>
              </a:spcAft>
            </a:pPr>
            <a:r>
              <a:rPr lang="vi-VN" sz="2400" dirty="0">
                <a:latin typeface="#9Slide05 IcielSanelma" pitchFamily="2" charset="0"/>
                <a:ea typeface="Arial" panose="020B0604020202020204" pitchFamily="34" charset="0"/>
              </a:rPr>
              <a:t>Bé Nguyễn Hải An, 7 tuổi bi c</a:t>
            </a:r>
            <a:r>
              <a:rPr lang="en-US" sz="2400" dirty="0">
                <a:latin typeface="#9Slide05 IcielSanelma" pitchFamily="2" charset="0"/>
                <a:ea typeface="Arial" panose="020B0604020202020204" pitchFamily="34" charset="0"/>
              </a:rPr>
              <a:t>ă</a:t>
            </a:r>
            <a:r>
              <a:rPr lang="vi-VN" sz="2400" dirty="0">
                <a:latin typeface="#9Slide05 IcielSanelma" pitchFamily="2" charset="0"/>
                <a:ea typeface="Arial" panose="020B0604020202020204" pitchFamily="34" charset="0"/>
              </a:rPr>
              <a:t>n bệnh u thần kinh đệm cầu não lan toả - một c</a:t>
            </a:r>
            <a:r>
              <a:rPr lang="en-US" sz="2400" dirty="0">
                <a:latin typeface="#9Slide05 IcielSanelma" pitchFamily="2" charset="0"/>
                <a:ea typeface="Arial" panose="020B0604020202020204" pitchFamily="34" charset="0"/>
              </a:rPr>
              <a:t>ă</a:t>
            </a:r>
            <a:r>
              <a:rPr lang="vi-VN" sz="2400" dirty="0">
                <a:latin typeface="#9Slide05 IcielSanelma" pitchFamily="2" charset="0"/>
                <a:ea typeface="Arial" panose="020B0604020202020204" pitchFamily="34" charset="0"/>
              </a:rPr>
              <a:t>n bệnh hiện t</a:t>
            </a:r>
            <a:r>
              <a:rPr lang="en-US" sz="2400" dirty="0" err="1">
                <a:latin typeface="#9Slide05 IcielSanelma" pitchFamily="2" charset="0"/>
                <a:ea typeface="Arial" panose="020B0604020202020204" pitchFamily="34" charset="0"/>
              </a:rPr>
              <a:t>ại</a:t>
            </a:r>
            <a:r>
              <a:rPr lang="vi-VN" sz="2400" dirty="0">
                <a:latin typeface="#9Slide05 IcielSanelma" pitchFamily="2" charset="0"/>
                <a:ea typeface="Arial" panose="020B0604020202020204" pitchFamily="34" charset="0"/>
              </a:rPr>
              <a:t> chưa có phương pháp điều tri tối ưu. Thực hiện ưóc nguyện của bé khi còn sống, sau một thời gian điều tri t</a:t>
            </a:r>
            <a:r>
              <a:rPr lang="en-US" sz="2400" dirty="0" err="1">
                <a:latin typeface="#9Slide05 IcielSanelma" pitchFamily="2" charset="0"/>
                <a:ea typeface="Arial" panose="020B0604020202020204" pitchFamily="34" charset="0"/>
              </a:rPr>
              <a:t>ại</a:t>
            </a:r>
            <a:r>
              <a:rPr lang="vi-VN" sz="2400" dirty="0">
                <a:latin typeface="#9Slide05 IcielSanelma" pitchFamily="2" charset="0"/>
                <a:ea typeface="Arial" panose="020B0604020202020204" pitchFamily="34" charset="0"/>
              </a:rPr>
              <a:t> bệnh viện nhưng không qua khỏi, mẹ bé và gia đình đã quyết định hiến t</a:t>
            </a:r>
            <a:r>
              <a:rPr lang="en-US" sz="2400" dirty="0">
                <a:latin typeface="#9Slide05 IcielSanelma" pitchFamily="2" charset="0"/>
                <a:ea typeface="Arial" panose="020B0604020202020204" pitchFamily="34" charset="0"/>
              </a:rPr>
              <a:t>ạ</a:t>
            </a:r>
            <a:r>
              <a:rPr lang="vi-VN" sz="2400" dirty="0">
                <a:latin typeface="#9Slide05 IcielSanelma" pitchFamily="2" charset="0"/>
                <a:ea typeface="Arial" panose="020B0604020202020204" pitchFamily="34" charset="0"/>
              </a:rPr>
              <a:t>ng giác m</a:t>
            </a:r>
            <a:r>
              <a:rPr lang="en-US" sz="2400" dirty="0">
                <a:latin typeface="#9Slide05 IcielSanelma" pitchFamily="2" charset="0"/>
                <a:ea typeface="Arial" panose="020B0604020202020204" pitchFamily="34" charset="0"/>
              </a:rPr>
              <a:t>ạ</a:t>
            </a:r>
            <a:r>
              <a:rPr lang="vi-VN" sz="2400" dirty="0">
                <a:latin typeface="#9Slide05 IcielSanelma" pitchFamily="2" charset="0"/>
                <a:ea typeface="Arial" panose="020B0604020202020204" pitchFamily="34" charset="0"/>
              </a:rPr>
              <a:t>c của bé. Hai giác m</a:t>
            </a:r>
            <a:r>
              <a:rPr lang="en-US" sz="2400" dirty="0">
                <a:latin typeface="#9Slide05 IcielSanelma" pitchFamily="2" charset="0"/>
                <a:ea typeface="Arial" panose="020B0604020202020204" pitchFamily="34" charset="0"/>
              </a:rPr>
              <a:t>ạ</a:t>
            </a:r>
            <a:r>
              <a:rPr lang="vi-VN" sz="2400" dirty="0">
                <a:latin typeface="#9Slide05 IcielSanelma" pitchFamily="2" charset="0"/>
                <a:ea typeface="Arial" panose="020B0604020202020204" pitchFamily="34" charset="0"/>
              </a:rPr>
              <a:t>c của bé sau đó đã được ghép cho một cụ bà 73 tuổi và một người đàn ông 42 tuổi.</a:t>
            </a:r>
            <a:endParaRPr lang="en-US" sz="3200" dirty="0">
              <a:latin typeface="#9Slide05 IcielSanelma" pitchFamily="2" charset="0"/>
              <a:ea typeface="Arial" panose="020B0604020202020204" pitchFamily="34" charset="0"/>
            </a:endParaRPr>
          </a:p>
          <a:p>
            <a:r>
              <a:rPr lang="en-US" sz="2400" dirty="0">
                <a:solidFill>
                  <a:srgbClr val="000000"/>
                </a:solidFill>
                <a:latin typeface="#9Slide05 IcielSanelma" pitchFamily="2" charset="0"/>
                <a:ea typeface="Courier New" panose="02070309020205020404" pitchFamily="49" charset="0"/>
              </a:rPr>
              <a:t>  </a:t>
            </a:r>
            <a:r>
              <a:rPr lang="vi-VN" sz="2400" dirty="0">
                <a:solidFill>
                  <a:srgbClr val="000000"/>
                </a:solidFill>
                <a:latin typeface="#9Slide05 IcielSanelma" pitchFamily="2" charset="0"/>
                <a:ea typeface="Courier New" panose="02070309020205020404" pitchFamily="49" charset="0"/>
              </a:rPr>
              <a:t>Việc mẹ bé và gia đình đã cố gắng vượt qua nỗi đau, quyết định thực hiện di nguyện của bé là hiến </a:t>
            </a:r>
            <a:r>
              <a:rPr lang="en-US" sz="2400" dirty="0" err="1">
                <a:solidFill>
                  <a:srgbClr val="000000"/>
                </a:solidFill>
                <a:latin typeface="#9Slide05 IcielSanelma" pitchFamily="2" charset="0"/>
                <a:ea typeface="Courier New" panose="02070309020205020404" pitchFamily="49" charset="0"/>
              </a:rPr>
              <a:t>tạ</a:t>
            </a:r>
            <a:r>
              <a:rPr lang="vi-VN" sz="2400" dirty="0">
                <a:solidFill>
                  <a:srgbClr val="000000"/>
                </a:solidFill>
                <a:latin typeface="#9Slide05 IcielSanelma" pitchFamily="2" charset="0"/>
                <a:ea typeface="Courier New" panose="02070309020205020404" pitchFamily="49" charset="0"/>
              </a:rPr>
              <a:t>ng giác mọc để</a:t>
            </a:r>
            <a:r>
              <a:rPr lang="en-US" sz="2400" dirty="0">
                <a:solidFill>
                  <a:srgbClr val="000000"/>
                </a:solidFill>
                <a:latin typeface="#9Slide05 IcielSanelma" pitchFamily="2" charset="0"/>
                <a:ea typeface="Courier New" panose="02070309020205020404" pitchFamily="49" charset="0"/>
              </a:rPr>
              <a:t> t</a:t>
            </a:r>
            <a:r>
              <a:rPr lang="vi-VN" sz="2400" dirty="0">
                <a:solidFill>
                  <a:srgbClr val="000000"/>
                </a:solidFill>
                <a:latin typeface="#9Slide05 IcielSanelma" pitchFamily="2" charset="0"/>
                <a:ea typeface="Courier New" panose="02070309020205020404" pitchFamily="49" charset="0"/>
              </a:rPr>
              <a:t>rao ánh sáng cho người khác vói mục đích c</a:t>
            </a:r>
            <a:r>
              <a:rPr lang="en-US" sz="2400" dirty="0">
                <a:solidFill>
                  <a:srgbClr val="000000"/>
                </a:solidFill>
                <a:latin typeface="#9Slide05 IcielSanelma" pitchFamily="2" charset="0"/>
                <a:ea typeface="Courier New" panose="02070309020205020404" pitchFamily="49" charset="0"/>
              </a:rPr>
              <a:t>ứ</a:t>
            </a:r>
            <a:r>
              <a:rPr lang="vi-VN" sz="2400" dirty="0">
                <a:solidFill>
                  <a:srgbClr val="000000"/>
                </a:solidFill>
                <a:latin typeface="#9Slide05 IcielSanelma" pitchFamily="2" charset="0"/>
                <a:ea typeface="Courier New" panose="02070309020205020404" pitchFamily="49" charset="0"/>
              </a:rPr>
              <a:t>u người, làm việc thiện đã</a:t>
            </a:r>
            <a:r>
              <a:rPr lang="en-US" sz="2400" dirty="0">
                <a:solidFill>
                  <a:srgbClr val="000000"/>
                </a:solidFill>
                <a:latin typeface="#9Slide05 IcielSanelma" pitchFamily="2" charset="0"/>
                <a:ea typeface="Courier New" panose="02070309020205020404" pitchFamily="49" charset="0"/>
              </a:rPr>
              <a:t> </a:t>
            </a:r>
            <a:r>
              <a:rPr lang="vi-VN" sz="2400" dirty="0">
                <a:solidFill>
                  <a:srgbClr val="000000"/>
                </a:solidFill>
                <a:latin typeface="#9Slide05 IcielSanelma" pitchFamily="2" charset="0"/>
                <a:ea typeface="Courier New" panose="02070309020205020404" pitchFamily="49" charset="0"/>
              </a:rPr>
              <a:t>viết nên câu chuyện đẹp về lòng nhân ái, biết sống vì người khác, đem l</a:t>
            </a:r>
            <a:r>
              <a:rPr lang="en-US" sz="2400" dirty="0">
                <a:solidFill>
                  <a:srgbClr val="000000"/>
                </a:solidFill>
                <a:latin typeface="#9Slide05 IcielSanelma" pitchFamily="2" charset="0"/>
                <a:ea typeface="Courier New" panose="02070309020205020404" pitchFamily="49" charset="0"/>
              </a:rPr>
              <a:t>ạ</a:t>
            </a:r>
            <a:r>
              <a:rPr lang="vi-VN" sz="2400" dirty="0">
                <a:solidFill>
                  <a:srgbClr val="000000"/>
                </a:solidFill>
                <a:latin typeface="#9Slide05 IcielSanelma" pitchFamily="2" charset="0"/>
                <a:ea typeface="Courier New" panose="02070309020205020404" pitchFamily="49" charset="0"/>
              </a:rPr>
              <a:t>i họnh phúc cho người khác để sự sống mãi tiếp nối, trường tồn.</a:t>
            </a:r>
            <a:r>
              <a:rPr lang="vi-VN" sz="2400" i="1" dirty="0">
                <a:solidFill>
                  <a:srgbClr val="000000"/>
                </a:solidFill>
                <a:latin typeface="#9Slide05 IcielSanelma" pitchFamily="2" charset="0"/>
                <a:ea typeface="Courier New" panose="02070309020205020404" pitchFamily="49" charset="0"/>
              </a:rPr>
              <a:t>.</a:t>
            </a:r>
            <a:endParaRPr lang="en-US" sz="2400" dirty="0">
              <a:latin typeface="#9Slide05 IcielSanelma" pitchFamily="2" charset="0"/>
            </a:endParaRPr>
          </a:p>
        </p:txBody>
      </p:sp>
      <p:sp>
        <p:nvSpPr>
          <p:cNvPr id="8" name="Rectangle 7"/>
          <p:cNvSpPr/>
          <p:nvPr/>
        </p:nvSpPr>
        <p:spPr>
          <a:xfrm>
            <a:off x="3715786" y="4045188"/>
            <a:ext cx="7726142" cy="2308324"/>
          </a:xfrm>
          <a:prstGeom prst="rect">
            <a:avLst/>
          </a:prstGeom>
        </p:spPr>
        <p:txBody>
          <a:bodyPr wrap="square">
            <a:spAutoFit/>
          </a:bodyPr>
          <a:lstStyle/>
          <a:p>
            <a:r>
              <a:rPr lang="vi-VN" sz="2400" dirty="0">
                <a:latin typeface="#9Slide05 IcielSanelma" pitchFamily="2" charset="0"/>
                <a:ea typeface="Arial" panose="020B0604020202020204" pitchFamily="34" charset="0"/>
              </a:rPr>
              <a:t>Cô Thuỳ Dương, mẹ của bé chia </a:t>
            </a:r>
            <a:r>
              <a:rPr lang="vi-VN" sz="2400" i="1" dirty="0">
                <a:latin typeface="#9Slide05 IcielSanelma" pitchFamily="2" charset="0"/>
                <a:ea typeface="Arial" panose="020B0604020202020204" pitchFamily="34" charset="0"/>
              </a:rPr>
              <a:t>sẻ: “Việc</a:t>
            </a:r>
            <a:r>
              <a:rPr lang="vi-VN" sz="2400" dirty="0">
                <a:latin typeface="#9Slide05 IcielSanelma" pitchFamily="2" charset="0"/>
                <a:ea typeface="Arial" panose="020B0604020202020204" pitchFamily="34" charset="0"/>
              </a:rPr>
              <a:t> hiến tọng nội t</a:t>
            </a:r>
            <a:r>
              <a:rPr lang="en-US" sz="2400" dirty="0">
                <a:latin typeface="#9Slide05 IcielSanelma" pitchFamily="2" charset="0"/>
                <a:ea typeface="Arial" panose="020B0604020202020204" pitchFamily="34" charset="0"/>
              </a:rPr>
              <a:t>ạ</a:t>
            </a:r>
            <a:r>
              <a:rPr lang="vi-VN" sz="2400" dirty="0">
                <a:latin typeface="#9Slide05 IcielSanelma" pitchFamily="2" charset="0"/>
                <a:ea typeface="Arial" panose="020B0604020202020204" pitchFamily="34" charset="0"/>
              </a:rPr>
              <a:t>ng là di nguyện của con. Lúc con còn t</a:t>
            </a:r>
            <a:r>
              <a:rPr lang="en-US" sz="2400" dirty="0">
                <a:latin typeface="#9Slide05 IcielSanelma" pitchFamily="2" charset="0"/>
                <a:ea typeface="Arial" panose="020B0604020202020204" pitchFamily="34" charset="0"/>
              </a:rPr>
              <a:t>ỉ</a:t>
            </a:r>
            <a:r>
              <a:rPr lang="vi-VN" sz="2400" dirty="0">
                <a:latin typeface="#9Slide05 IcielSanelma" pitchFamily="2" charset="0"/>
                <a:ea typeface="Arial" panose="020B0604020202020204" pitchFamily="34" charset="0"/>
              </a:rPr>
              <a:t>nh táo, hai mẹ con hay thủ </a:t>
            </a:r>
            <a:r>
              <a:rPr lang="en-US" sz="2400" dirty="0" err="1">
                <a:latin typeface="#9Slide05 IcielSanelma" pitchFamily="2" charset="0"/>
                <a:ea typeface="Arial" panose="020B0604020202020204" pitchFamily="34" charset="0"/>
              </a:rPr>
              <a:t>thỉ</a:t>
            </a:r>
            <a:r>
              <a:rPr lang="en-US" sz="2400" dirty="0">
                <a:latin typeface="#9Slide05 IcielSanelma" pitchFamily="2" charset="0"/>
                <a:ea typeface="Arial" panose="020B0604020202020204" pitchFamily="34" charset="0"/>
              </a:rPr>
              <a:t> </a:t>
            </a:r>
            <a:r>
              <a:rPr lang="vi-VN" sz="2400" dirty="0">
                <a:latin typeface="#9Slide05 IcielSanelma" pitchFamily="2" charset="0"/>
                <a:ea typeface="Arial" panose="020B0604020202020204" pitchFamily="34" charset="0"/>
              </a:rPr>
              <a:t>và bé đã nói ra mong muốn của mình về hiến t</a:t>
            </a:r>
            <a:r>
              <a:rPr lang="en-US" sz="2400" dirty="0">
                <a:latin typeface="#9Slide05 IcielSanelma" pitchFamily="2" charset="0"/>
                <a:ea typeface="Arial" panose="020B0604020202020204" pitchFamily="34" charset="0"/>
              </a:rPr>
              <a:t>ạ</a:t>
            </a:r>
            <a:r>
              <a:rPr lang="vi-VN" sz="2400" dirty="0">
                <a:latin typeface="#9Slide05 IcielSanelma" pitchFamily="2" charset="0"/>
                <a:ea typeface="Arial" panose="020B0604020202020204" pitchFamily="34" charset="0"/>
              </a:rPr>
              <a:t>ng, một phần là muốn cống hiến cho xã hội, giúp người; một phần là muốn mẹ tiếp tục sống tiếp vì con còn trên thế gian". Như một hiệu ứng kì diệu, sau khi biết nghĩa cử cao đẹp của bé Hải An, đã có hàng ngàn người trên cả nước đang kí hiến t</a:t>
            </a:r>
            <a:r>
              <a:rPr lang="en-US" sz="2400" dirty="0">
                <a:latin typeface="#9Slide05 IcielSanelma" pitchFamily="2" charset="0"/>
                <a:ea typeface="Arial" panose="020B0604020202020204" pitchFamily="34" charset="0"/>
              </a:rPr>
              <a:t>ạ</a:t>
            </a:r>
            <a:r>
              <a:rPr lang="vi-VN" sz="2400" dirty="0">
                <a:latin typeface="#9Slide05 IcielSanelma" pitchFamily="2" charset="0"/>
                <a:ea typeface="Arial" panose="020B0604020202020204" pitchFamily="34" charset="0"/>
              </a:rPr>
              <a:t>ng sau khi qua đời.</a:t>
            </a:r>
            <a:endParaRPr lang="en-US" sz="2400" dirty="0">
              <a:effectLst/>
              <a:latin typeface="#9Slide05 IcielSanelma" pitchFamily="2" charset="0"/>
              <a:ea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2235200" y="-1104900"/>
            <a:ext cx="16344899" cy="933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stretch>
            <a:fillRect/>
          </a:stretch>
        </p:blipFill>
        <p:spPr>
          <a:xfrm>
            <a:off x="0" y="0"/>
            <a:ext cx="1213008" cy="1243997"/>
          </a:xfrm>
          <a:prstGeom prst="rect">
            <a:avLst/>
          </a:prstGeom>
        </p:spPr>
      </p:pic>
      <p:pic>
        <p:nvPicPr>
          <p:cNvPr id="13" name="Shape 53"/>
          <p:cNvPicPr/>
          <p:nvPr/>
        </p:nvPicPr>
        <p:blipFill>
          <a:blip r:embed="rId5"/>
          <a:stretch/>
        </p:blipFill>
        <p:spPr>
          <a:xfrm>
            <a:off x="397566" y="3791246"/>
            <a:ext cx="3220278" cy="2638087"/>
          </a:xfrm>
          <a:prstGeom prst="rect">
            <a:avLst/>
          </a:prstGeom>
        </p:spPr>
      </p:pic>
      <p:pic>
        <p:nvPicPr>
          <p:cNvPr id="12" name="Picture 11"/>
          <p:cNvPicPr>
            <a:picLocks noChangeAspect="1"/>
          </p:cNvPicPr>
          <p:nvPr/>
        </p:nvPicPr>
        <p:blipFill>
          <a:blip r:embed="rId6"/>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prstClr val="black"/>
                </a:solidFill>
                <a:latin typeface="SVN-Vanilla Daisy Pro" panose="00000500000000000000" pitchFamily="2" charset="0"/>
                <a:cs typeface="Times" panose="02020603050405020304" pitchFamily="18" charset="0"/>
              </a:rPr>
              <a:t>1. </a:t>
            </a:r>
            <a:r>
              <a:rPr lang="en-US" sz="2800" b="1" dirty="0" err="1">
                <a:solidFill>
                  <a:prstClr val="black"/>
                </a:solidFill>
                <a:latin typeface="SVN-Vanilla Daisy Pro" panose="00000500000000000000" pitchFamily="2" charset="0"/>
                <a:cs typeface="Times" panose="02020603050405020304" pitchFamily="18" charset="0"/>
              </a:rPr>
              <a:t>Bé</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Hải</a:t>
            </a:r>
            <a:r>
              <a:rPr lang="en-US" sz="2800" b="1" dirty="0">
                <a:solidFill>
                  <a:prstClr val="black"/>
                </a:solidFill>
                <a:latin typeface="SVN-Vanilla Daisy Pro" panose="00000500000000000000" pitchFamily="2" charset="0"/>
                <a:cs typeface="Times" panose="02020603050405020304" pitchFamily="18" charset="0"/>
              </a:rPr>
              <a:t> An </a:t>
            </a:r>
            <a:r>
              <a:rPr lang="en-US" sz="2800" b="1" dirty="0" err="1">
                <a:solidFill>
                  <a:prstClr val="black"/>
                </a:solidFill>
                <a:latin typeface="SVN-Vanilla Daisy Pro" panose="00000500000000000000" pitchFamily="2" charset="0"/>
                <a:cs typeface="Times" panose="02020603050405020304" pitchFamily="18" charset="0"/>
              </a:rPr>
              <a:t>có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gì</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mang</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lại</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điều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gì</a:t>
            </a:r>
            <a:r>
              <a:rPr lang="en-US" sz="2800" b="1" dirty="0">
                <a:solidFill>
                  <a:prstClr val="black"/>
                </a:solidFill>
                <a:latin typeface="SVN-Vanilla Daisy Pro" panose="00000500000000000000" pitchFamily="2"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2. </a:t>
            </a:r>
            <a:r>
              <a:rPr lang="en-US" sz="2800" b="1" dirty="0" err="1">
                <a:solidFill>
                  <a:prstClr val="black"/>
                </a:solidFill>
                <a:latin typeface="SVN-Vanilla Daisy Pro" panose="00000500000000000000" pitchFamily="2" charset="0"/>
                <a:cs typeface="Times" panose="02020603050405020304" pitchFamily="18" charset="0"/>
              </a:rPr>
              <a:t>Nhận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xét</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của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Hải</a:t>
            </a:r>
            <a:r>
              <a:rPr lang="en-US" sz="2800" b="1" dirty="0">
                <a:solidFill>
                  <a:prstClr val="black"/>
                </a:solidFill>
                <a:latin typeface="SVN-Vanilla Daisy Pro" panose="00000500000000000000" pitchFamily="2" charset="0"/>
                <a:cs typeface="Times" panose="02020603050405020304" pitchFamily="18" charset="0"/>
              </a:rPr>
              <a:t> An </a:t>
            </a:r>
            <a:r>
              <a:rPr lang="en-US" sz="2800" b="1" dirty="0" err="1">
                <a:solidFill>
                  <a:prstClr val="black"/>
                </a:solidFill>
                <a:latin typeface="SVN-Vanilla Daisy Pro" panose="00000500000000000000" pitchFamily="2" charset="0"/>
                <a:cs typeface="Times" panose="02020603050405020304" pitchFamily="18" charset="0"/>
              </a:rPr>
              <a:t>và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của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gia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đình</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bé</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3. Theo </a:t>
            </a:r>
            <a:r>
              <a:rPr lang="en-US" sz="2800" b="1" dirty="0" err="1">
                <a:solidFill>
                  <a:prstClr val="black"/>
                </a:solidFill>
                <a:latin typeface="SVN-Vanilla Daisy Pro" panose="00000500000000000000" pitchFamily="2" charset="0"/>
                <a:cs typeface="Times" panose="02020603050405020304" pitchFamily="18" charset="0"/>
              </a:rPr>
              <a:t>em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như</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thế</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nào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yêu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thương</a:t>
            </a:r>
            <a:r>
              <a:rPr lang="en-US" sz="2800" b="1" dirty="0">
                <a:solidFill>
                  <a:prstClr val="black"/>
                </a:solidFill>
                <a:latin typeface="SVN-Vanilla Daisy Pro" panose="00000500000000000000" pitchFamily="2" charset="0"/>
                <a:cs typeface="Times" panose="02020603050405020304" pitchFamily="18" charset="0"/>
              </a:rPr>
              <a:t> con </a:t>
            </a:r>
            <a:r>
              <a:rPr lang="en-US" sz="2800" b="1" dirty="0" err="1">
                <a:solidFill>
                  <a:prstClr val="black"/>
                </a:solidFill>
                <a:latin typeface="SVN-Vanilla Daisy Pro" panose="00000500000000000000" pitchFamily="2" charset="0"/>
                <a:cs typeface="Times" panose="02020603050405020304" pitchFamily="18" charset="0"/>
              </a:rPr>
              <a:t>người</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prstClr val="black"/>
                </a:solidFill>
                <a:latin typeface="SVN-Vanilla Daisy Pro" panose="00000500000000000000" pitchFamily="2" charset="0"/>
                <a:cs typeface="Times" panose="02020603050405020304" pitchFamily="18" charset="0"/>
              </a:rPr>
              <a:t>1. </a:t>
            </a:r>
            <a:r>
              <a:rPr lang="en-US" sz="2800" b="1" dirty="0" err="1">
                <a:solidFill>
                  <a:prstClr val="black"/>
                </a:solidFill>
                <a:latin typeface="SVN-Vanilla Daisy Pro" panose="00000500000000000000" pitchFamily="2" charset="0"/>
                <a:cs typeface="Times" panose="02020603050405020304" pitchFamily="18" charset="0"/>
              </a:rPr>
              <a:t>Bé</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Hải</a:t>
            </a:r>
            <a:r>
              <a:rPr lang="en-US" sz="2800" b="1" dirty="0">
                <a:solidFill>
                  <a:prstClr val="black"/>
                </a:solidFill>
                <a:latin typeface="SVN-Vanilla Daisy Pro" panose="00000500000000000000" pitchFamily="2" charset="0"/>
                <a:cs typeface="Times" panose="02020603050405020304" pitchFamily="18" charset="0"/>
              </a:rPr>
              <a:t> An </a:t>
            </a:r>
            <a:r>
              <a:rPr lang="en-US" sz="2800" b="1" dirty="0" err="1">
                <a:solidFill>
                  <a:prstClr val="black"/>
                </a:solidFill>
                <a:latin typeface="SVN-Vanilla Daisy Pro" panose="00000500000000000000" pitchFamily="2" charset="0"/>
                <a:cs typeface="Times" panose="02020603050405020304" pitchFamily="18" charset="0"/>
              </a:rPr>
              <a:t>có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gì</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mang</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lại</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điều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gì</a:t>
            </a:r>
            <a:r>
              <a:rPr lang="en-US" sz="2800" b="1" dirty="0">
                <a:solidFill>
                  <a:prstClr val="black"/>
                </a:solidFill>
                <a:latin typeface="SVN-Vanilla Daisy Pro" panose="00000500000000000000" pitchFamily="2"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2. </a:t>
            </a:r>
            <a:r>
              <a:rPr lang="en-US" sz="2800" b="1" dirty="0" err="1">
                <a:solidFill>
                  <a:prstClr val="black"/>
                </a:solidFill>
                <a:latin typeface="SVN-Vanilla Daisy Pro" panose="00000500000000000000" pitchFamily="2" charset="0"/>
                <a:cs typeface="Times" panose="02020603050405020304" pitchFamily="18" charset="0"/>
              </a:rPr>
              <a:t>Nhận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xét</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của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Hải</a:t>
            </a:r>
            <a:r>
              <a:rPr lang="en-US" sz="2800" b="1" dirty="0">
                <a:solidFill>
                  <a:prstClr val="black"/>
                </a:solidFill>
                <a:latin typeface="SVN-Vanilla Daisy Pro" panose="00000500000000000000" pitchFamily="2" charset="0"/>
                <a:cs typeface="Times" panose="02020603050405020304" pitchFamily="18" charset="0"/>
              </a:rPr>
              <a:t> An </a:t>
            </a:r>
            <a:r>
              <a:rPr lang="en-US" sz="2800" b="1" dirty="0" err="1">
                <a:solidFill>
                  <a:prstClr val="black"/>
                </a:solidFill>
                <a:latin typeface="SVN-Vanilla Daisy Pro" panose="00000500000000000000" pitchFamily="2" charset="0"/>
                <a:cs typeface="Times" panose="02020603050405020304" pitchFamily="18" charset="0"/>
              </a:rPr>
              <a:t>và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của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gia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đình</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bé</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flipH="1">
            <a:off x="5995284" y="3902765"/>
            <a:ext cx="11193"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3. Theo </a:t>
            </a:r>
            <a:r>
              <a:rPr lang="en-US" sz="2800" b="1" dirty="0" err="1">
                <a:solidFill>
                  <a:prstClr val="black"/>
                </a:solidFill>
                <a:latin typeface="SVN-Vanilla Daisy Pro" panose="00000500000000000000" pitchFamily="2" charset="0"/>
                <a:cs typeface="Times" panose="02020603050405020304" pitchFamily="18" charset="0"/>
              </a:rPr>
              <a:t>em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như</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thế</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nào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yêu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thương</a:t>
            </a:r>
            <a:r>
              <a:rPr lang="en-US" sz="2800" b="1" dirty="0">
                <a:solidFill>
                  <a:prstClr val="black"/>
                </a:solidFill>
                <a:latin typeface="SVN-Vanilla Daisy Pro" panose="00000500000000000000" pitchFamily="2" charset="0"/>
                <a:cs typeface="Times" panose="02020603050405020304" pitchFamily="18" charset="0"/>
              </a:rPr>
              <a:t> con </a:t>
            </a:r>
            <a:r>
              <a:rPr lang="en-US" sz="2800" b="1" dirty="0" err="1">
                <a:solidFill>
                  <a:prstClr val="black"/>
                </a:solidFill>
                <a:latin typeface="SVN-Vanilla Daisy Pro" panose="00000500000000000000" pitchFamily="2" charset="0"/>
                <a:cs typeface="Times" panose="02020603050405020304" pitchFamily="18" charset="0"/>
              </a:rPr>
              <a:t>người</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1618" y="4396137"/>
            <a:ext cx="3502319" cy="1979837"/>
          </a:xfrm>
          <a:prstGeom prst="rect">
            <a:avLst/>
          </a:prstGeom>
        </p:spPr>
        <p:txBody>
          <a:bodyPr wrap="square">
            <a:spAutoFit/>
          </a:bodyPr>
          <a:lstStyle/>
          <a:p>
            <a:pPr marL="292100" marR="0" algn="just">
              <a:lnSpc>
                <a:spcPct val="125000"/>
              </a:lnSpc>
              <a:spcBef>
                <a:spcPts val="0"/>
              </a:spcBef>
              <a:spcAft>
                <a:spcPts val="0"/>
              </a:spcAft>
            </a:pPr>
            <a:r>
              <a:rPr lang="en-US" sz="2000"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Ư</a:t>
            </a:r>
            <a:r>
              <a:rPr lang="vi-VN" sz="2000"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ớc nguyện của bé Hải An và gia đình bé đã hiến tặng giác mạc để trao ánh sáng cho người khác với mục đích cứu người, làm việc thiện.</a:t>
            </a:r>
            <a:endParaRPr lang="en-US" sz="2000" dirty="0">
              <a:solidFill>
                <a:srgbClr val="353635"/>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3713259" y="4237081"/>
            <a:ext cx="4564049" cy="2862322"/>
          </a:xfrm>
          <a:prstGeom prst="rect">
            <a:avLst/>
          </a:prstGeom>
        </p:spPr>
        <p:txBody>
          <a:bodyPr wrap="square">
            <a:spAutoFit/>
          </a:bodyPr>
          <a:lstStyle/>
          <a:p>
            <a:pPr algn="just"/>
            <a:r>
              <a:rPr lang="vi-VN" sz="2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Ước nguyện đó thật cao cả, lớn lao và việc làm đó viết nên c</a:t>
            </a:r>
            <a:r>
              <a:rPr lang="en-US" sz="2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â</a:t>
            </a:r>
            <a:r>
              <a:rPr lang="vi-VN" sz="2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u chuyện đẹp về lòng nhân ái, biết sống vì người khác, đem lại hạnh phúc cho người khác để sự sống mãi tiếp nối, trường tồn. Việc làm đó đã làm lay động, thức tỉnh hàng triệu trái tim con người Việt Nam. Câu chuyện là minh chứng cao đẹp v</a:t>
            </a:r>
            <a:r>
              <a:rPr lang="en-US" sz="2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ề</a:t>
            </a:r>
            <a:r>
              <a:rPr lang="vi-VN" sz="2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tình yêu thương con người</a:t>
            </a:r>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8530590" y="4695766"/>
            <a:ext cx="3325436" cy="1938992"/>
          </a:xfrm>
          <a:prstGeom prst="rect">
            <a:avLst/>
          </a:prstGeom>
        </p:spPr>
        <p:txBody>
          <a:bodyPr wrap="square">
            <a:spAutoFit/>
          </a:bodyPr>
          <a:lstStyle/>
          <a:p>
            <a:pPr marL="279400" marR="0" algn="just">
              <a:spcBef>
                <a:spcPts val="0"/>
              </a:spcBef>
              <a:spcAft>
                <a:spcPts val="300"/>
              </a:spcAft>
            </a:pPr>
            <a:r>
              <a:rPr lang="vi-VN" sz="2000" dirty="0">
                <a:solidFill>
                  <a:srgbClr val="353635"/>
                </a:solidFill>
                <a:latin typeface="+mj-lt"/>
                <a:ea typeface="Times New Roman" panose="02020603050405020304" pitchFamily="18" charset="0"/>
              </a:rPr>
              <a:t>Yêu thương con người là sự quan tâm, giúp đỡ, làm những điếu tốt đẹp cho người khác, nhất là những người gặp khó khăn, hoạn nạn.</a:t>
            </a:r>
            <a:endParaRPr lang="en-US" sz="2000" dirty="0">
              <a:solidFill>
                <a:srgbClr val="353635"/>
              </a:solidFill>
              <a:effectLst/>
              <a:latin typeface="+mj-lt"/>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6912</TotalTime>
  <Words>2610</Words>
  <Application>Microsoft Office PowerPoint</Application>
  <PresentationFormat>Widescreen</PresentationFormat>
  <Paragraphs>205</Paragraphs>
  <Slides>33</Slides>
  <Notes>4</Notes>
  <HiddenSlides>0</HiddenSlides>
  <MMClips>0</MMClips>
  <ScaleCrop>false</ScaleCrop>
  <HeadingPairs>
    <vt:vector size="6" baseType="variant">
      <vt:variant>
        <vt:lpstr>Fonts Used</vt:lpstr>
      </vt:variant>
      <vt:variant>
        <vt:i4>27</vt:i4>
      </vt:variant>
      <vt:variant>
        <vt:lpstr>Theme</vt:lpstr>
      </vt:variant>
      <vt:variant>
        <vt:i4>4</vt:i4>
      </vt:variant>
      <vt:variant>
        <vt:lpstr>Slide Titles</vt:lpstr>
      </vt:variant>
      <vt:variant>
        <vt:i4>33</vt:i4>
      </vt:variant>
    </vt:vector>
  </HeadingPairs>
  <TitlesOfParts>
    <vt:vector size="64" baseType="lpstr">
      <vt:lpstr>微软雅黑</vt:lpstr>
      <vt:lpstr>#9Slide03 Aturdida</vt:lpstr>
      <vt:lpstr>#9Slide05 Brannboll Ny</vt:lpstr>
      <vt:lpstr>#9Slide05 Fourth</vt:lpstr>
      <vt:lpstr>#9Slide05 Habano</vt:lpstr>
      <vt:lpstr>#9Slide05 IcielSanelma</vt:lpstr>
      <vt:lpstr>#9Slide05 Israquella</vt:lpstr>
      <vt:lpstr>#9Slide05 Kathya</vt:lpstr>
      <vt:lpstr>#9Slide05 Phobia</vt:lpstr>
      <vt:lpstr>#9Slide05 SVNTaiga</vt:lpstr>
      <vt:lpstr>#9Slide05 SVNTradeMark</vt:lpstr>
      <vt:lpstr>#9Slide06 SVNSlow Attack</vt:lpstr>
      <vt:lpstr>#9Slide07 Marbelia Regular</vt:lpstr>
      <vt:lpstr>Arial</vt:lpstr>
      <vt:lpstr>Calibri</vt:lpstr>
      <vt:lpstr>Calibri Light</vt:lpstr>
      <vt:lpstr>Courier New</vt:lpstr>
      <vt:lpstr>SVN-Steady</vt:lpstr>
      <vt:lpstr>SVN-Student</vt:lpstr>
      <vt:lpstr>SVN-Vanilla Daisy Pro</vt:lpstr>
      <vt:lpstr>SVN-Very Berry</vt:lpstr>
      <vt:lpstr>SVN-Wallington</vt:lpstr>
      <vt:lpstr>Symbol</vt:lpstr>
      <vt:lpstr>Times</vt:lpstr>
      <vt:lpstr>Times New Roman</vt:lpstr>
      <vt:lpstr>Trebuchet MS</vt:lpstr>
      <vt:lpstr>Wingdings 3</vt:lpstr>
      <vt:lpstr>1_Office Theme</vt:lpstr>
      <vt:lpstr>2_Office Theme</vt:lpstr>
      <vt:lpstr>24_Office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Tình yêu thương con người được biểu hiện trong các mối quan hệ nào? Với những hình thức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LENOVO</cp:lastModifiedBy>
  <cp:revision>177</cp:revision>
  <dcterms:created xsi:type="dcterms:W3CDTF">2021-06-28T15:32:15Z</dcterms:created>
  <dcterms:modified xsi:type="dcterms:W3CDTF">2022-10-15T02:42:06Z</dcterms:modified>
</cp:coreProperties>
</file>