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31"/>
  </p:notesMasterIdLst>
  <p:sldIdLst>
    <p:sldId id="356" r:id="rId5"/>
    <p:sldId id="317" r:id="rId6"/>
    <p:sldId id="395" r:id="rId7"/>
    <p:sldId id="355" r:id="rId8"/>
    <p:sldId id="365" r:id="rId9"/>
    <p:sldId id="321" r:id="rId10"/>
    <p:sldId id="384" r:id="rId11"/>
    <p:sldId id="336" r:id="rId12"/>
    <p:sldId id="370" r:id="rId13"/>
    <p:sldId id="389" r:id="rId14"/>
    <p:sldId id="388" r:id="rId15"/>
    <p:sldId id="385" r:id="rId16"/>
    <p:sldId id="348" r:id="rId17"/>
    <p:sldId id="396" r:id="rId18"/>
    <p:sldId id="366" r:id="rId19"/>
    <p:sldId id="371" r:id="rId20"/>
    <p:sldId id="397" r:id="rId21"/>
    <p:sldId id="372" r:id="rId22"/>
    <p:sldId id="382" r:id="rId23"/>
    <p:sldId id="354" r:id="rId24"/>
    <p:sldId id="378" r:id="rId25"/>
    <p:sldId id="391" r:id="rId26"/>
    <p:sldId id="360" r:id="rId27"/>
    <p:sldId id="399" r:id="rId28"/>
    <p:sldId id="380" r:id="rId29"/>
    <p:sldId id="3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3" d="100"/>
          <a:sy n="63" d="100"/>
        </p:scale>
        <p:origin x="72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532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466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10/13/2022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10/13/2022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10/13/2022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10/13/2022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05"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13-10-2022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5.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endParaRPr lang="en-US" altLang="zh-CN" sz="6600" b="1" dirty="0">
              <a:solidFill>
                <a:srgbClr val="FF0000"/>
              </a:solidFill>
              <a:latin typeface="Times New Roman" pitchFamily="18" charset="0"/>
              <a:ea typeface="华康海报体W12" panose="040B0C09000000000000" pitchFamily="81" charset="-122"/>
              <a:cs typeface="Times New Roman" pitchFamily="18" charset="0"/>
            </a:endParaRPr>
          </a:p>
          <a:p>
            <a:pPr algn="ctr" defTabSz="457200"/>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I.Khởi</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động</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Times New Roman" pitchFamily="18" charset="0"/>
                  <a:ea typeface="Helvetica Neue"/>
                  <a:cs typeface="Times New Roman" pitchFamily="18" charset="0"/>
                </a:rPr>
                <a:t>Bài 3:</a:t>
              </a:r>
              <a:r>
                <a:rPr lang="en-US" altLang="en-US" sz="40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000" b="1" dirty="0">
                  <a:solidFill>
                    <a:srgbClr val="FF0000"/>
                  </a:solidFill>
                  <a:latin typeface="Times New Roman" pitchFamily="18" charset="0"/>
                  <a:ea typeface="Helvetica Neue"/>
                  <a:cs typeface="Times New Roman" pitchFamily="18" charset="0"/>
                </a:rPr>
                <a:t>SIÊNG NĂNG, KIÊN TRÌ</a:t>
              </a: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29473753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1469899563"/>
              </p:ext>
            </p:extLst>
          </p:nvPr>
        </p:nvGraphicFramePr>
        <p:xfrm>
          <a:off x="449179" y="3286403"/>
          <a:ext cx="11309684" cy="3469046"/>
        </p:xfrm>
        <a:graphic>
          <a:graphicData uri="http://schemas.openxmlformats.org/drawingml/2006/table">
            <a:tbl>
              <a:tblPr firstRow="1" bandRow="1">
                <a:tableStyleId>{5C22544A-7EE6-4342-B048-85BDC9FD1C3A}</a:tableStyleId>
              </a:tblPr>
              <a:tblGrid>
                <a:gridCol w="5526618">
                  <a:extLst>
                    <a:ext uri="{9D8B030D-6E8A-4147-A177-3AD203B41FA5}">
                      <a16:colId xmlns:a16="http://schemas.microsoft.com/office/drawing/2014/main" val="20000"/>
                    </a:ext>
                  </a:extLst>
                </a:gridCol>
                <a:gridCol w="5783066">
                  <a:extLst>
                    <a:ext uri="{9D8B030D-6E8A-4147-A177-3AD203B41FA5}">
                      <a16:colId xmlns:a16="http://schemas.microsoft.com/office/drawing/2014/main" val="20001"/>
                    </a:ext>
                  </a:extLst>
                </a:gridCol>
              </a:tblGrid>
              <a:tr h="1091606">
                <a:tc>
                  <a:txBody>
                    <a:bodyPr/>
                    <a:lstStyle/>
                    <a:p>
                      <a:r>
                        <a:rPr lang="en-US" sz="2400" b="1" dirty="0">
                          <a:solidFill>
                            <a:schemeClr val="tx1"/>
                          </a:solidFill>
                          <a:latin typeface="Times New Roman" pitchFamily="18" charset="0"/>
                          <a:cs typeface="Times New Roman" pitchFamily="18" charset="0"/>
                        </a:rPr>
                        <a:t>Những hành</a:t>
                      </a:r>
                      <a:r>
                        <a:rPr lang="en-US" sz="2400" b="1" baseline="0" dirty="0">
                          <a:solidFill>
                            <a:schemeClr val="tx1"/>
                          </a:solidFill>
                          <a:latin typeface="Times New Roman" pitchFamily="18" charset="0"/>
                          <a:cs typeface="Times New Roman" pitchFamily="18" charset="0"/>
                        </a:rPr>
                        <a:t> vi </a:t>
                      </a:r>
                      <a:r>
                        <a:rPr lang="en-US" sz="2400" b="1" dirty="0">
                          <a:solidFill>
                            <a:schemeClr val="tx1"/>
                          </a:solidFill>
                          <a:latin typeface="Times New Roman" pitchFamily="18" charset="0"/>
                          <a:cs typeface="Times New Roman" pitchFamily="18" charset="0"/>
                        </a:rPr>
                        <a:t>của siêng năng, kiên trì </a:t>
                      </a:r>
                      <a:endParaRPr lang="en-US" sz="2400" b="1" dirty="0">
                        <a:solidFill>
                          <a:schemeClr val="tx1"/>
                        </a:solidFill>
                      </a:endParaRPr>
                    </a:p>
                  </a:txBody>
                  <a:tcPr/>
                </a:tc>
                <a:tc>
                  <a:txBody>
                    <a:bodyPr/>
                    <a:lstStyle/>
                    <a:p>
                      <a:r>
                        <a:rPr lang="en-US" sz="2800" b="0">
                          <a:solidFill>
                            <a:schemeClr val="tx1"/>
                          </a:solidFill>
                          <a:latin typeface="Times New Roman" pitchFamily="18" charset="0"/>
                          <a:cs typeface="Times New Roman" pitchFamily="18" charset="0"/>
                        </a:rPr>
                        <a:t>Bức</a:t>
                      </a:r>
                      <a:r>
                        <a:rPr lang="en-US" sz="2800" b="0" baseline="0">
                          <a:solidFill>
                            <a:schemeClr val="tx1"/>
                          </a:solidFill>
                          <a:latin typeface="Times New Roman" pitchFamily="18" charset="0"/>
                          <a:cs typeface="Times New Roman" pitchFamily="18" charset="0"/>
                        </a:rPr>
                        <a:t> tranh 1,2,3</a:t>
                      </a:r>
                      <a:endParaRPr lang="en-US" sz="2800" b="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916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Những </a:t>
                      </a:r>
                      <a:r>
                        <a:rPr lang="en-US" sz="2400" b="1" dirty="0">
                          <a:solidFill>
                            <a:schemeClr val="tx1"/>
                          </a:solidFill>
                          <a:latin typeface="Times New Roman" pitchFamily="18" charset="0"/>
                          <a:cs typeface="Times New Roman" pitchFamily="18" charset="0"/>
                        </a:rPr>
                        <a:t>hành</a:t>
                      </a:r>
                      <a:r>
                        <a:rPr lang="en-US" sz="2400" b="1" baseline="0" dirty="0">
                          <a:solidFill>
                            <a:schemeClr val="tx1"/>
                          </a:solidFill>
                          <a:latin typeface="Times New Roman" pitchFamily="18" charset="0"/>
                          <a:cs typeface="Times New Roman" pitchFamily="18" charset="0"/>
                        </a:rPr>
                        <a:t> vi chưa thể hiện</a:t>
                      </a:r>
                      <a:r>
                        <a:rPr lang="en-US" sz="2400" b="1" dirty="0">
                          <a:solidFill>
                            <a:schemeClr val="tx1"/>
                          </a:solidFill>
                          <a:latin typeface="Times New Roman" pitchFamily="18" charset="0"/>
                          <a:cs typeface="Times New Roman" pitchFamily="18" charset="0"/>
                        </a:rPr>
                        <a:t> siêng năng, kiên trì </a:t>
                      </a:r>
                      <a:endParaRPr lang="en-US" sz="2400" b="1" dirty="0">
                        <a:solidFill>
                          <a:schemeClr val="tx1"/>
                        </a:solidFill>
                      </a:endParaRPr>
                    </a:p>
                    <a:p>
                      <a:endParaRPr lang="en-US" sz="2400" b="1" dirty="0"/>
                    </a:p>
                  </a:txBody>
                  <a:tcPr/>
                </a:tc>
                <a:tc>
                  <a:txBody>
                    <a:bodyPr/>
                    <a:lstStyle/>
                    <a:p>
                      <a:r>
                        <a:rPr lang="en-US" sz="2400">
                          <a:solidFill>
                            <a:schemeClr val="tx1"/>
                          </a:solidFill>
                          <a:latin typeface="Times New Roman" pitchFamily="18" charset="0"/>
                          <a:cs typeface="Times New Roman" pitchFamily="18" charset="0"/>
                        </a:rPr>
                        <a:t>Bức</a:t>
                      </a:r>
                      <a:r>
                        <a:rPr lang="en-US" sz="2400" baseline="0">
                          <a:solidFill>
                            <a:schemeClr val="tx1"/>
                          </a:solidFill>
                          <a:latin typeface="Times New Roman" pitchFamily="18" charset="0"/>
                          <a:cs typeface="Times New Roman" pitchFamily="18" charset="0"/>
                        </a:rPr>
                        <a:t> tranh 4</a:t>
                      </a: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91606">
                <a:tc>
                  <a:txBody>
                    <a:bodyPr/>
                    <a:lstStyle/>
                    <a:p>
                      <a:r>
                        <a:rPr lang="en-US" sz="2400" b="1">
                          <a:latin typeface="Times New Roman" pitchFamily="18" charset="0"/>
                          <a:cs typeface="Times New Roman" pitchFamily="18" charset="0"/>
                        </a:rPr>
                        <a:t>Những biểu hiện khác của siêng năng, kiên trì </a:t>
                      </a:r>
                      <a:endParaRPr lang="en-US" sz="2400" b="1"/>
                    </a:p>
                  </a:txBody>
                  <a:tcPr/>
                </a:tc>
                <a:tc>
                  <a:txBody>
                    <a:bodyPr/>
                    <a:lstStyle/>
                    <a:p>
                      <a:r>
                        <a:rPr lang="en-US" sz="2400">
                          <a:latin typeface="Times New Roman" pitchFamily="18" charset="0"/>
                          <a:cs typeface="Times New Roman" pitchFamily="18" charset="0"/>
                        </a:rPr>
                        <a:t>Đi</a:t>
                      </a:r>
                      <a:r>
                        <a:rPr lang="en-US" sz="2400" baseline="0">
                          <a:latin typeface="Times New Roman" pitchFamily="18" charset="0"/>
                          <a:cs typeface="Times New Roman" pitchFamily="18" charset="0"/>
                        </a:rPr>
                        <a:t> học, đi làm đúng giờ, làm bài tập đầy đủ khi đến lớp, không nản lòng khi gặp bài tập khó…</a:t>
                      </a: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13" name="Rectangle 6"/>
          <p:cNvSpPr>
            <a:spLocks noChangeArrowheads="1"/>
          </p:cNvSpPr>
          <p:nvPr/>
        </p:nvSpPr>
        <p:spPr bwMode="auto">
          <a:xfrm>
            <a:off x="309094" y="646363"/>
            <a:ext cx="10627668"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vi-VN" altLang="en-US" sz="1000" dirty="0">
                <a:solidFill>
                  <a:prstClr val="black"/>
                </a:solidFill>
                <a:ea typeface="Cambria" panose="02040503050406030204" pitchFamily="18" charset="0"/>
                <a:cs typeface="Cambria" panose="02040503050406030204" pitchFamily="18" charset="0"/>
              </a:rPr>
            </a:br>
            <a:r>
              <a:rPr lang="en-US" altLang="en-US" sz="1000" dirty="0">
                <a:solidFill>
                  <a:prstClr val="black"/>
                </a:solidFill>
                <a:ea typeface="Cambria" panose="02040503050406030204" pitchFamily="18" charset="0"/>
                <a:cs typeface="Cambria" panose="02040503050406030204" pitchFamily="18" charset="0"/>
              </a:rPr>
              <a:t>         </a:t>
            </a:r>
            <a:r>
              <a:rPr lang="en-US" sz="2400" dirty="0">
                <a:latin typeface="Times New Roman" panose="02020603050405020304" pitchFamily="18" charset="0"/>
                <a:cs typeface="Times New Roman" panose="02020603050405020304" pitchFamily="18" charset="0"/>
              </a:rPr>
              <a:t>1. Xác định các hành vi, việc làm thể hiện siêng năng, kiên trì và chưa thể hiện siêng năng, kiên trì trong mỗi bức tranh.</a:t>
            </a:r>
          </a:p>
          <a:p>
            <a:r>
              <a:rPr lang="en-US" sz="2400" dirty="0">
                <a:latin typeface="Times New Roman" panose="02020603050405020304" pitchFamily="18" charset="0"/>
                <a:cs typeface="Times New Roman" panose="02020603050405020304" pitchFamily="18" charset="0"/>
              </a:rPr>
              <a:t>2. Em hãy kể thêm các biểu hiện siêng năng, kiên trì trong học tập, lao động và trong cuộc sống mà em biết?</a:t>
            </a:r>
          </a:p>
          <a:p>
            <a:pPr indent="12700"/>
            <a:endParaRPr lang="vi-VN" altLang="en-US" sz="2400" b="1" dirty="0">
              <a:solidFill>
                <a:srgbClr val="FF0000"/>
              </a:solidFill>
              <a:latin typeface="#9Slide05 Israquella" pitchFamily="2"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8650029"/>
              </p:ext>
            </p:extLst>
          </p:nvPr>
        </p:nvGraphicFramePr>
        <p:xfrm>
          <a:off x="403099" y="2339082"/>
          <a:ext cx="11403889" cy="4222145"/>
        </p:xfrm>
        <a:graphic>
          <a:graphicData uri="http://schemas.openxmlformats.org/drawingml/2006/table">
            <a:tbl>
              <a:tblPr firstRow="1" firstCol="1" bandRow="1"/>
              <a:tblGrid>
                <a:gridCol w="3394635">
                  <a:extLst>
                    <a:ext uri="{9D8B030D-6E8A-4147-A177-3AD203B41FA5}">
                      <a16:colId xmlns:a16="http://schemas.microsoft.com/office/drawing/2014/main" val="20000"/>
                    </a:ext>
                  </a:extLst>
                </a:gridCol>
                <a:gridCol w="4442550">
                  <a:extLst>
                    <a:ext uri="{9D8B030D-6E8A-4147-A177-3AD203B41FA5}">
                      <a16:colId xmlns:a16="http://schemas.microsoft.com/office/drawing/2014/main" val="20001"/>
                    </a:ext>
                  </a:extLst>
                </a:gridCol>
                <a:gridCol w="3566704">
                  <a:extLst>
                    <a:ext uri="{9D8B030D-6E8A-4147-A177-3AD203B41FA5}">
                      <a16:colId xmlns:a16="http://schemas.microsoft.com/office/drawing/2014/main" val="20002"/>
                    </a:ext>
                  </a:extLst>
                </a:gridCol>
              </a:tblGrid>
              <a:tr h="844429">
                <a:tc>
                  <a:txBody>
                    <a:bodyPr/>
                    <a:lstStyle/>
                    <a:p>
                      <a:pPr marL="0" marR="0" algn="ctr">
                        <a:lnSpc>
                          <a:spcPct val="115000"/>
                        </a:lnSpc>
                        <a:spcBef>
                          <a:spcPts val="0"/>
                        </a:spcBef>
                        <a:spcAft>
                          <a:spcPts val="600"/>
                        </a:spcAft>
                      </a:pPr>
                      <a:r>
                        <a:rPr lang="en-US" sz="2800" dirty="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a:solidFill>
                            <a:srgbClr val="FF0000"/>
                          </a:solidFill>
                          <a:effectLst/>
                          <a:latin typeface="Times New Roman" pitchFamily="18" charset="0"/>
                          <a:ea typeface="Courier New" panose="02070309020205020404" pitchFamily="49" charset="0"/>
                          <a:cs typeface="Times New Roman" pitchFamily="18" charset="0"/>
                        </a:rPr>
                        <a:t> </a:t>
                      </a:r>
                      <a:r>
                        <a:rPr lang="en-US" sz="2800">
                          <a:solidFill>
                            <a:srgbClr val="FF0000"/>
                          </a:solidFill>
                          <a:effectLst/>
                          <a:latin typeface="Times New Roman" pitchFamily="18" charset="0"/>
                          <a:ea typeface="Courier New" panose="02070309020205020404" pitchFamily="49" charset="0"/>
                          <a:cs typeface="Times New Roman" pitchFamily="18" charset="0"/>
                        </a:rPr>
                        <a:t>Hoạt</a:t>
                      </a:r>
                      <a:r>
                        <a:rPr lang="en-US" sz="2800" baseline="0">
                          <a:solidFill>
                            <a:srgbClr val="FF0000"/>
                          </a:solidFill>
                          <a:effectLst/>
                          <a:latin typeface="Times New Roman" pitchFamily="18" charset="0"/>
                          <a:ea typeface="Courier New" panose="02070309020205020404" pitchFamily="49" charset="0"/>
                          <a:cs typeface="Times New Roman" pitchFamily="18" charset="0"/>
                        </a:rPr>
                        <a:t> động x</a:t>
                      </a:r>
                      <a:r>
                        <a:rPr lang="en-US" sz="2800">
                          <a:solidFill>
                            <a:srgbClr val="FF0000"/>
                          </a:solidFill>
                          <a:effectLst/>
                          <a:latin typeface="Times New Roman" pitchFamily="18" charset="0"/>
                          <a:ea typeface="Courier New" panose="02070309020205020404" pitchFamily="49" charset="0"/>
                          <a:cs typeface="Times New Roman" pitchFamily="18" charset="0"/>
                        </a:rPr>
                        <a:t>ã</a:t>
                      </a:r>
                      <a:r>
                        <a:rPr lang="en-US" sz="2800" baseline="0">
                          <a:solidFill>
                            <a:srgbClr val="FF0000"/>
                          </a:solidFill>
                          <a:effectLst/>
                          <a:latin typeface="Times New Roman" pitchFamily="18" charset="0"/>
                          <a:ea typeface="Courier New" panose="02070309020205020404" pitchFamily="49" charset="0"/>
                          <a:cs typeface="Times New Roman" pitchFamily="18" charset="0"/>
                        </a:rPr>
                        <a:t> </a:t>
                      </a:r>
                      <a:r>
                        <a:rPr lang="en-US" sz="2800" baseline="0" dirty="0" err="1">
                          <a:solidFill>
                            <a:srgbClr val="FF0000"/>
                          </a:solidFill>
                          <a:effectLst/>
                          <a:latin typeface="Times New Roman" pitchFamily="18" charset="0"/>
                          <a:ea typeface="Courier New" panose="02070309020205020404" pitchFamily="49" charset="0"/>
                          <a:cs typeface="Times New Roman" pitchFamily="18" charset="0"/>
                        </a:rPr>
                        <a:t>hội</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44429">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itchFamily="18" charset="0"/>
                <a:ea typeface="Times New Roman" panose="02020603050405020304" pitchFamily="18" charset="0"/>
                <a:cs typeface="Times New Roman" pitchFamily="18" charset="0"/>
              </a:rPr>
              <a:t>Thảo luận cá nhân</a:t>
            </a:r>
          </a:p>
          <a:p>
            <a:r>
              <a:rPr lang="en-US" dirty="0">
                <a:solidFill>
                  <a:prstClr val="white"/>
                </a:solidFill>
                <a:latin typeface="Times New Roman" panose="02020603050405020304" pitchFamily="18" charset="0"/>
                <a:ea typeface="Times New Roman" panose="02020603050405020304" pitchFamily="18" charset="0"/>
              </a:rPr>
              <a:t> </a:t>
            </a:r>
          </a:p>
        </p:txBody>
      </p:sp>
      <p:sp>
        <p:nvSpPr>
          <p:cNvPr id="10" name="Rectangle 9"/>
          <p:cNvSpPr/>
          <p:nvPr/>
        </p:nvSpPr>
        <p:spPr>
          <a:xfrm>
            <a:off x="2724112" y="970059"/>
            <a:ext cx="8841850" cy="1134093"/>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mj-lt"/>
                <a:ea typeface="Times New Roman" panose="02020603050405020304" pitchFamily="18" charset="0"/>
              </a:rPr>
              <a:t>Tìm hiểu biểu hiện của </a:t>
            </a:r>
            <a:r>
              <a:rPr lang="en-US" sz="2800" b="1" dirty="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8650029"/>
              </p:ext>
            </p:extLst>
          </p:nvPr>
        </p:nvGraphicFramePr>
        <p:xfrm>
          <a:off x="352927" y="2339082"/>
          <a:ext cx="11454063" cy="4093802"/>
        </p:xfrm>
        <a:graphic>
          <a:graphicData uri="http://schemas.openxmlformats.org/drawingml/2006/table">
            <a:tbl>
              <a:tblPr firstRow="1" firstCol="1" bandRow="1"/>
              <a:tblGrid>
                <a:gridCol w="3444809">
                  <a:extLst>
                    <a:ext uri="{9D8B030D-6E8A-4147-A177-3AD203B41FA5}">
                      <a16:colId xmlns:a16="http://schemas.microsoft.com/office/drawing/2014/main" val="20000"/>
                    </a:ext>
                  </a:extLst>
                </a:gridCol>
                <a:gridCol w="4442550">
                  <a:extLst>
                    <a:ext uri="{9D8B030D-6E8A-4147-A177-3AD203B41FA5}">
                      <a16:colId xmlns:a16="http://schemas.microsoft.com/office/drawing/2014/main" val="20001"/>
                    </a:ext>
                  </a:extLst>
                </a:gridCol>
                <a:gridCol w="3566704">
                  <a:extLst>
                    <a:ext uri="{9D8B030D-6E8A-4147-A177-3AD203B41FA5}">
                      <a16:colId xmlns:a16="http://schemas.microsoft.com/office/drawing/2014/main" val="20002"/>
                    </a:ext>
                  </a:extLst>
                </a:gridCol>
              </a:tblGrid>
              <a:tr h="1465479">
                <a:tc>
                  <a:txBody>
                    <a:bodyPr/>
                    <a:lstStyle/>
                    <a:p>
                      <a:pPr marL="0" marR="0" algn="ctr">
                        <a:lnSpc>
                          <a:spcPct val="115000"/>
                        </a:lnSpc>
                        <a:spcBef>
                          <a:spcPts val="0"/>
                        </a:spcBef>
                        <a:spcAft>
                          <a:spcPts val="600"/>
                        </a:spcAft>
                      </a:pPr>
                      <a:r>
                        <a:rPr lang="en-US" sz="2800" dirty="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dirty="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a:solidFill>
                            <a:srgbClr val="FF0000"/>
                          </a:solidFill>
                          <a:effectLst/>
                          <a:latin typeface="Times New Roman" pitchFamily="18" charset="0"/>
                          <a:ea typeface="Courier New" panose="02070309020205020404" pitchFamily="49" charset="0"/>
                          <a:cs typeface="Times New Roman" pitchFamily="18" charset="0"/>
                        </a:rPr>
                        <a:t> </a:t>
                      </a:r>
                      <a:r>
                        <a:rPr lang="en-US" sz="2800">
                          <a:solidFill>
                            <a:srgbClr val="FF0000"/>
                          </a:solidFill>
                          <a:effectLst/>
                          <a:latin typeface="Times New Roman" pitchFamily="18" charset="0"/>
                          <a:ea typeface="Courier New" panose="02070309020205020404" pitchFamily="49" charset="0"/>
                          <a:cs typeface="Times New Roman" pitchFamily="18" charset="0"/>
                        </a:rPr>
                        <a:t>Hoạt</a:t>
                      </a:r>
                      <a:r>
                        <a:rPr lang="en-US" sz="2800" baseline="0">
                          <a:solidFill>
                            <a:srgbClr val="FF0000"/>
                          </a:solidFill>
                          <a:effectLst/>
                          <a:latin typeface="Times New Roman" pitchFamily="18" charset="0"/>
                          <a:ea typeface="Courier New" panose="02070309020205020404" pitchFamily="49" charset="0"/>
                          <a:cs typeface="Times New Roman" pitchFamily="18" charset="0"/>
                        </a:rPr>
                        <a:t> động x</a:t>
                      </a:r>
                      <a:r>
                        <a:rPr lang="en-US" sz="2800">
                          <a:solidFill>
                            <a:srgbClr val="FF0000"/>
                          </a:solidFill>
                          <a:effectLst/>
                          <a:latin typeface="Times New Roman" pitchFamily="18" charset="0"/>
                          <a:ea typeface="Courier New" panose="02070309020205020404" pitchFamily="49" charset="0"/>
                          <a:cs typeface="Times New Roman" pitchFamily="18" charset="0"/>
                        </a:rPr>
                        <a:t>ã</a:t>
                      </a:r>
                      <a:r>
                        <a:rPr lang="en-US" sz="2800" baseline="0">
                          <a:solidFill>
                            <a:srgbClr val="FF0000"/>
                          </a:solidFill>
                          <a:effectLst/>
                          <a:latin typeface="Times New Roman" pitchFamily="18" charset="0"/>
                          <a:ea typeface="Courier New" panose="02070309020205020404" pitchFamily="49" charset="0"/>
                          <a:cs typeface="Times New Roman" pitchFamily="18" charset="0"/>
                        </a:rPr>
                        <a:t> </a:t>
                      </a:r>
                      <a:r>
                        <a:rPr lang="en-US" sz="2800" baseline="0" dirty="0" err="1">
                          <a:solidFill>
                            <a:srgbClr val="FF0000"/>
                          </a:solidFill>
                          <a:effectLst/>
                          <a:latin typeface="Times New Roman" pitchFamily="18" charset="0"/>
                          <a:ea typeface="Courier New" panose="02070309020205020404" pitchFamily="49" charset="0"/>
                          <a:cs typeface="Times New Roman" pitchFamily="18" charset="0"/>
                        </a:rPr>
                        <a:t>hội</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2628323">
                <a:tc>
                  <a:txBody>
                    <a:bodyPr/>
                    <a:lstStyle/>
                    <a:p>
                      <a:pPr marL="0" marR="0" algn="just">
                        <a:lnSpc>
                          <a:spcPct val="115000"/>
                        </a:lnSpc>
                        <a:spcBef>
                          <a:spcPts val="0"/>
                        </a:spcBef>
                        <a:spcAft>
                          <a:spcPts val="600"/>
                        </a:spcAft>
                      </a:pPr>
                      <a:r>
                        <a:rPr lang="vi-VN" sz="2800" dirty="0">
                          <a:effectLst/>
                          <a:latin typeface="Times New Roman" pitchFamily="18" charset="0"/>
                          <a:ea typeface="Courier New" panose="02070309020205020404" pitchFamily="49" charset="0"/>
                          <a:cs typeface="Times New Roman" pitchFamily="18" charset="0"/>
                        </a:rPr>
                        <a:t> </a:t>
                      </a:r>
                      <a:r>
                        <a:rPr lang="en-US" sz="2400" i="1" kern="1200" dirty="0">
                          <a:solidFill>
                            <a:schemeClr val="tx1"/>
                          </a:solidFill>
                          <a:effectLst/>
                          <a:latin typeface="Times New Roman" pitchFamily="18" charset="0"/>
                          <a:ea typeface="+mn-ea"/>
                          <a:cs typeface="Times New Roman" pitchFamily="18" charset="0"/>
                        </a:rPr>
                        <a:t>Đ</a:t>
                      </a:r>
                      <a:r>
                        <a:rPr lang="en-US" sz="2400" i="1" kern="1200" dirty="0">
                          <a:solidFill>
                            <a:schemeClr val="tx1"/>
                          </a:solidFill>
                          <a:latin typeface="Times New Roman" pitchFamily="18" charset="0"/>
                          <a:ea typeface="+mn-ea"/>
                          <a:cs typeface="Times New Roman" pitchFamily="18" charset="0"/>
                        </a:rPr>
                        <a:t>i học chuyên cần, chăm chỉ làm bài, có kế hoạch học tập, bài khó không nản, tự giác học, đạt kết quả cao…</a:t>
                      </a:r>
                      <a:r>
                        <a:rPr lang="vi-VN" sz="2400" i="1" kern="1200" dirty="0">
                          <a:solidFill>
                            <a:schemeClr val="tx1"/>
                          </a:solidFill>
                          <a:latin typeface="Times New Roman" pitchFamily="18" charset="0"/>
                          <a:ea typeface="+mn-ea"/>
                          <a:cs typeface="Times New Roman" pitchFamily="18" charset="0"/>
                        </a:rPr>
                        <a:t>.</a:t>
                      </a:r>
                      <a:endParaRPr lang="en-US" sz="32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600">
                          <a:effectLst/>
                          <a:latin typeface="Times New Roman" pitchFamily="18" charset="0"/>
                          <a:ea typeface="Courier New" panose="02070309020205020404" pitchFamily="49" charset="0"/>
                          <a:cs typeface="Times New Roman" pitchFamily="18" charset="0"/>
                        </a:rPr>
                        <a:t> </a:t>
                      </a:r>
                      <a:r>
                        <a:rPr lang="en-US" sz="2800" i="1" kern="1200">
                          <a:solidFill>
                            <a:schemeClr val="tx1"/>
                          </a:solidFill>
                          <a:latin typeface="Times New Roman" pitchFamily="18" charset="0"/>
                          <a:ea typeface="+mn-ea"/>
                          <a:cs typeface="Times New Roman" pitchFamily="18" charset="0"/>
                        </a:rPr>
                        <a:t>Chăm làm việc nhà, không bỏ dở công việc, không ngại khó, miệt mài với công việc, tìm tòi sáng tạo…</a:t>
                      </a:r>
                      <a:endParaRPr lang="en-US" sz="14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600" dirty="0">
                          <a:effectLst/>
                          <a:latin typeface="Times New Roman" pitchFamily="18" charset="0"/>
                          <a:ea typeface="Courier New" panose="02070309020205020404" pitchFamily="49" charset="0"/>
                          <a:cs typeface="Times New Roman" pitchFamily="18" charset="0"/>
                        </a:rPr>
                        <a:t> </a:t>
                      </a:r>
                      <a:r>
                        <a:rPr lang="en-US" sz="2400" i="1" kern="1200" dirty="0">
                          <a:solidFill>
                            <a:schemeClr val="tx1"/>
                          </a:solidFill>
                          <a:latin typeface="Times New Roman" pitchFamily="18" charset="0"/>
                          <a:ea typeface="+mn-ea"/>
                          <a:cs typeface="Times New Roman" pitchFamily="18" charset="0"/>
                        </a:rPr>
                        <a:t>Kiên trì luyện tập TDTT, kiên trì đấu tranh phòng chống tệ nạn xã hội, dịch bệnh </a:t>
                      </a:r>
                      <a:r>
                        <a:rPr lang="en-US" sz="2400" i="1" kern="1200" dirty="0" err="1">
                          <a:solidFill>
                            <a:schemeClr val="tx1"/>
                          </a:solidFill>
                          <a:latin typeface="Times New Roman" pitchFamily="18" charset="0"/>
                          <a:ea typeface="+mn-ea"/>
                          <a:cs typeface="Times New Roman" pitchFamily="18" charset="0"/>
                        </a:rPr>
                        <a:t>covid</a:t>
                      </a:r>
                      <a:r>
                        <a:rPr lang="en-US" sz="2400" i="1" kern="1200" dirty="0">
                          <a:solidFill>
                            <a:schemeClr val="tx1"/>
                          </a:solidFill>
                          <a:latin typeface="Times New Roman" pitchFamily="18" charset="0"/>
                          <a:ea typeface="+mn-ea"/>
                          <a:cs typeface="Times New Roman" pitchFamily="18" charset="0"/>
                        </a:rPr>
                        <a:t>, bảo vệ môi trường,</a:t>
                      </a:r>
                      <a:r>
                        <a:rPr lang="vi-VN" sz="2400" i="1" kern="1200" dirty="0">
                          <a:solidFill>
                            <a:schemeClr val="tx1"/>
                          </a:solidFill>
                          <a:latin typeface="Times New Roman" pitchFamily="18" charset="0"/>
                          <a:ea typeface="+mn-ea"/>
                          <a:cs typeface="Times New Roman" pitchFamily="18" charset="0"/>
                        </a:rPr>
                        <a:t>...</a:t>
                      </a:r>
                      <a:endParaRPr lang="en-US" sz="2400" kern="1200" dirty="0">
                        <a:solidFill>
                          <a:schemeClr val="tx1"/>
                        </a:solidFill>
                        <a:latin typeface="Times New Roman" pitchFamily="18" charset="0"/>
                        <a:ea typeface="+mn-ea"/>
                        <a:cs typeface="Times New Roman" pitchFamily="18" charset="0"/>
                      </a:endParaRPr>
                    </a:p>
                    <a:p>
                      <a:pPr marL="0" marR="0" algn="just">
                        <a:lnSpc>
                          <a:spcPct val="115000"/>
                        </a:lnSpc>
                        <a:spcBef>
                          <a:spcPts val="0"/>
                        </a:spcBef>
                        <a:spcAft>
                          <a:spcPts val="600"/>
                        </a:spcAft>
                      </a:pPr>
                      <a:endParaRPr lang="en-US" sz="14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0" name="Rectangle 9"/>
          <p:cNvSpPr/>
          <p:nvPr/>
        </p:nvSpPr>
        <p:spPr>
          <a:xfrm>
            <a:off x="2724112" y="921933"/>
            <a:ext cx="8841850" cy="1186735"/>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Times New Roman" pitchFamily="18" charset="0"/>
                <a:ea typeface="Times New Roman" panose="02020603050405020304" pitchFamily="18" charset="0"/>
                <a:cs typeface="Times New Roman" pitchFamily="18" charset="0"/>
              </a:rPr>
              <a:t>Tìm hiểu biểu hiện của </a:t>
            </a:r>
            <a:r>
              <a:rPr lang="en-US" sz="2800" b="1" dirty="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0936762" y="0"/>
            <a:ext cx="1255238" cy="937524"/>
          </a:xfrm>
          <a:prstGeom prst="rect">
            <a:avLst/>
          </a:prstGeom>
        </p:spPr>
      </p:pic>
      <p:sp>
        <p:nvSpPr>
          <p:cNvPr id="8"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itchFamily="18" charset="0"/>
                <a:ea typeface="Times New Roman" panose="02020603050405020304" pitchFamily="18" charset="0"/>
                <a:cs typeface="Times New Roman" pitchFamily="18" charset="0"/>
              </a:rPr>
              <a:t>Thảo luận cá nhân</a:t>
            </a:r>
          </a:p>
          <a:p>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1848649" y="129308"/>
            <a:ext cx="8283243" cy="6585527"/>
          </a:xfrm>
          <a:prstGeom prst="rect">
            <a:avLst/>
          </a:prstGeom>
        </p:spPr>
      </p:pic>
      <p:sp>
        <p:nvSpPr>
          <p:cNvPr id="14" name="Text Box 5"/>
          <p:cNvSpPr txBox="1">
            <a:spLocks noChangeArrowheads="1"/>
          </p:cNvSpPr>
          <p:nvPr/>
        </p:nvSpPr>
        <p:spPr bwMode="auto">
          <a:xfrm>
            <a:off x="3140875" y="833014"/>
            <a:ext cx="6215562" cy="43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dirty="0">
                <a:solidFill>
                  <a:srgbClr val="FF0000"/>
                </a:solidFill>
                <a:latin typeface="Times New Roman" pitchFamily="18" charset="0"/>
                <a:cs typeface="Times New Roman" pitchFamily="18" charset="0"/>
              </a:rPr>
              <a:t>BIỂU HIỆN CỦA SIÊNG NĂNG, KIÊN TRÌ</a:t>
            </a:r>
          </a:p>
          <a:p>
            <a:pPr>
              <a:buNone/>
            </a:pP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Trong học tập: đi học chuyên cần, chăm chỉ làm bài, có kế hoạch học tập, bài khó không nản, tự giác học, đạt kết quả cao…</a:t>
            </a:r>
            <a:r>
              <a:rPr lang="vi-VN"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buNone/>
            </a:pPr>
            <a:r>
              <a:rPr lang="en-US" sz="2400" i="1" dirty="0">
                <a:latin typeface="Times New Roman" pitchFamily="18" charset="0"/>
                <a:cs typeface="Times New Roman" pitchFamily="18" charset="0"/>
              </a:rPr>
              <a:t>+Trong lao động: Chăm làm việc nhà, không bỏ dở công việc, không ngại khó, miệt mài với công việc, tìm tòi sáng tạo…</a:t>
            </a:r>
            <a:endParaRPr lang="en-US" sz="2400" dirty="0">
              <a:latin typeface="Times New Roman" pitchFamily="18" charset="0"/>
              <a:cs typeface="Times New Roman" pitchFamily="18" charset="0"/>
            </a:endParaRPr>
          </a:p>
          <a:p>
            <a:pPr>
              <a:buNone/>
            </a:pPr>
            <a:r>
              <a:rPr lang="en-US" sz="2400" i="1" dirty="0">
                <a:latin typeface="Times New Roman" pitchFamily="18" charset="0"/>
                <a:cs typeface="Times New Roman" pitchFamily="18" charset="0"/>
              </a:rPr>
              <a:t>+Trong hoạt động xã hội: Kiên trì luyện tập TDTT, kiên trì đấu tranh phòng chống tệ nạn xã hội, dịch bệnh </a:t>
            </a:r>
            <a:r>
              <a:rPr lang="en-US" sz="2400" i="1" dirty="0" err="1">
                <a:latin typeface="Times New Roman" pitchFamily="18" charset="0"/>
                <a:cs typeface="Times New Roman" pitchFamily="18" charset="0"/>
              </a:rPr>
              <a:t>covid</a:t>
            </a:r>
            <a:r>
              <a:rPr lang="en-US" sz="2400" i="1" dirty="0">
                <a:latin typeface="Times New Roman" pitchFamily="18" charset="0"/>
                <a:cs typeface="Times New Roman" pitchFamily="18" charset="0"/>
              </a:rPr>
              <a:t>, bảo vệ môi trường,</a:t>
            </a:r>
            <a:r>
              <a:rPr lang="vi-VN"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HẾT TIẾT 1</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16717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110" y="2712684"/>
            <a:ext cx="6035040" cy="658642"/>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2800" b="1" dirty="0">
                <a:solidFill>
                  <a:srgbClr val="FF0000"/>
                </a:solidFill>
                <a:latin typeface="Times New Roman" pitchFamily="18" charset="0"/>
                <a:ea typeface="Arial" panose="020B0604020202020204" pitchFamily="34" charset="0"/>
                <a:cs typeface="Times New Roman" pitchFamily="18" charset="0"/>
              </a:rPr>
              <a:t>2</a:t>
            </a:r>
            <a:r>
              <a:rPr lang="en-US" sz="2400" b="1" dirty="0">
                <a:solidFill>
                  <a:srgbClr val="FF0000"/>
                </a:solidFill>
                <a:latin typeface="Times New Roman" pitchFamily="18" charset="0"/>
                <a:ea typeface="Arial" panose="020B0604020202020204" pitchFamily="34" charset="0"/>
                <a:cs typeface="Times New Roman" pitchFamily="18" charset="0"/>
              </a:rPr>
              <a:t>. </a:t>
            </a:r>
            <a:r>
              <a:rPr lang="en-US" sz="3200" b="1" dirty="0">
                <a:solidFill>
                  <a:srgbClr val="FF0000"/>
                </a:solidFill>
                <a:latin typeface="Times New Roman" pitchFamily="18" charset="0"/>
                <a:ea typeface="Arial" panose="020B0604020202020204" pitchFamily="34" charset="0"/>
                <a:cs typeface="Times New Roman" pitchFamily="18" charset="0"/>
              </a:rPr>
              <a:t>Ý nghĩa của siêng năng, kiên trì</a:t>
            </a: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42538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9988" y="670008"/>
            <a:ext cx="14499771" cy="6436397"/>
          </a:xfrm>
          <a:prstGeom prst="rect">
            <a:avLst/>
          </a:prstGeom>
          <a:noFill/>
          <a:ln>
            <a:noFill/>
          </a:ln>
        </p:spPr>
      </p:pic>
      <p:sp>
        <p:nvSpPr>
          <p:cNvPr id="3" name="Snip Diagonal Corner Rectangle 2"/>
          <p:cNvSpPr/>
          <p:nvPr/>
        </p:nvSpPr>
        <p:spPr>
          <a:xfrm>
            <a:off x="0" y="10854"/>
            <a:ext cx="4492482" cy="71932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err="1">
                <a:solidFill>
                  <a:prstClr val="black"/>
                </a:solidFill>
                <a:latin typeface="Times New Roman" panose="02020603050405020304" pitchFamily="18" charset="0"/>
                <a:cs typeface="Times New Roman" panose="02020603050405020304" pitchFamily="18" charset="0"/>
              </a:rPr>
              <a:t>Đọc</a:t>
            </a:r>
            <a:r>
              <a:rPr lang="en-US" sz="2400" b="1" kern="0">
                <a:solidFill>
                  <a:prstClr val="black"/>
                </a:solidFill>
                <a:latin typeface="Times New Roman" panose="02020603050405020304" pitchFamily="18" charset="0"/>
                <a:cs typeface="Times New Roman" panose="02020603050405020304" pitchFamily="18" charset="0"/>
              </a:rPr>
              <a:t> các trường hợp sau và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5131" y="1453922"/>
            <a:ext cx="10799250" cy="4154984"/>
          </a:xfrm>
          <a:prstGeom prst="rect">
            <a:avLst/>
          </a:prstGeom>
          <a:noFill/>
        </p:spPr>
        <p:txBody>
          <a:bodyPr wrap="square" rtlCol="0">
            <a:spAutoFit/>
          </a:bodyPr>
          <a:lstStyle/>
          <a:p>
            <a:pPr algn="just"/>
            <a:r>
              <a:rPr lang="en-US" sz="2400">
                <a:latin typeface="Times New Roman" pitchFamily="18" charset="0"/>
                <a:cs typeface="Times New Roman" pitchFamily="18" charset="0"/>
              </a:rPr>
              <a:t>1. Hoa mới theo bố mẹ chuyển từ quê lên Hà Nội học. Thời gian đầu chuyển cấp học và môi trường mới còn bỡ ngỡ nên Hoa học môn Tiếng Anh chưa tốt. Không nản lòng. Hoa đã lên kế hoạch mỗi ngày dành ít nhất 30 phút để học tiếng Anh. Cuối tuần, bạn ra Hồ Gươm mạnh dạn giao tiếp với người nước ngoài. Kiên trì từng ngày, chỉ sau một học kì, trình độ Tiếng Anh của Hoa đã tiến bộ rõ rệt.</a:t>
            </a:r>
            <a:endParaRPr lang="en-US" sz="2400" dirty="0">
              <a:latin typeface="Times New Roman" pitchFamily="18" charset="0"/>
              <a:cs typeface="Times New Roman" pitchFamily="18" charset="0"/>
            </a:endParaRPr>
          </a:p>
          <a:p>
            <a:pPr algn="just"/>
            <a:r>
              <a:rPr lang="en-US" sz="2400">
                <a:latin typeface="Times New Roman" pitchFamily="18" charset="0"/>
                <a:cs typeface="Times New Roman" pitchFamily="18" charset="0"/>
              </a:rPr>
              <a:t>2. Vân có số cân nặng nhiều hơn so với các bạn cùng trang lứa. Được mọi người góp ý, Vân quyết tâm giảm cân. Hàng ngày Vân dậy sớm tập thể dục. Có những hôm trời mưa giá lạnh, Vân vẫn không bỏ buổi tập nào. Bên cạnh đó, Vân thực hiện nghiêm túc chế độ ăn uống khoa học như: hạn chế đồ ăn ngọt, ăn ít tinh bột, nhiều rau xanh, hoa quả…Nhờ siêng năng, kiên trì tập luyện kết hợp với ăn uống khoa học, Vân đã giảm cân và có ngoại hình cân đối.</a:t>
            </a:r>
            <a:endParaRPr lang="en-US" sz="2400" dirty="0">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10936762" y="0"/>
            <a:ext cx="1255238" cy="937524"/>
          </a:xfrm>
          <a:prstGeom prst="rect">
            <a:avLst/>
          </a:prstGeom>
        </p:spPr>
      </p:pic>
      <p:sp>
        <p:nvSpPr>
          <p:cNvPr id="8" name="Rectangle 7"/>
          <p:cNvSpPr/>
          <p:nvPr/>
        </p:nvSpPr>
        <p:spPr>
          <a:xfrm>
            <a:off x="3659014" y="157538"/>
            <a:ext cx="6848088" cy="907749"/>
          </a:xfrm>
          <a:prstGeom prst="rect">
            <a:avLst/>
          </a:prstGeom>
        </p:spPr>
        <p:txBody>
          <a:bodyPr wrap="square">
            <a:spAutoFit/>
          </a:bodyPr>
          <a:lstStyle/>
          <a:p>
            <a:pPr marL="1054100" marR="0" indent="38100" algn="just">
              <a:lnSpc>
                <a:spcPct val="115000"/>
              </a:lnSpc>
              <a:spcBef>
                <a:spcPts val="0"/>
              </a:spcBef>
              <a:spcAft>
                <a:spcPts val="600"/>
              </a:spcAft>
            </a:pPr>
            <a:r>
              <a:rPr lang="vi-VN" sz="2400" b="1" dirty="0">
                <a:solidFill>
                  <a:srgbClr val="1D02DA"/>
                </a:solidFill>
                <a:latin typeface="Times New Roman" pitchFamily="18" charset="0"/>
                <a:ea typeface="Arial" panose="020B0604020202020204" pitchFamily="34" charset="0"/>
                <a:cs typeface="Times New Roman" pitchFamily="18" charset="0"/>
              </a:rPr>
              <a:t>Theo em</a:t>
            </a:r>
            <a:r>
              <a:rPr lang="vi-VN" sz="2400" b="1">
                <a:solidFill>
                  <a:srgbClr val="1D02DA"/>
                </a:solidFill>
                <a:latin typeface="Times New Roman" pitchFamily="18" charset="0"/>
                <a:ea typeface="Arial" panose="020B0604020202020204" pitchFamily="34" charset="0"/>
                <a:cs typeface="Times New Roman" pitchFamily="18" charset="0"/>
              </a:rPr>
              <a:t>, </a:t>
            </a:r>
            <a:r>
              <a:rPr lang="en-US" sz="2400" b="1">
                <a:solidFill>
                  <a:srgbClr val="1D02DA"/>
                </a:solidFill>
                <a:latin typeface="Times New Roman" pitchFamily="18" charset="0"/>
                <a:ea typeface="Arial" panose="020B0604020202020204" pitchFamily="34" charset="0"/>
                <a:cs typeface="Times New Roman" pitchFamily="18" charset="0"/>
              </a:rPr>
              <a:t>sự siêng năng kiên trì của Hoa và Vân đã đem lại điều gì cho hai bạn?</a:t>
            </a:r>
            <a:endParaRPr lang="en-US" sz="2400" b="1" dirty="0">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2649261"/>
          </a:xfrm>
        </p:spPr>
        <p:txBody>
          <a:bodyPr>
            <a:normAutofit fontScale="90000"/>
          </a:bodyPr>
          <a:lstStyle/>
          <a:p>
            <a:r>
              <a:rPr lang="en-US" sz="3200" dirty="0">
                <a:solidFill>
                  <a:srgbClr val="FF0000"/>
                </a:solidFill>
                <a:latin typeface="Times New Roman" pitchFamily="18" charset="0"/>
                <a:cs typeface="Times New Roman" pitchFamily="18" charset="0"/>
              </a:rPr>
              <a:t>- Hoa đã gặp khó khăn gì trong việc học Tiếng anh?</a:t>
            </a:r>
            <a:br>
              <a:rPr lang="en-US" sz="3200" dirty="0">
                <a:solidFill>
                  <a:srgbClr val="FF0000"/>
                </a:solidFill>
                <a:latin typeface="Times New Roman" pitchFamily="18" charset="0"/>
                <a:cs typeface="Times New Roman" pitchFamily="18" charset="0"/>
              </a:rPr>
            </a:br>
            <a:r>
              <a:rPr lang="en-US" sz="3200" dirty="0">
                <a:solidFill>
                  <a:srgbClr val="FF0000"/>
                </a:solidFill>
                <a:latin typeface="Times New Roman" pitchFamily="18" charset="0"/>
                <a:cs typeface="Times New Roman" pitchFamily="18" charset="0"/>
              </a:rPr>
              <a:t>- Hoa đã vượt qua như thế nào?</a:t>
            </a:r>
            <a:br>
              <a:rPr lang="en-US" sz="3200" dirty="0">
                <a:solidFill>
                  <a:srgbClr val="FF0000"/>
                </a:solidFill>
                <a:latin typeface="Times New Roman" pitchFamily="18" charset="0"/>
                <a:cs typeface="Times New Roman" pitchFamily="18" charset="0"/>
              </a:rPr>
            </a:br>
            <a:r>
              <a:rPr lang="en-US" sz="3200" dirty="0">
                <a:solidFill>
                  <a:srgbClr val="FF0000"/>
                </a:solidFill>
                <a:latin typeface="Times New Roman" pitchFamily="18" charset="0"/>
                <a:cs typeface="Times New Roman" pitchFamily="18" charset="0"/>
              </a:rPr>
              <a:t>- Siêng năng, kiên trì học Tiếng anh đã mang lại điều gì cho bạn Hoa?</a:t>
            </a:r>
            <a:br>
              <a:rPr lang="en-US" sz="3200" dirty="0">
                <a:solidFill>
                  <a:srgbClr val="FF0000"/>
                </a:solidFill>
                <a:latin typeface="Times New Roman" pitchFamily="18" charset="0"/>
                <a:cs typeface="Times New Roman" pitchFamily="18" charset="0"/>
              </a:rPr>
            </a:br>
            <a:r>
              <a:rPr lang="en-US" sz="3200" dirty="0">
                <a:solidFill>
                  <a:srgbClr val="FF0000"/>
                </a:solidFill>
                <a:latin typeface="Times New Roman" pitchFamily="18" charset="0"/>
                <a:cs typeface="Times New Roman" pitchFamily="18" charset="0"/>
              </a:rPr>
              <a:t>- Em rút ra bài học gì từ việc rèn luyện tính siêng năng, kiên trì của bạn Hoa?</a:t>
            </a:r>
            <a:br>
              <a:rPr lang="en-US" sz="3200" dirty="0">
                <a:solidFill>
                  <a:srgbClr val="FF0000"/>
                </a:solidFill>
                <a:latin typeface="Times New Roman" pitchFamily="18" charset="0"/>
                <a:cs typeface="Times New Roman" pitchFamily="18" charset="0"/>
              </a:rPr>
            </a:br>
            <a:endParaRPr lang="vi-VN" sz="3200" dirty="0">
              <a:solidFill>
                <a:srgbClr val="FF0000"/>
              </a:solidFill>
            </a:endParaRPr>
          </a:p>
        </p:txBody>
      </p:sp>
      <p:sp>
        <p:nvSpPr>
          <p:cNvPr id="3" name="Content Placeholder 2"/>
          <p:cNvSpPr>
            <a:spLocks noGrp="1"/>
          </p:cNvSpPr>
          <p:nvPr>
            <p:ph idx="1"/>
          </p:nvPr>
        </p:nvSpPr>
        <p:spPr>
          <a:xfrm>
            <a:off x="838200" y="3193773"/>
            <a:ext cx="10515600" cy="2983189"/>
          </a:xfrm>
        </p:spPr>
        <p:txBody>
          <a:bodyPr/>
          <a:lstStyle/>
          <a:p>
            <a:pPr>
              <a:buFontTx/>
              <a:buChar char="-"/>
            </a:pPr>
            <a:r>
              <a:rPr lang="en-US" dirty="0">
                <a:solidFill>
                  <a:srgbClr val="FF0000"/>
                </a:solidFill>
                <a:latin typeface="Times New Roman" pitchFamily="18" charset="0"/>
                <a:cs typeface="Times New Roman" pitchFamily="18" charset="0"/>
              </a:rPr>
              <a:t>Trong cuộc sống, bạn Vân gặp khó khăn gì?</a:t>
            </a:r>
          </a:p>
          <a:p>
            <a:pPr>
              <a:buFontTx/>
              <a:buChar char="-"/>
            </a:pPr>
            <a:r>
              <a:rPr lang="en-US" dirty="0">
                <a:solidFill>
                  <a:srgbClr val="FF0000"/>
                </a:solidFill>
                <a:latin typeface="Times New Roman" pitchFamily="18" charset="0"/>
                <a:cs typeface="Times New Roman" pitchFamily="18" charset="0"/>
              </a:rPr>
              <a:t>Bạn đã tìm cách vượt qua khó khăn đó như thế nào?</a:t>
            </a:r>
            <a:endParaRPr lang="en-US" dirty="0">
              <a:solidFill>
                <a:srgbClr val="FF0000"/>
              </a:solidFill>
            </a:endParaRPr>
          </a:p>
          <a:p>
            <a:pPr>
              <a:buFontTx/>
              <a:buChar char="-"/>
            </a:pPr>
            <a:r>
              <a:rPr lang="en-US" dirty="0">
                <a:solidFill>
                  <a:srgbClr val="FF0000"/>
                </a:solidFill>
                <a:latin typeface="Times New Roman" pitchFamily="18" charset="0"/>
                <a:cs typeface="Times New Roman" pitchFamily="18" charset="0"/>
              </a:rPr>
              <a:t>Siêng </a:t>
            </a:r>
            <a:r>
              <a:rPr lang="en-US" dirty="0" err="1">
                <a:solidFill>
                  <a:srgbClr val="FF0000"/>
                </a:solidFill>
                <a:latin typeface="Times New Roman" pitchFamily="18" charset="0"/>
                <a:cs typeface="Times New Roman" pitchFamily="18" charset="0"/>
              </a:rPr>
              <a:t>năng,kiên</a:t>
            </a:r>
            <a:r>
              <a:rPr lang="en-US" dirty="0">
                <a:solidFill>
                  <a:srgbClr val="FF0000"/>
                </a:solidFill>
                <a:latin typeface="Times New Roman" pitchFamily="18" charset="0"/>
                <a:cs typeface="Times New Roman" pitchFamily="18" charset="0"/>
              </a:rPr>
              <a:t> trì mang lại điều gì cho bạn Vân?</a:t>
            </a:r>
          </a:p>
          <a:p>
            <a:pPr marL="0" indent="0">
              <a:buNone/>
            </a:pPr>
            <a:r>
              <a:rPr lang="en-US" dirty="0">
                <a:solidFill>
                  <a:srgbClr val="FF0000"/>
                </a:solidFill>
                <a:latin typeface="Times New Roman" pitchFamily="18" charset="0"/>
                <a:cs typeface="Times New Roman" pitchFamily="18" charset="0"/>
              </a:rPr>
              <a:t>- Em rút ra bài học gì từ việc rèn luyện tính siêng năng, kiên trì của bạn Hoa?</a:t>
            </a:r>
            <a:br>
              <a:rPr lang="en-US" dirty="0">
                <a:solidFill>
                  <a:srgbClr val="FF0000"/>
                </a:solidFill>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548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55575" y="283076"/>
            <a:ext cx="9667694" cy="7106855"/>
          </a:xfrm>
          <a:prstGeom prst="rect">
            <a:avLst/>
          </a:prstGeom>
          <a:noFill/>
          <a:ln>
            <a:noFill/>
          </a:ln>
        </p:spPr>
      </p:pic>
      <p:pic>
        <p:nvPicPr>
          <p:cNvPr id="8" name="Picture 7"/>
          <p:cNvPicPr>
            <a:picLocks noChangeAspect="1"/>
          </p:cNvPicPr>
          <p:nvPr/>
        </p:nvPicPr>
        <p:blipFill>
          <a:blip r:embed="rId3"/>
          <a:stretch>
            <a:fillRect/>
          </a:stretch>
        </p:blipFill>
        <p:spPr>
          <a:xfrm>
            <a:off x="3895142" y="-144463"/>
            <a:ext cx="2584200" cy="1971579"/>
          </a:xfrm>
          <a:prstGeom prst="ellipse">
            <a:avLst/>
          </a:prstGeom>
          <a:ln>
            <a:noFill/>
          </a:ln>
          <a:effectLst>
            <a:softEdge rad="112500"/>
          </a:effectLst>
        </p:spPr>
      </p:pic>
      <p:pic>
        <p:nvPicPr>
          <p:cNvPr id="9" name="Picture 8"/>
          <p:cNvPicPr>
            <a:picLocks noChangeAspect="1"/>
          </p:cNvPicPr>
          <p:nvPr/>
        </p:nvPicPr>
        <p:blipFill>
          <a:blip r:embed="rId4"/>
          <a:stretch>
            <a:fillRect/>
          </a:stretch>
        </p:blipFill>
        <p:spPr>
          <a:xfrm>
            <a:off x="10936762" y="0"/>
            <a:ext cx="1255238" cy="937524"/>
          </a:xfrm>
          <a:prstGeom prst="rect">
            <a:avLst/>
          </a:prstGeom>
        </p:spPr>
      </p:pic>
      <p:pic>
        <p:nvPicPr>
          <p:cNvPr id="10" name="Picture 9"/>
          <p:cNvPicPr>
            <a:picLocks noChangeAspect="1"/>
          </p:cNvPicPr>
          <p:nvPr/>
        </p:nvPicPr>
        <p:blipFill>
          <a:blip r:embed="rId5"/>
          <a:stretch>
            <a:fillRect/>
          </a:stretch>
        </p:blipFill>
        <p:spPr>
          <a:xfrm>
            <a:off x="9707417" y="2463890"/>
            <a:ext cx="2900751" cy="4359018"/>
          </a:xfrm>
          <a:prstGeom prst="rect">
            <a:avLst/>
          </a:prstGeom>
        </p:spPr>
      </p:pic>
      <p:sp>
        <p:nvSpPr>
          <p:cNvPr id="12" name="Text Box 5"/>
          <p:cNvSpPr txBox="1">
            <a:spLocks noChangeArrowheads="1"/>
          </p:cNvSpPr>
          <p:nvPr/>
        </p:nvSpPr>
        <p:spPr bwMode="auto">
          <a:xfrm>
            <a:off x="901102" y="2243470"/>
            <a:ext cx="8132616" cy="300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sz="4000" b="1" i="1" dirty="0">
                <a:solidFill>
                  <a:srgbClr val="0000FF"/>
                </a:solidFill>
                <a:latin typeface="Times New Roman" panose="02020603050405020304" pitchFamily="18" charset="0"/>
                <a:cs typeface="Times New Roman" panose="02020603050405020304" pitchFamily="18" charset="0"/>
              </a:rPr>
              <a:t>* </a:t>
            </a:r>
            <a:r>
              <a:rPr lang="en-US" sz="4000" b="1" i="1" dirty="0">
                <a:solidFill>
                  <a:srgbClr val="0000FF"/>
                </a:solidFill>
                <a:latin typeface="Times New Roman" panose="02020603050405020304" pitchFamily="18" charset="0"/>
                <a:cs typeface="Times New Roman" panose="02020603050405020304" pitchFamily="18" charset="0"/>
              </a:rPr>
              <a:t>Ý nghĩa </a:t>
            </a:r>
            <a:r>
              <a:rPr lang="vi-VN" sz="4000" b="1" i="1" dirty="0">
                <a:solidFill>
                  <a:srgbClr val="0000FF"/>
                </a:solidFill>
                <a:latin typeface="Times New Roman" panose="02020603050405020304" pitchFamily="18" charset="0"/>
                <a:cs typeface="Times New Roman" panose="02020603050405020304" pitchFamily="18" charset="0"/>
              </a:rPr>
              <a:t>của </a:t>
            </a:r>
            <a:r>
              <a:rPr lang="en-US" sz="4000" b="1" i="1" dirty="0">
                <a:solidFill>
                  <a:srgbClr val="0000FF"/>
                </a:solidFill>
                <a:latin typeface="Times New Roman" panose="02020603050405020304" pitchFamily="18" charset="0"/>
                <a:cs typeface="Times New Roman" panose="02020603050405020304" pitchFamily="18" charset="0"/>
              </a:rPr>
              <a:t>siêng năng, kiên trì</a:t>
            </a:r>
            <a:endParaRPr lang="en-US" sz="4000" b="1" dirty="0">
              <a:solidFill>
                <a:srgbClr val="0000FF"/>
              </a:solidFill>
              <a:latin typeface="Times New Roman" panose="02020603050405020304" pitchFamily="18" charset="0"/>
              <a:cs typeface="Times New Roman" panose="02020603050405020304" pitchFamily="18" charset="0"/>
            </a:endParaRPr>
          </a:p>
          <a:p>
            <a:pPr>
              <a:buNone/>
            </a:pPr>
            <a:r>
              <a:rPr lang="en-US" sz="4000" b="1" dirty="0">
                <a:latin typeface="Times New Roman" panose="02020603050405020304" pitchFamily="18" charset="0"/>
                <a:cs typeface="Times New Roman" panose="02020603050405020304" pitchFamily="18" charset="0"/>
              </a:rPr>
              <a:t>- </a:t>
            </a:r>
            <a:r>
              <a:rPr lang="en-US" sz="4000" b="1" i="1" dirty="0">
                <a:latin typeface="Times New Roman" panose="02020603050405020304" pitchFamily="18" charset="0"/>
                <a:cs typeface="Times New Roman" panose="02020603050405020304" pitchFamily="18" charset="0"/>
              </a:rPr>
              <a:t>Siêng năng, kiên trì sẽ giúp con người thành công trong công việc và cuộc sống.</a:t>
            </a:r>
            <a:endParaRPr lang="en-US" sz="4000" b="1" dirty="0">
              <a:latin typeface="Times New Roman" panose="02020603050405020304" pitchFamily="18" charset="0"/>
              <a:cs typeface="Times New Roman" panose="02020603050405020304" pitchFamily="18" charset="0"/>
            </a:endParaRPr>
          </a:p>
          <a:p>
            <a:pPr lvl="0">
              <a:buNone/>
            </a:pP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3370218"/>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a:solidFill>
                  <a:prstClr val="black"/>
                </a:solidFill>
                <a:latin typeface="Times New Roman" pitchFamily="18" charset="0"/>
                <a:ea typeface="Cambria" panose="02040503050406030204" pitchFamily="18" charset="0"/>
                <a:cs typeface="Times New Roman" pitchFamily="18" charset="0"/>
              </a:rPr>
              <a:t>Em hãy thực hiện một việc làm thể hiện </a:t>
            </a:r>
            <a:r>
              <a:rPr lang="en-US" sz="2800" b="1" dirty="0">
                <a:solidFill>
                  <a:prstClr val="black"/>
                </a:solidFill>
                <a:latin typeface="Times New Roman" pitchFamily="18" charset="0"/>
                <a:ea typeface="Cambria" panose="02040503050406030204" pitchFamily="18" charset="0"/>
                <a:cs typeface="Times New Roman" pitchFamily="18" charset="0"/>
              </a:rPr>
              <a:t>siêng năng, kiên trì</a:t>
            </a:r>
            <a:r>
              <a:rPr lang="vi-VN" sz="2800" b="1" dirty="0">
                <a:solidFill>
                  <a:prstClr val="black"/>
                </a:solidFill>
                <a:latin typeface="Times New Roman" pitchFamily="18" charset="0"/>
                <a:ea typeface="Cambria" panose="02040503050406030204" pitchFamily="18" charset="0"/>
                <a:cs typeface="Times New Roman" pitchFamily="18" charset="0"/>
              </a:rPr>
              <a:t> trong gia đình và chia sẻ trước lớp.</a:t>
            </a:r>
            <a:endParaRPr lang="en-US" sz="2800" b="1" dirty="0">
              <a:solidFill>
                <a:prstClr val="black"/>
              </a:solidFill>
              <a:latin typeface="Times New Roman" pitchFamily="18" charset="0"/>
              <a:ea typeface="Cambria" panose="02040503050406030204" pitchFamily="18" charset="0"/>
              <a:cs typeface="Times New Roman"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Times New Roman" pitchFamily="18" charset="0"/>
                <a:ea typeface="Cambria" panose="02040503050406030204" pitchFamily="18" charset="0"/>
                <a:cs typeface="Times New Roman" pitchFamily="18" charset="0"/>
              </a:rPr>
              <a:t>Em hãy thực hiện một hành động hay một lời nói cụ thể thể hiện </a:t>
            </a:r>
            <a:r>
              <a:rPr lang="en-US" sz="2800" b="1" dirty="0">
                <a:solidFill>
                  <a:prstClr val="black"/>
                </a:solidFill>
                <a:latin typeface="Times New Roman" pitchFamily="18" charset="0"/>
                <a:ea typeface="Cambria" panose="02040503050406030204" pitchFamily="18" charset="0"/>
                <a:cs typeface="Times New Roman" pitchFamily="18" charset="0"/>
              </a:rPr>
              <a:t>siêng năng, kiên trì ngoài xã hội.</a:t>
            </a:r>
          </a:p>
        </p:txBody>
      </p:sp>
      <p:pic>
        <p:nvPicPr>
          <p:cNvPr id="9" name="Shape 95"/>
          <p:cNvPicPr/>
          <p:nvPr/>
        </p:nvPicPr>
        <p:blipFill>
          <a:blip r:embed="rId4"/>
          <a:stretch/>
        </p:blipFill>
        <p:spPr>
          <a:xfrm>
            <a:off x="7635766" y="1040525"/>
            <a:ext cx="4556234" cy="4999320"/>
          </a:xfrm>
          <a:prstGeom prst="rect">
            <a:avLst/>
          </a:prstGeom>
        </p:spPr>
      </p:pic>
      <p:pic>
        <p:nvPicPr>
          <p:cNvPr id="10" name="Picture 9"/>
          <p:cNvPicPr>
            <a:picLocks noChangeAspect="1"/>
          </p:cNvPicPr>
          <p:nvPr/>
        </p:nvPicPr>
        <p:blipFill>
          <a:blip r:embed="rId5"/>
          <a:stretch>
            <a:fillRect/>
          </a:stretch>
        </p:blipFill>
        <p:spPr>
          <a:xfrm>
            <a:off x="10936762" y="0"/>
            <a:ext cx="1255238" cy="937524"/>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2400" b="1" dirty="0" err="1">
                <a:solidFill>
                  <a:srgbClr val="FF0000"/>
                </a:solidFill>
                <a:latin typeface="Times New Roman" pitchFamily="18" charset="0"/>
                <a:ea typeface="Times New Roman" panose="02020603050405020304" pitchFamily="18" charset="0"/>
                <a:cs typeface="Times New Roman" pitchFamily="18" charset="0"/>
              </a:rPr>
              <a:t>Hoạt</a:t>
            </a:r>
            <a:r>
              <a:rPr lang="en-US" sz="2400" b="1" dirty="0">
                <a:solidFill>
                  <a:srgbClr val="FF0000"/>
                </a:solidFill>
                <a:latin typeface="Times New Roman" pitchFamily="18" charset="0"/>
                <a:ea typeface="Times New Roman" panose="02020603050405020304" pitchFamily="18" charset="0"/>
                <a:cs typeface="Times New Roman" pitchFamily="18" charset="0"/>
              </a:rPr>
              <a:t> </a:t>
            </a:r>
            <a:r>
              <a:rPr lang="en-US" sz="2400" b="1" dirty="0" err="1">
                <a:solidFill>
                  <a:srgbClr val="FF0000"/>
                </a:solidFill>
                <a:latin typeface="Times New Roman" pitchFamily="18" charset="0"/>
                <a:ea typeface="Times New Roman" panose="02020603050405020304" pitchFamily="18" charset="0"/>
                <a:cs typeface="Times New Roman" pitchFamily="18" charset="0"/>
              </a:rPr>
              <a:t>động</a:t>
            </a:r>
            <a:r>
              <a:rPr lang="en-US" sz="2400" b="1" dirty="0">
                <a:solidFill>
                  <a:srgbClr val="FF0000"/>
                </a:solidFill>
                <a:latin typeface="Times New Roman" pitchFamily="18" charset="0"/>
                <a:ea typeface="Times New Roman" panose="02020603050405020304" pitchFamily="18" charset="0"/>
                <a:cs typeface="Times New Roman" pitchFamily="18" charset="0"/>
              </a:rPr>
              <a:t>: </a:t>
            </a:r>
            <a:r>
              <a:rPr lang="vi-VN" sz="2400" b="1" dirty="0">
                <a:solidFill>
                  <a:srgbClr val="FF0000"/>
                </a:solidFill>
                <a:latin typeface="Times New Roman" pitchFamily="18" charset="0"/>
                <a:ea typeface="Arial" panose="020B0604020202020204" pitchFamily="34" charset="0"/>
                <a:cs typeface="Times New Roman" pitchFamily="18" charset="0"/>
              </a:rPr>
              <a:t>Thực hiện hành động </a:t>
            </a:r>
            <a:r>
              <a:rPr lang="en-US" sz="2400" b="1" dirty="0">
                <a:solidFill>
                  <a:srgbClr val="FF0000"/>
                </a:solidFill>
                <a:latin typeface="Times New Roman" pitchFamily="18" charset="0"/>
                <a:ea typeface="Arial" panose="020B0604020202020204" pitchFamily="34" charset="0"/>
                <a:cs typeface="Times New Roman" pitchFamily="18" charset="0"/>
              </a:rPr>
              <a:t>siêng năng, kiên trì</a:t>
            </a:r>
            <a:r>
              <a:rPr lang="vi-VN" sz="2400" b="1" dirty="0">
                <a:solidFill>
                  <a:srgbClr val="FF0000"/>
                </a:solidFill>
                <a:latin typeface="Times New Roman" pitchFamily="18" charset="0"/>
                <a:ea typeface="Arial" panose="020B0604020202020204" pitchFamily="34" charset="0"/>
                <a:cs typeface="Times New Roman" pitchFamily="18" charset="0"/>
              </a:rPr>
              <a:t>.</a:t>
            </a:r>
            <a:endParaRPr lang="en-US" sz="2400" b="1" dirty="0">
              <a:solidFill>
                <a:srgbClr val="FF0000"/>
              </a:solidFill>
              <a:latin typeface="Times New Roman" pitchFamily="18" charset="0"/>
              <a:ea typeface="Arial" panose="020B0604020202020204" pitchFamily="34" charset="0"/>
              <a:cs typeface="Times New Roman" pitchFamily="18"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06633"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1"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p>
          <a:p>
            <a:pPr algn="ctr" fontAlgn="base">
              <a:lnSpc>
                <a:spcPct val="150000"/>
              </a:lnSpc>
              <a:spcBef>
                <a:spcPct val="0"/>
              </a:spcBef>
              <a:spcAft>
                <a:spcPct val="0"/>
              </a:spcAft>
              <a:buFontTx/>
              <a:buNone/>
            </a:pPr>
            <a:r>
              <a:rPr lang="en-US" altLang="en-US" sz="4400" b="1" dirty="0">
                <a:solidFill>
                  <a:srgbClr val="FF0000"/>
                </a:solidFill>
                <a:latin typeface="Times New Roman" pitchFamily="18" charset="0"/>
                <a:ea typeface="微软雅黑" panose="020B0503020204020204" pitchFamily="34" charset="-122"/>
                <a:cs typeface="Times New Roman" pitchFamily="18" charset="0"/>
              </a:rPr>
              <a:t>AI NHANH HƠN</a:t>
            </a:r>
            <a:endParaRPr lang="it-IT" altLang="en-US" sz="44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7" name="Shape 51"/>
          <p:cNvPicPr/>
          <p:nvPr/>
        </p:nvPicPr>
        <p:blipFill>
          <a:blip r:embed="rId3"/>
          <a:stretch>
            <a:fillRect/>
          </a:stretch>
        </p:blipFill>
        <p:spPr>
          <a:xfrm>
            <a:off x="1748588" y="1849434"/>
            <a:ext cx="8357937" cy="2515910"/>
          </a:xfrm>
          <a:prstGeom prst="rect">
            <a:avLst/>
          </a:prstGeom>
        </p:spPr>
      </p:pic>
      <p:sp>
        <p:nvSpPr>
          <p:cNvPr id="3" name="Rectangle 2"/>
          <p:cNvSpPr/>
          <p:nvPr/>
        </p:nvSpPr>
        <p:spPr>
          <a:xfrm>
            <a:off x="1492376" y="4471330"/>
            <a:ext cx="9558797" cy="1815882"/>
          </a:xfrm>
          <a:prstGeom prst="rect">
            <a:avLst/>
          </a:prstGeom>
        </p:spPr>
        <p:txBody>
          <a:bodyPr wrap="square">
            <a:spAutoFit/>
          </a:bodyPr>
          <a:lstStyle/>
          <a:p>
            <a:pPr lvl="0" fontAlgn="base"/>
            <a:r>
              <a:rPr lang="en-US" sz="2800" dirty="0">
                <a:latin typeface="Times New Roman" pitchFamily="18" charset="0"/>
                <a:cs typeface="Times New Roman" pitchFamily="18" charset="0"/>
              </a:rPr>
              <a:t>1. Tìm những câu ca dao, tục ngữ nói về siêng năng, kiên trì. Ai tìm được nhanh và nhiều câu đúng hơn sẽ chiến thắng.</a:t>
            </a:r>
          </a:p>
          <a:p>
            <a:pPr lvl="0" fontAlgn="base"/>
            <a:r>
              <a:rPr lang="en-US" sz="2800" dirty="0">
                <a:latin typeface="Times New Roman" pitchFamily="18" charset="0"/>
                <a:cs typeface="Times New Roman" pitchFamily="18" charset="0"/>
              </a:rPr>
              <a:t>2. Chia sẻ hiểu biết của em về ý nghĩa của những câu ca dao, tục ngữ đã tìm được</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8" name="Picture 7"/>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III.</a:t>
            </a:r>
          </a:p>
          <a:p>
            <a:pPr algn="ctr" defTabSz="457200"/>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Luyện</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tập</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a:solidFill>
                    <a:srgbClr val="0000FF"/>
                  </a:solidFill>
                  <a:latin typeface="Times New Roman" pitchFamily="18" charset="0"/>
                  <a:ea typeface="Helvetica Neue"/>
                  <a:cs typeface="Times New Roman" pitchFamily="18" charset="0"/>
                </a:rPr>
                <a:t>Bài 3:</a:t>
              </a:r>
              <a:r>
                <a:rPr lang="en-US" altLang="en-US" sz="44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a:solidFill>
                    <a:srgbClr val="FF0000"/>
                  </a:solidFill>
                  <a:latin typeface="Times New Roman" pitchFamily="18" charset="0"/>
                  <a:ea typeface="Helvetica Neue"/>
                  <a:cs typeface="Times New Roman" pitchFamily="18" charset="0"/>
                </a:rPr>
                <a:t>Siêng năng, kiên trì</a:t>
              </a: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9451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662442" y="1583091"/>
            <a:ext cx="6800573" cy="3772871"/>
          </a:xfrm>
          <a:prstGeom prst="rect">
            <a:avLst/>
          </a:prstGeom>
          <a:noFill/>
          <a:ln>
            <a:noFill/>
          </a:ln>
        </p:spPr>
      </p:pic>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cstate="print">
            <a:alphaModFix/>
          </a:blip>
          <a:srcRect/>
          <a:stretch/>
        </p:blipFill>
        <p:spPr>
          <a:xfrm>
            <a:off x="3920376" y="3934786"/>
            <a:ext cx="1872954" cy="1719365"/>
          </a:xfrm>
          <a:prstGeom prst="rect">
            <a:avLst/>
          </a:prstGeom>
          <a:noFill/>
          <a:ln>
            <a:noFill/>
          </a:ln>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49052" y="215693"/>
            <a:ext cx="41777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000" b="1">
                <a:solidFill>
                  <a:srgbClr val="0070C0"/>
                </a:solidFill>
                <a:latin typeface="Times New Roman" panose="02020603050405020304" pitchFamily="18" charset="0"/>
                <a:cs typeface="Times New Roman" panose="02020603050405020304" pitchFamily="18" charset="0"/>
              </a:rPr>
              <a:t>Quan sát tranh và trả lời câu hỏi</a:t>
            </a:r>
            <a:endParaRPr lang="en-US" altLang="en-US" sz="1600" dirty="0">
              <a:solidFill>
                <a:srgbClr val="5F5F5F"/>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Ảnh 17" descr="tải xuống.jpg"/>
          <p:cNvPicPr>
            <a:picLocks noChangeAspect="1"/>
          </p:cNvPicPr>
          <p:nvPr/>
        </p:nvPicPr>
        <p:blipFill>
          <a:blip r:embed="rId8"/>
          <a:stretch>
            <a:fillRect/>
          </a:stretch>
        </p:blipFill>
        <p:spPr>
          <a:xfrm>
            <a:off x="320842" y="1925054"/>
            <a:ext cx="5117432" cy="2967788"/>
          </a:xfrm>
          <a:prstGeom prst="rect">
            <a:avLst/>
          </a:prstGeom>
        </p:spPr>
      </p:pic>
      <p:pic>
        <p:nvPicPr>
          <p:cNvPr id="14" name="Ảnh 13" descr="IMG_0358.jpg"/>
          <p:cNvPicPr>
            <a:picLocks noChangeAspect="1"/>
          </p:cNvPicPr>
          <p:nvPr/>
        </p:nvPicPr>
        <p:blipFill>
          <a:blip r:embed="rId9" cstate="print"/>
          <a:stretch>
            <a:fillRect/>
          </a:stretch>
        </p:blipFill>
        <p:spPr>
          <a:xfrm>
            <a:off x="6384758" y="1876925"/>
            <a:ext cx="5534525" cy="3288633"/>
          </a:xfrm>
          <a:prstGeom prst="rect">
            <a:avLst/>
          </a:prstGeom>
        </p:spPr>
      </p:pic>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662442" y="1583091"/>
            <a:ext cx="6800573" cy="5274909"/>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cstate="print">
            <a:alphaModFix/>
          </a:blip>
          <a:srcRect/>
          <a:stretch/>
        </p:blipFill>
        <p:spPr>
          <a:xfrm>
            <a:off x="4159558" y="5618538"/>
            <a:ext cx="1872954" cy="1719365"/>
          </a:xfrm>
          <a:prstGeom prst="rect">
            <a:avLst/>
          </a:prstGeom>
          <a:noFill/>
          <a:ln>
            <a:noFill/>
          </a:ln>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61157350"/>
              </p:ext>
            </p:extLst>
          </p:nvPr>
        </p:nvGraphicFramePr>
        <p:xfrm>
          <a:off x="395591" y="2520840"/>
          <a:ext cx="5143558" cy="3435096"/>
        </p:xfrm>
        <a:graphic>
          <a:graphicData uri="http://schemas.openxmlformats.org/drawingml/2006/table">
            <a:tbl>
              <a:tblPr>
                <a:tableStyleId>{5C22544A-7EE6-4342-B048-85BDC9FD1C3A}</a:tableStyleId>
              </a:tblPr>
              <a:tblGrid>
                <a:gridCol w="5143558">
                  <a:extLst>
                    <a:ext uri="{9D8B030D-6E8A-4147-A177-3AD203B41FA5}">
                      <a16:colId xmlns:a16="http://schemas.microsoft.com/office/drawing/2014/main" val="20000"/>
                    </a:ext>
                  </a:extLst>
                </a:gridCol>
              </a:tblGrid>
              <a:tr h="3418291">
                <a:tc>
                  <a:txBody>
                    <a:bodyPr/>
                    <a:lstStyle/>
                    <a:p>
                      <a:pPr marL="203200" marR="0" indent="-203200" algn="just">
                        <a:lnSpc>
                          <a:spcPct val="115000"/>
                        </a:lnSpc>
                        <a:spcBef>
                          <a:spcPts val="0"/>
                        </a:spcBef>
                        <a:spcAft>
                          <a:spcPts val="0"/>
                        </a:spcAft>
                      </a:pPr>
                      <a:r>
                        <a:rPr lang="en-US" sz="2800" dirty="0" err="1">
                          <a:solidFill>
                            <a:schemeClr val="tx1"/>
                          </a:solidFill>
                          <a:effectLst/>
                          <a:latin typeface="Times New Roman" pitchFamily="18" charset="0"/>
                          <a:cs typeface="Times New Roman" pitchFamily="18" charset="0"/>
                        </a:rPr>
                        <a:t>Năm</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học</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này</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Hân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dự</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định</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đăng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kí</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tham</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gia</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cuộc</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thi</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hùng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biện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bằng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tiếng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Anh</a:t>
                      </a:r>
                      <a:r>
                        <a:rPr lang="en-US" sz="2800" baseline="0" dirty="0">
                          <a:solidFill>
                            <a:schemeClr val="tx1"/>
                          </a:solidFill>
                          <a:effectLst/>
                          <a:latin typeface="Times New Roman" pitchFamily="18" charset="0"/>
                          <a:cs typeface="Times New Roman" pitchFamily="18" charset="0"/>
                        </a:rPr>
                        <a:t> do </a:t>
                      </a:r>
                      <a:r>
                        <a:rPr lang="en-US" sz="2800" baseline="0" dirty="0" err="1">
                          <a:solidFill>
                            <a:schemeClr val="tx1"/>
                          </a:solidFill>
                          <a:effectLst/>
                          <a:latin typeface="Times New Roman" pitchFamily="18" charset="0"/>
                          <a:cs typeface="Times New Roman" pitchFamily="18" charset="0"/>
                        </a:rPr>
                        <a:t>nhà</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trường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tổ</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chức</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Nhưng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Hân</a:t>
                      </a:r>
                      <a:r>
                        <a:rPr lang="en-US" sz="2800" baseline="0" dirty="0">
                          <a:solidFill>
                            <a:schemeClr val="tx1"/>
                          </a:solidFill>
                          <a:effectLst/>
                          <a:latin typeface="Times New Roman" pitchFamily="18" charset="0"/>
                          <a:cs typeface="Times New Roman" pitchFamily="18" charset="0"/>
                        </a:rPr>
                        <a:t> lo </a:t>
                      </a:r>
                      <a:r>
                        <a:rPr lang="en-US" sz="2800" baseline="0" dirty="0" err="1">
                          <a:solidFill>
                            <a:schemeClr val="tx1"/>
                          </a:solidFill>
                          <a:effectLst/>
                          <a:latin typeface="Times New Roman" pitchFamily="18" charset="0"/>
                          <a:cs typeface="Times New Roman" pitchFamily="18" charset="0"/>
                        </a:rPr>
                        <a:t>lắng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vì</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vốn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từ</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vựng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tiếng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Anh</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của</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mình</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còn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hạn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chế</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nên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đắn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đo</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không</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biết</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có</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nên</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dự</a:t>
                      </a:r>
                      <a:r>
                        <a:rPr lang="en-US" sz="2800" baseline="0" dirty="0">
                          <a:solidFill>
                            <a:schemeClr val="tx1"/>
                          </a:solidFill>
                          <a:effectLst/>
                          <a:latin typeface="Times New Roman" pitchFamily="18" charset="0"/>
                          <a:cs typeface="Times New Roman" pitchFamily="18" charset="0"/>
                        </a:rPr>
                        <a:t> </a:t>
                      </a:r>
                      <a:r>
                        <a:rPr lang="en-US" sz="2800" baseline="0" dirty="0" err="1">
                          <a:solidFill>
                            <a:schemeClr val="tx1"/>
                          </a:solidFill>
                          <a:effectLst/>
                          <a:latin typeface="Times New Roman" pitchFamily="18" charset="0"/>
                          <a:cs typeface="Times New Roman" pitchFamily="18" charset="0"/>
                        </a:rPr>
                        <a:t>thi</a:t>
                      </a:r>
                      <a:r>
                        <a:rPr lang="en-US" sz="2800" baseline="0" dirty="0">
                          <a:solidFill>
                            <a:schemeClr val="tx1"/>
                          </a:solidFill>
                          <a:effectLst/>
                          <a:latin typeface="Times New Roman" pitchFamily="18" charset="0"/>
                          <a:cs typeface="Times New Roman" pitchFamily="18" charset="0"/>
                        </a:rPr>
                        <a:t> hay </a:t>
                      </a:r>
                      <a:r>
                        <a:rPr lang="en-US" sz="2800" baseline="0" dirty="0" err="1">
                          <a:solidFill>
                            <a:schemeClr val="tx1"/>
                          </a:solidFill>
                          <a:effectLst/>
                          <a:latin typeface="Times New Roman" pitchFamily="18" charset="0"/>
                          <a:cs typeface="Times New Roman" pitchFamily="18" charset="0"/>
                        </a:rPr>
                        <a:t>không</a:t>
                      </a:r>
                      <a:r>
                        <a:rPr lang="en-US" sz="2800" baseline="0" dirty="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Arial" panose="020B0604020202020204" pitchFamily="34" charset="0"/>
                        <a:cs typeface="Times New Roman" pitchFamily="18"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09276720"/>
              </p:ext>
            </p:extLst>
          </p:nvPr>
        </p:nvGraphicFramePr>
        <p:xfrm>
          <a:off x="6531219" y="2271469"/>
          <a:ext cx="5211709" cy="2593848"/>
        </p:xfrm>
        <a:graphic>
          <a:graphicData uri="http://schemas.openxmlformats.org/drawingml/2006/table">
            <a:tbl>
              <a:tblPr/>
              <a:tblGrid>
                <a:gridCol w="5211709">
                  <a:extLst>
                    <a:ext uri="{9D8B030D-6E8A-4147-A177-3AD203B41FA5}">
                      <a16:colId xmlns:a16="http://schemas.microsoft.com/office/drawing/2014/main" val="20000"/>
                    </a:ext>
                  </a:extLst>
                </a:gridCol>
              </a:tblGrid>
              <a:tr h="960120">
                <a:tc>
                  <a:txBody>
                    <a:bodyPr/>
                    <a:lstStyle/>
                    <a:p>
                      <a:pPr marL="190500" marR="0" indent="-190500" algn="just">
                        <a:lnSpc>
                          <a:spcPct val="115000"/>
                        </a:lnSpc>
                        <a:spcBef>
                          <a:spcPts val="0"/>
                        </a:spcBef>
                        <a:spcAft>
                          <a:spcPts val="0"/>
                        </a:spcAft>
                      </a:pPr>
                      <a:r>
                        <a:rPr lang="en-US" sz="3600" b="0">
                          <a:effectLst/>
                          <a:latin typeface="#9Slide05 Israquella" pitchFamily="2" charset="0"/>
                          <a:ea typeface="Arial" panose="020B0604020202020204" pitchFamily="34" charset="0"/>
                        </a:rPr>
                        <a:t>L</a:t>
                      </a:r>
                      <a:r>
                        <a:rPr lang="en-US" sz="2800" b="0">
                          <a:effectLst/>
                          <a:latin typeface="Times New Roman" pitchFamily="18" charset="0"/>
                          <a:ea typeface="Arial" panose="020B0604020202020204" pitchFamily="34" charset="0"/>
                          <a:cs typeface="Times New Roman" pitchFamily="18" charset="0"/>
                        </a:rPr>
                        <a:t>ớp</a:t>
                      </a:r>
                      <a:r>
                        <a:rPr lang="en-US" sz="2800" b="0" baseline="0">
                          <a:effectLst/>
                          <a:latin typeface="Times New Roman" pitchFamily="18" charset="0"/>
                          <a:ea typeface="Arial" panose="020B0604020202020204" pitchFamily="34" charset="0"/>
                          <a:cs typeface="Times New Roman" pitchFamily="18" charset="0"/>
                        </a:rPr>
                        <a:t> 6A có phong trào thi đua giải các bài toán khó. Mặc dù là thành viên trong lớp nhưng Hòa thường xuyên bỏ qua, không làm những bài toán khó vì ngại suy nghĩ.</a:t>
                      </a:r>
                      <a:endParaRPr lang="en-US" sz="3600" b="0" dirty="0">
                        <a:effectLst/>
                        <a:latin typeface="Times New Roman" pitchFamily="18" charset="0"/>
                        <a:ea typeface="Arial" panose="020B0604020202020204" pitchFamily="34" charset="0"/>
                        <a:cs typeface="Times New Roman"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150275" y="0"/>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IV.</a:t>
            </a:r>
          </a:p>
          <a:p>
            <a:pPr algn="ctr" defTabSz="457200"/>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Vận</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dụng</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a:solidFill>
                    <a:srgbClr val="0000FF"/>
                  </a:solidFill>
                  <a:latin typeface="Times New Roman" pitchFamily="18" charset="0"/>
                  <a:ea typeface="Helvetica Neue"/>
                  <a:cs typeface="Times New Roman" pitchFamily="18" charset="0"/>
                </a:rPr>
                <a:t>Bài 3:</a:t>
              </a:r>
              <a:r>
                <a:rPr lang="en-US" altLang="en-US" sz="44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a:solidFill>
                    <a:srgbClr val="FF0000"/>
                  </a:solidFill>
                  <a:latin typeface="Times New Roman" pitchFamily="18" charset="0"/>
                  <a:ea typeface="Helvetica Neue"/>
                  <a:cs typeface="Times New Roman" pitchFamily="18" charset="0"/>
                </a:rPr>
                <a:t>Siêng năng, kiên trì</a:t>
              </a:r>
            </a:p>
          </p:txBody>
        </p:sp>
      </p:grpSp>
      <p:pic>
        <p:nvPicPr>
          <p:cNvPr id="15" name="Picture 14" descr="IMG_1582517675295_1582518075254"/>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48031" y="-5212"/>
            <a:ext cx="1340525" cy="1221037"/>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3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MỜI CÁC EM NGHE CÂU CHUYỆN VỀ LÒNG KIÊN TRÌ</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4" name="Câu chuyện về lòng kiên trì - chỉ dành cho ai thật sự cầ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7735" y="1825625"/>
            <a:ext cx="8809150" cy="4351338"/>
          </a:xfrm>
        </p:spPr>
      </p:pic>
    </p:spTree>
    <p:extLst>
      <p:ext uri="{BB962C8B-B14F-4D97-AF65-F5344CB8AC3E}">
        <p14:creationId xmlns:p14="http://schemas.microsoft.com/office/powerpoint/2010/main" val="3335346863"/>
      </p:ext>
    </p:extLst>
  </p:cSld>
  <p:clrMapOvr>
    <a:masterClrMapping/>
  </p:clrMapOvr>
  <mc:AlternateContent xmlns:mc="http://schemas.openxmlformats.org/markup-compatibility/2006" xmlns:p14="http://schemas.microsoft.com/office/powerpoint/2010/main">
    <mc:Choice Requires="p14">
      <p:transition spd="slow" p14:dur="2000" advTm="533243"/>
    </mc:Choice>
    <mc:Fallback xmlns="">
      <p:transition spd="slow" advTm="53324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8045" objId="4"/>
        <p14:pauseEvt time="502373" objId="4"/>
        <p14:stopEvt time="533243"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pic>
        <p:nvPicPr>
          <p:cNvPr id="6" name="Picture 5"/>
          <p:cNvPicPr>
            <a:picLocks noChangeAspect="1"/>
          </p:cNvPicPr>
          <p:nvPr/>
        </p:nvPicPr>
        <p:blipFill>
          <a:blip r:embed="rId4"/>
          <a:stretch>
            <a:fillRect/>
          </a:stretch>
        </p:blipFill>
        <p:spPr>
          <a:xfrm>
            <a:off x="999891" y="447264"/>
            <a:ext cx="10390004" cy="5865304"/>
          </a:xfrm>
          <a:prstGeom prst="rect">
            <a:avLst/>
          </a:prstGeom>
        </p:spPr>
      </p:pic>
      <p:pic>
        <p:nvPicPr>
          <p:cNvPr id="7" name="Picture 6"/>
          <p:cNvPicPr>
            <a:picLocks noChangeAspect="1"/>
          </p:cNvPicPr>
          <p:nvPr/>
        </p:nvPicPr>
        <p:blipFill>
          <a:blip r:embed="rId5"/>
          <a:stretch>
            <a:fillRect/>
          </a:stretch>
        </p:blipFill>
        <p:spPr>
          <a:xfrm>
            <a:off x="10936762" y="0"/>
            <a:ext cx="1255238" cy="937524"/>
          </a:xfrm>
          <a:prstGeom prst="rect">
            <a:avLst/>
          </a:prstGeom>
        </p:spPr>
      </p:pic>
      <p:sp>
        <p:nvSpPr>
          <p:cNvPr id="10" name="Hình Chữ nhật 9"/>
          <p:cNvSpPr/>
          <p:nvPr/>
        </p:nvSpPr>
        <p:spPr>
          <a:xfrm>
            <a:off x="2165684" y="2271645"/>
            <a:ext cx="6096000" cy="830997"/>
          </a:xfrm>
          <a:prstGeom prst="rect">
            <a:avLst/>
          </a:prstGeom>
        </p:spPr>
        <p:txBody>
          <a:bodyPr>
            <a:spAutoFit/>
          </a:bodyPr>
          <a:lstStyle/>
          <a:p>
            <a:r>
              <a:rPr lang="en-US" sz="2400">
                <a:latin typeface="Times New Roman" pitchFamily="18" charset="0"/>
                <a:cs typeface="Times New Roman" pitchFamily="18" charset="0"/>
              </a:rPr>
              <a:t>? Cảm nhận của em sau khi xem video? Em học tập được gì từ nhân vật?</a:t>
            </a:r>
          </a:p>
        </p:txBody>
      </p:sp>
      <p:sp>
        <p:nvSpPr>
          <p:cNvPr id="4097" name="Rectangle 1"/>
          <p:cNvSpPr>
            <a:spLocks noChangeArrowheads="1"/>
          </p:cNvSpPr>
          <p:nvPr/>
        </p:nvSpPr>
        <p:spPr bwMode="auto">
          <a:xfrm>
            <a:off x="1957136" y="3048000"/>
            <a:ext cx="802105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58763" algn="l"/>
              </a:tabLst>
            </a:pPr>
            <a:r>
              <a:rPr kumimoji="0" lang="en-US" sz="2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a:ln>
                  <a:noFill/>
                </a:ln>
                <a:solidFill>
                  <a:srgbClr val="00B050"/>
                </a:solidFill>
                <a:effectLst/>
                <a:latin typeface="Times New Roman" pitchFamily="18" charset="0"/>
                <a:ea typeface="Times New Roman" pitchFamily="18" charset="0"/>
                <a:cs typeface="Times New Roman" pitchFamily="18" charset="0"/>
              </a:rPr>
              <a:t> </a:t>
            </a:r>
            <a:r>
              <a:rPr kumimoji="0" lang="vi-VN" sz="2400" b="0" i="0" u="none" strike="noStrike" cap="none" normalizeH="0" baseline="0">
                <a:ln>
                  <a:noFill/>
                </a:ln>
                <a:solidFill>
                  <a:srgbClr val="000000"/>
                </a:solidFill>
                <a:effectLst/>
                <a:latin typeface="Times New Roman" pitchFamily="18" charset="0"/>
                <a:ea typeface="Arial" pitchFamily="34" charset="0"/>
                <a:cs typeface="Times New Roman" pitchFamily="18" charset="0"/>
              </a:rPr>
              <a:t>Em hãy </a:t>
            </a:r>
            <a:r>
              <a:rPr kumimoji="0" lang="en-US" sz="2400" b="0" i="0" u="none" strike="noStrike" cap="none" normalizeH="0" baseline="0">
                <a:ln>
                  <a:noFill/>
                </a:ln>
                <a:solidFill>
                  <a:srgbClr val="000000"/>
                </a:solidFill>
                <a:effectLst/>
                <a:latin typeface="Times New Roman" pitchFamily="18" charset="0"/>
                <a:ea typeface="Arial" pitchFamily="34" charset="0"/>
                <a:cs typeface="Times New Roman" pitchFamily="18" charset="0"/>
              </a:rPr>
              <a:t>sưu tầm câu chuyện kể về sự siêng năng, kiên trì của một bạn học sinh mà em biết. Sau đó thiết kế và đăng trên tờ báo tường của lớp để chia sẻ tấm gương đó với các bạn.</a:t>
            </a:r>
            <a:endParaRPr kumimoji="0" lang="en-US"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58763" algn="l"/>
              </a:tabLst>
            </a:pPr>
            <a:r>
              <a:rPr kumimoji="0" lang="en-US" sz="2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a:ln>
                  <a:noFill/>
                </a:ln>
                <a:solidFill>
                  <a:srgbClr val="00B050"/>
                </a:solidFill>
                <a:effectLst/>
                <a:latin typeface="Times New Roman" pitchFamily="18" charset="0"/>
                <a:ea typeface="Times New Roman" pitchFamily="18" charset="0"/>
                <a:cs typeface="Times New Roman" pitchFamily="18" charset="0"/>
              </a:rPr>
              <a:t> </a:t>
            </a:r>
            <a:r>
              <a:rPr kumimoji="0" lang="vi-VN" sz="2400" b="0" i="0" u="none" strike="noStrike" cap="none" normalizeH="0" baseline="0">
                <a:ln>
                  <a:noFill/>
                </a:ln>
                <a:solidFill>
                  <a:srgbClr val="000000"/>
                </a:solidFill>
                <a:effectLst/>
                <a:latin typeface="Times New Roman" pitchFamily="18" charset="0"/>
                <a:ea typeface="Arial" pitchFamily="34" charset="0"/>
                <a:cs typeface="Times New Roman" pitchFamily="18" charset="0"/>
              </a:rPr>
              <a:t>Em hãy </a:t>
            </a:r>
            <a:r>
              <a:rPr kumimoji="0" lang="en-US" sz="2400" b="0" i="0" u="none" strike="noStrike" cap="none" normalizeH="0" baseline="0">
                <a:ln>
                  <a:noFill/>
                </a:ln>
                <a:solidFill>
                  <a:srgbClr val="000000"/>
                </a:solidFill>
                <a:effectLst/>
                <a:latin typeface="Times New Roman" pitchFamily="18" charset="0"/>
                <a:ea typeface="Arial" pitchFamily="34" charset="0"/>
                <a:cs typeface="Times New Roman" pitchFamily="18" charset="0"/>
              </a:rPr>
              <a:t>nêu những biểu hiện chưa siêng năng, kiên trì của bản thân và lập – thực hiện kế hoạch để khắc phục nhược điểm này.</a:t>
            </a: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3122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2" name="Group 2"/>
          <p:cNvGrpSpPr/>
          <p:nvPr/>
        </p:nvGrpSpPr>
        <p:grpSpPr>
          <a:xfrm>
            <a:off x="91962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a:solidFill>
                    <a:srgbClr val="0000FF"/>
                  </a:solidFill>
                  <a:latin typeface="Times New Roman" pitchFamily="18" charset="0"/>
                  <a:ea typeface="Helvetica Neue"/>
                  <a:cs typeface="Times New Roman" pitchFamily="18" charset="0"/>
                </a:rPr>
                <a:t>Bài 3:</a:t>
              </a:r>
              <a:r>
                <a:rPr lang="en-US" altLang="en-US" sz="44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a:solidFill>
                    <a:srgbClr val="FF0000"/>
                  </a:solidFill>
                  <a:latin typeface="Times New Roman" pitchFamily="18" charset="0"/>
                  <a:ea typeface="Helvetica Neue"/>
                  <a:cs typeface="Times New Roman" pitchFamily="18" charset="0"/>
                </a:rPr>
                <a:t>Siêng năng, kiên trì</a:t>
              </a: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Times New Roman" panose="02020603050405020304" pitchFamily="18" charset="0"/>
                <a:cs typeface="Times New Roman" panose="02020603050405020304" pitchFamily="18" charset="0"/>
              </a:rPr>
              <a:t>Những câu tục ngữ nói về siêng năng, kiên trì</a:t>
            </a:r>
            <a:endParaRPr lang="vi-VN"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a:t>. </a:t>
            </a:r>
            <a:r>
              <a:rPr lang="en-US" dirty="0">
                <a:latin typeface="Times New Roman" panose="02020603050405020304" pitchFamily="18" charset="0"/>
                <a:cs typeface="Times New Roman" panose="02020603050405020304" pitchFamily="18" charset="0"/>
              </a:rPr>
              <a:t>Có chí thì nên</a:t>
            </a:r>
            <a:r>
              <a:rPr lang="en-US" sz="2400" dirty="0">
                <a:solidFill>
                  <a:srgbClr val="FF000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 Như muốn nói co ý chí nghị lực …sẽ gặt hái được thành công)</a:t>
            </a:r>
          </a:p>
          <a:p>
            <a:pPr marL="0" indent="0">
              <a:buNone/>
            </a:pPr>
            <a:r>
              <a:rPr lang="en-US" dirty="0">
                <a:latin typeface="Times New Roman" panose="02020603050405020304" pitchFamily="18" charset="0"/>
                <a:cs typeface="Times New Roman" panose="02020603050405020304" pitchFamily="18" charset="0"/>
              </a:rPr>
              <a:t>. Thua keo này bày keo khác</a:t>
            </a:r>
            <a:r>
              <a:rPr lang="en-US" sz="2200" dirty="0">
                <a:solidFill>
                  <a:srgbClr val="FF0000"/>
                </a:solidFill>
                <a:latin typeface="Times New Roman" panose="02020603050405020304" pitchFamily="18" charset="0"/>
                <a:cs typeface="Times New Roman" panose="02020603050405020304" pitchFamily="18" charset="0"/>
              </a:rPr>
              <a:t>.( Thể hiện sự kiên trì phấn đấu để đạt mục đích)</a:t>
            </a:r>
          </a:p>
          <a:p>
            <a:pPr marL="0" indent="0">
              <a:buNone/>
            </a:pPr>
            <a:r>
              <a:rPr lang="en-US" dirty="0">
                <a:latin typeface="Times New Roman" panose="02020603050405020304" pitchFamily="18" charset="0"/>
                <a:cs typeface="Times New Roman" panose="02020603050405020304" pitchFamily="18" charset="0"/>
              </a:rPr>
              <a:t>. Người có chí thì nên, nhà có nền thì vững. </a:t>
            </a:r>
            <a:r>
              <a:rPr lang="en-US" sz="2200" dirty="0">
                <a:solidFill>
                  <a:srgbClr val="FF0000"/>
                </a:solidFill>
                <a:latin typeface="Times New Roman" panose="02020603050405020304" pitchFamily="18" charset="0"/>
                <a:cs typeface="Times New Roman" panose="02020603050405020304" pitchFamily="18" charset="0"/>
              </a:rPr>
              <a:t>( Câu có 2 vế: “ có chí” tức là có ý chí quyết tâm, sự bền lòng. “thì nên” là đạt được kết quả thành công, cả câu như muốn nói rằng có ý chí, nghị lực, hoài bão, lý tưởng tốt đẹp, kiên trì sẽ gặt hái được nhiều thành công trong sự nghiệp và cuộc sống.</a:t>
            </a:r>
            <a:endParaRPr lang="en-US" sz="22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Cần cù bù thông minh. </a:t>
            </a:r>
            <a:r>
              <a:rPr lang="en-US" sz="2200" dirty="0">
                <a:solidFill>
                  <a:srgbClr val="FF0000"/>
                </a:solidFill>
                <a:latin typeface="Times New Roman" panose="02020603050405020304" pitchFamily="18" charset="0"/>
                <a:cs typeface="Times New Roman" panose="02020603050405020304" pitchFamily="18" charset="0"/>
              </a:rPr>
              <a:t>( Nghĩa là một người mà biết cần cù, siêng năng chăm chỉ thì sẽ </a:t>
            </a:r>
            <a:r>
              <a:rPr lang="en-US" sz="2200" dirty="0" err="1">
                <a:solidFill>
                  <a:srgbClr val="FF0000"/>
                </a:solidFill>
                <a:latin typeface="Times New Roman" panose="02020603050405020304" pitchFamily="18" charset="0"/>
                <a:cs typeface="Times New Roman" panose="02020603050405020304" pitchFamily="18" charset="0"/>
              </a:rPr>
              <a:t>chẵng</a:t>
            </a:r>
            <a:r>
              <a:rPr lang="en-US" sz="2200" dirty="0">
                <a:solidFill>
                  <a:srgbClr val="FF0000"/>
                </a:solidFill>
                <a:latin typeface="Times New Roman" panose="02020603050405020304" pitchFamily="18" charset="0"/>
                <a:cs typeface="Times New Roman" panose="02020603050405020304" pitchFamily="18" charset="0"/>
              </a:rPr>
              <a:t> tua gì những người vốn sẵn thông minh.</a:t>
            </a:r>
          </a:p>
          <a:p>
            <a:pPr marL="0" indent="0">
              <a:buNone/>
            </a:pPr>
            <a:r>
              <a:rPr lang="en-US" dirty="0">
                <a:latin typeface="Times New Roman" panose="02020603050405020304" pitchFamily="18" charset="0"/>
                <a:cs typeface="Times New Roman" panose="02020603050405020304" pitchFamily="18" charset="0"/>
              </a:rPr>
              <a:t>. Có công mài sắt có ngày nên kim.</a:t>
            </a:r>
            <a:r>
              <a:rPr lang="vi-VN" dirty="0"/>
              <a:t> </a:t>
            </a:r>
            <a:r>
              <a:rPr lang="vi-VN" sz="2200" dirty="0">
                <a:latin typeface="+mj-lt"/>
              </a:rPr>
              <a:t>( </a:t>
            </a:r>
            <a:r>
              <a:rPr lang="vi-VN" sz="2200" dirty="0">
                <a:solidFill>
                  <a:srgbClr val="FF0000"/>
                </a:solidFill>
                <a:latin typeface="+mj-lt"/>
              </a:rPr>
              <a:t>mang </a:t>
            </a:r>
            <a:r>
              <a:rPr lang="vi-VN" sz="2200" b="1" dirty="0">
                <a:solidFill>
                  <a:srgbClr val="FF0000"/>
                </a:solidFill>
                <a:latin typeface="+mj-lt"/>
              </a:rPr>
              <a:t>ý nghĩa</a:t>
            </a:r>
            <a:r>
              <a:rPr lang="vi-VN" sz="2200" dirty="0">
                <a:solidFill>
                  <a:srgbClr val="FF0000"/>
                </a:solidFill>
                <a:latin typeface="+mj-lt"/>
              </a:rPr>
              <a:t> răn dạy, giáo dục chúng ta cần phải nỗ lực, kiên trì và cố gắng không ngừng để đạt được ước mơ đó. ... Khi chúng ta muốn </a:t>
            </a:r>
            <a:r>
              <a:rPr lang="vi-VN" sz="2200" b="1" dirty="0">
                <a:solidFill>
                  <a:srgbClr val="FF0000"/>
                </a:solidFill>
                <a:latin typeface="+mj-lt"/>
              </a:rPr>
              <a:t>mài</a:t>
            </a:r>
            <a:r>
              <a:rPr lang="vi-VN" sz="2200" dirty="0">
                <a:solidFill>
                  <a:srgbClr val="FF0000"/>
                </a:solidFill>
                <a:latin typeface="+mj-lt"/>
              </a:rPr>
              <a:t> một cây </a:t>
            </a:r>
            <a:r>
              <a:rPr lang="vi-VN" sz="2200" b="1" dirty="0">
                <a:solidFill>
                  <a:srgbClr val="FF0000"/>
                </a:solidFill>
                <a:latin typeface="+mj-lt"/>
              </a:rPr>
              <a:t>sắt</a:t>
            </a:r>
            <a:r>
              <a:rPr lang="vi-VN" sz="2200" dirty="0">
                <a:solidFill>
                  <a:srgbClr val="FF0000"/>
                </a:solidFill>
                <a:latin typeface="+mj-lt"/>
              </a:rPr>
              <a:t> to thành một cái </a:t>
            </a:r>
            <a:r>
              <a:rPr lang="vi-VN" sz="2200" b="1" dirty="0">
                <a:solidFill>
                  <a:srgbClr val="FF0000"/>
                </a:solidFill>
                <a:latin typeface="+mj-lt"/>
              </a:rPr>
              <a:t>kim</a:t>
            </a:r>
            <a:r>
              <a:rPr lang="vi-VN" sz="2200" dirty="0">
                <a:solidFill>
                  <a:srgbClr val="FF0000"/>
                </a:solidFill>
                <a:latin typeface="+mj-lt"/>
              </a:rPr>
              <a:t> thì rất khó khăn, nhưng không phải không thể. Sự kiên trì, cố gắng sẽ giúp bạn làm được điều đó.)</a:t>
            </a:r>
            <a:endParaRPr lang="en-US" sz="2200" dirty="0">
              <a:solidFill>
                <a:srgbClr val="FF0000"/>
              </a:solidFill>
              <a:latin typeface="+mj-lt"/>
              <a:cs typeface="Times New Roman" panose="02020603050405020304" pitchFamily="18" charset="0"/>
            </a:endParaRPr>
          </a:p>
          <a:p>
            <a:pPr marL="0" indent="0">
              <a:buNone/>
            </a:pPr>
            <a:endParaRPr lang="vi-VN"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1699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309366" y="3399651"/>
            <a:ext cx="5255015" cy="2123658"/>
          </a:xfrm>
          <a:prstGeom prst="rect">
            <a:avLst/>
          </a:prstGeom>
          <a:noFill/>
        </p:spPr>
        <p:txBody>
          <a:bodyPr wrap="square" rtlCol="0">
            <a:spAutoFit/>
          </a:bodyPr>
          <a:lstStyle/>
          <a:p>
            <a:pPr algn="ctr" defTabSz="457200"/>
            <a:endParaRPr lang="en-US" altLang="zh-CN" sz="6600" b="1" dirty="0">
              <a:solidFill>
                <a:srgbClr val="FF0000"/>
              </a:solidFill>
              <a:latin typeface="Times New Roman" pitchFamily="18" charset="0"/>
              <a:ea typeface="华康海报体W12" panose="040B0C09000000000000" pitchFamily="81" charset="-122"/>
              <a:cs typeface="Times New Roman" pitchFamily="18" charset="0"/>
            </a:endParaRPr>
          </a:p>
          <a:p>
            <a:pPr algn="ctr" defTabSz="457200"/>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II.Khám</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phá</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a:solidFill>
                    <a:srgbClr val="0000FF"/>
                  </a:solidFill>
                  <a:latin typeface="Times New Roman" pitchFamily="18" charset="0"/>
                  <a:ea typeface="Helvetica Neue"/>
                  <a:cs typeface="Times New Roman" pitchFamily="18" charset="0"/>
                </a:rPr>
                <a:t>Bài 3:</a:t>
              </a:r>
              <a:r>
                <a:rPr lang="en-US" altLang="en-US" sz="36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3600" b="1" dirty="0">
                  <a:solidFill>
                    <a:srgbClr val="FF0000"/>
                  </a:solidFill>
                  <a:latin typeface="Times New Roman" pitchFamily="18" charset="0"/>
                  <a:ea typeface="Helvetica Neue"/>
                  <a:cs typeface="Times New Roman" pitchFamily="18" charset="0"/>
                </a:rPr>
                <a:t>SIÊNG NĂNG, KIÊN TRÌ</a:t>
              </a:r>
            </a:p>
            <a:p>
              <a:pPr algn="ctr" eaLnBrk="0" fontAlgn="base" hangingPunct="0">
                <a:spcBef>
                  <a:spcPct val="0"/>
                </a:spcBef>
                <a:spcAft>
                  <a:spcPct val="0"/>
                </a:spcAft>
              </a:pPr>
              <a:endParaRPr lang="en-SG" altLang="en-US" sz="3600" b="1" dirty="0">
                <a:solidFill>
                  <a:srgbClr val="0000FF"/>
                </a:solidFill>
                <a:latin typeface="Times New Roman" pitchFamily="18" charset="0"/>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3777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975" y="263625"/>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082715" y="1816510"/>
            <a:ext cx="6035040" cy="10436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FF0000"/>
                </a:solidFill>
                <a:latin typeface="Times New Roman" pitchFamily="18" charset="0"/>
                <a:ea typeface="Arial" panose="020B0604020202020204" pitchFamily="34" charset="0"/>
                <a:cs typeface="Times New Roman" pitchFamily="18" charset="0"/>
              </a:rPr>
              <a:t>1. Siêng năng, kiên trì </a:t>
            </a:r>
            <a:r>
              <a:rPr lang="vi-VN" sz="2800" b="1" dirty="0">
                <a:solidFill>
                  <a:srgbClr val="FF0000"/>
                </a:solidFill>
                <a:latin typeface="Times New Roman" pitchFamily="18" charset="0"/>
                <a:ea typeface="Arial" panose="020B0604020202020204" pitchFamily="34" charset="0"/>
                <a:cs typeface="Times New Roman" pitchFamily="18" charset="0"/>
              </a:rPr>
              <a:t>và biểu hiện c</a:t>
            </a:r>
            <a:r>
              <a:rPr lang="en-US" sz="2800" b="1" dirty="0">
                <a:solidFill>
                  <a:srgbClr val="FF0000"/>
                </a:solidFill>
                <a:latin typeface="Times New Roman" pitchFamily="18" charset="0"/>
                <a:ea typeface="Arial" panose="020B0604020202020204" pitchFamily="34" charset="0"/>
                <a:cs typeface="Times New Roman" pitchFamily="18" charset="0"/>
              </a:rPr>
              <a:t>ủ</a:t>
            </a:r>
            <a:r>
              <a:rPr lang="vi-VN" sz="2800" b="1" dirty="0">
                <a:solidFill>
                  <a:srgbClr val="FF0000"/>
                </a:solidFill>
                <a:latin typeface="Times New Roman" pitchFamily="18" charset="0"/>
                <a:ea typeface="Arial" panose="020B0604020202020204" pitchFamily="34" charset="0"/>
                <a:cs typeface="Times New Roman" pitchFamily="18" charset="0"/>
              </a:rPr>
              <a:t>a </a:t>
            </a:r>
            <a:r>
              <a:rPr lang="en-US" sz="2800" b="1" dirty="0">
                <a:solidFill>
                  <a:srgbClr val="FF0000"/>
                </a:solidFill>
                <a:latin typeface="Times New Roman" pitchFamily="18" charset="0"/>
                <a:ea typeface="Arial" panose="020B0604020202020204" pitchFamily="34" charset="0"/>
                <a:cs typeface="Times New Roman" pitchFamily="18" charset="0"/>
              </a:rPr>
              <a:t>Siêng năng, kiên trì </a:t>
            </a:r>
            <a:endParaRPr lang="en-US" sz="2800" dirty="0">
              <a:solidFill>
                <a:srgbClr val="FF0000"/>
              </a:solidFill>
              <a:latin typeface="Times New Roman" pitchFamily="18" charset="0"/>
              <a:ea typeface="Arial" panose="020B0604020202020204" pitchFamily="34" charset="0"/>
              <a:cs typeface="Times New Roman"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
        <p:nvSpPr>
          <p:cNvPr id="8" name="Rectangle 7"/>
          <p:cNvSpPr/>
          <p:nvPr/>
        </p:nvSpPr>
        <p:spPr>
          <a:xfrm>
            <a:off x="2990465" y="2541490"/>
            <a:ext cx="6035040" cy="11474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endParaRPr lang="en-US" sz="2800" b="1" dirty="0">
              <a:solidFill>
                <a:srgbClr val="FF0000"/>
              </a:solidFill>
              <a:latin typeface="Times New Roman" pitchFamily="18" charset="0"/>
              <a:ea typeface="Arial" panose="020B0604020202020204" pitchFamily="34" charset="0"/>
              <a:cs typeface="Times New Roman" pitchFamily="18" charset="0"/>
            </a:endParaRPr>
          </a:p>
          <a:p>
            <a:pPr marR="0" lvl="0">
              <a:lnSpc>
                <a:spcPct val="115000"/>
              </a:lnSpc>
              <a:spcBef>
                <a:spcPts val="0"/>
              </a:spcBef>
              <a:spcAft>
                <a:spcPts val="500"/>
              </a:spcAft>
              <a:buClr>
                <a:srgbClr val="000000"/>
              </a:buClr>
              <a:buSzPts val="1200"/>
              <a:tabLst>
                <a:tab pos="252730" algn="l"/>
              </a:tabLst>
            </a:pPr>
            <a:r>
              <a:rPr lang="en-US" sz="2800" b="1" dirty="0">
                <a:solidFill>
                  <a:srgbClr val="FF0000"/>
                </a:solidFill>
                <a:latin typeface="Times New Roman" pitchFamily="18" charset="0"/>
                <a:ea typeface="Arial" panose="020B0604020202020204" pitchFamily="34" charset="0"/>
                <a:cs typeface="Times New Roman" pitchFamily="18" charset="0"/>
              </a:rPr>
              <a:t>* Thế nào là siêng năng, kiên trì </a:t>
            </a:r>
            <a:endParaRPr lang="en-US" sz="2800" dirty="0">
              <a:solidFill>
                <a:srgbClr val="FF0000"/>
              </a:solidFill>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9339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102" y="-20093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029102" y="149587"/>
            <a:ext cx="37111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485030" y="1069596"/>
            <a:ext cx="10956898" cy="3272691"/>
          </a:xfrm>
          <a:prstGeom prst="rect">
            <a:avLst/>
          </a:prstGeom>
        </p:spPr>
        <p:txBody>
          <a:bodyPr wrap="square">
            <a:spAutoFit/>
          </a:bodyPr>
          <a:lstStyle/>
          <a:p>
            <a:pPr indent="342900" algn="ctr">
              <a:spcAft>
                <a:spcPts val="200"/>
              </a:spcAft>
            </a:pPr>
            <a:r>
              <a:rPr lang="en-US" sz="2000" b="1" dirty="0">
                <a:solidFill>
                  <a:srgbClr val="FF0000"/>
                </a:solidFill>
                <a:latin typeface="Times New Roman" pitchFamily="18" charset="0"/>
                <a:ea typeface="Arial" panose="020B0604020202020204" pitchFamily="34" charset="0"/>
                <a:cs typeface="Times New Roman" pitchFamily="18" charset="0"/>
              </a:rPr>
              <a:t>TRẠNG NGUYÊN MẠC ĐĨNH CHI</a:t>
            </a:r>
          </a:p>
          <a:p>
            <a:pPr indent="342900" algn="just">
              <a:spcAft>
                <a:spcPts val="200"/>
              </a:spcAft>
            </a:pPr>
            <a:r>
              <a:rPr lang="en-US" sz="2000" dirty="0">
                <a:latin typeface="Times New Roman" pitchFamily="18" charset="0"/>
                <a:ea typeface="Arial" panose="020B0604020202020204" pitchFamily="34" charset="0"/>
                <a:cs typeface="Times New Roman" pitchFamily="18" charset="0"/>
              </a:rPr>
              <a:t>Mạc Đĩnh Chi là vị trạng nguyên nổi tiếng trong lịch sử Việt Nam. Vốn lanh lợi, thông minh, ham học nhưng nhà nghèo không được đi học, Mạc Đĩnh Chi thường phải tranh thủ ghé qua lớp học ở gần nhà, đứng ngoài cửa nghe thầy giảng. Ban ngày đi nhặt củi kiếm sống, tối về cậu lại lo ôn luyện, học bài. Nhà nghèo không có đèn, cậu bắt đom đóm bỏ vào vỏ trứng lấy ánh sáng để học. Không có giấy, cậu dùng lá để tập viết. Nhờ siêng năng, kiên trì, nỗ lực vượt qua mọi khó khăn để học tập, Mạc Đĩnh Chi đã thi đỗ Trạng nguyên – học vị Tiễn sĩ cao nhất.</a:t>
            </a:r>
          </a:p>
          <a:p>
            <a:pPr indent="342900" algn="r">
              <a:spcAft>
                <a:spcPts val="200"/>
              </a:spcAft>
            </a:pPr>
            <a:r>
              <a:rPr lang="en-US" sz="2000" dirty="0">
                <a:latin typeface="Times New Roman" pitchFamily="18" charset="0"/>
                <a:cs typeface="Times New Roman" pitchFamily="18" charset="0"/>
              </a:rPr>
              <a:t>                                                    (Phỏng theo Các vị trạng nguyên, bảng nhân,</a:t>
            </a:r>
          </a:p>
          <a:p>
            <a:pPr indent="342900" algn="r">
              <a:spcAft>
                <a:spcPts val="200"/>
              </a:spcAft>
            </a:pPr>
            <a:r>
              <a:rPr lang="en-US" sz="2000" dirty="0">
                <a:latin typeface="Times New Roman" pitchFamily="18" charset="0"/>
                <a:cs typeface="Times New Roman" pitchFamily="18" charset="0"/>
              </a:rPr>
              <a:t> thám hoa qua các triều đại phong kiến Việt Nam, </a:t>
            </a:r>
          </a:p>
          <a:p>
            <a:pPr indent="342900" algn="r">
              <a:spcAft>
                <a:spcPts val="200"/>
              </a:spcAft>
            </a:pPr>
            <a:r>
              <a:rPr lang="en-US" sz="2000" dirty="0">
                <a:latin typeface="Times New Roman" pitchFamily="18" charset="0"/>
                <a:cs typeface="Times New Roman" pitchFamily="18" charset="0"/>
              </a:rPr>
              <a:t>NXB Văn hóa – Thông tin, 2006)</a:t>
            </a:r>
          </a:p>
        </p:txBody>
      </p:sp>
      <p:pic>
        <p:nvPicPr>
          <p:cNvPr id="9" name="Picture 8" descr="58PIC58PIC58PIC58PICHsaGKG559akDq_PIC2018.png"/>
          <p:cNvPicPr>
            <a:picLocks noChangeAspect="1"/>
          </p:cNvPicPr>
          <p:nvPr/>
        </p:nvPicPr>
        <p:blipFill>
          <a:blip r:embed="rId3"/>
          <a:stretch>
            <a:fillRect/>
          </a:stretch>
        </p:blipFill>
        <p:spPr bwMode="auto">
          <a:xfrm>
            <a:off x="433138" y="3335629"/>
            <a:ext cx="5169172" cy="332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itchFamily="18" charset="0"/>
              <a:ea typeface="Times New Roman" panose="02020603050405020304" pitchFamily="18" charset="0"/>
              <a:cs typeface="Times New Roman" pitchFamily="18" charset="0"/>
            </a:endParaRPr>
          </a:p>
          <a:p>
            <a:pPr algn="ctr"/>
            <a:r>
              <a:rPr lang="en-US" sz="3200" b="1" dirty="0">
                <a:solidFill>
                  <a:srgbClr val="FF0000"/>
                </a:solidFill>
                <a:latin typeface="Times New Roman" pitchFamily="18" charset="0"/>
                <a:ea typeface="Times New Roman" panose="02020603050405020304" pitchFamily="18" charset="0"/>
                <a:cs typeface="Times New Roman" pitchFamily="18" charset="0"/>
              </a:rPr>
              <a:t>THẢO LUẬN CÁ NHÂN</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u="sng" dirty="0">
                <a:solidFill>
                  <a:schemeClr val="tx1"/>
                </a:solidFill>
                <a:latin typeface="Times New Roman" pitchFamily="18" charset="0"/>
                <a:cs typeface="Times New Roman" pitchFamily="18" charset="0"/>
              </a:rPr>
              <a:t>Câu 1</a:t>
            </a:r>
            <a:r>
              <a:rPr lang="en-US" sz="2800" b="1" dirty="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Mạc Đĩnh Chi đã nỗ lực như thế nào để thi đỗ Trạng nguyên?</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265214" y="2194805"/>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u="sng" dirty="0">
                <a:solidFill>
                  <a:schemeClr val="tx1"/>
                </a:solidFill>
                <a:latin typeface="Times New Roman" pitchFamily="18" charset="0"/>
                <a:cs typeface="Times New Roman" pitchFamily="18" charset="0"/>
              </a:rPr>
              <a:t>Câu 2</a:t>
            </a:r>
            <a:r>
              <a:rPr lang="en-US" sz="2800" dirty="0">
                <a:solidFill>
                  <a:schemeClr val="tx1"/>
                </a:solidFill>
                <a:latin typeface="Times New Roman" pitchFamily="18" charset="0"/>
                <a:cs typeface="Times New Roman" pitchFamily="18" charset="0"/>
              </a:rPr>
              <a:t>: Em hiểu thế nào là siêng năng, kiên trì?</a:t>
            </a: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304521" y="4610001"/>
            <a:ext cx="5229726" cy="22441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chemeClr val="tx1"/>
                </a:solidFill>
                <a:latin typeface="Times New Roman" pitchFamily="18" charset="0"/>
                <a:cs typeface="Times New Roman" pitchFamily="18" charset="0"/>
              </a:rPr>
              <a:t>Mạc Đĩnh Chi đã nỗ lực để thi đỗ Trạng nguyên</a:t>
            </a:r>
            <a:r>
              <a:rPr lang="en-US" sz="2000" i="1" dirty="0">
                <a:solidFill>
                  <a:srgbClr val="000000"/>
                </a:solidFill>
                <a:latin typeface="Times New Roman" panose="02020603050405020304" pitchFamily="18" charset="0"/>
              </a:rPr>
              <a:t>: Tranh thủ ghé qua lớp học ở gần nhà, đứng ngoài cửa nghe thầy giảng, ngày nhặt củi tối về cậu lại lo ôn luyện, học bài, bắt đom đóm bỏ vào vỏ trứng lấy ánh sáng để học, dùng lá để tập viết</a:t>
            </a:r>
            <a:r>
              <a:rPr lang="en-US" sz="2000" i="1" dirty="0">
                <a:solidFill>
                  <a:srgbClr val="000000"/>
                </a:solidFill>
                <a:latin typeface="Times New Roman" panose="02020603050405020304" pitchFamily="18" charset="0"/>
                <a:ea typeface="Times New Roman" panose="02020603050405020304" pitchFamily="18" charset="0"/>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632954" y="4610001"/>
            <a:ext cx="5559046" cy="209076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ea typeface="Times New Roman" panose="02020603050405020304" pitchFamily="18" charset="0"/>
              </a:rPr>
              <a:t>Siêng năng, kiên trì là đức tính của con người biểu hiện ở sự cần cù, tự giác, miệt mài, làm việc thường xuyên và đều đặn.</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667964" y="396103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729673"/>
            <a:ext cx="8283243" cy="4662046"/>
          </a:xfrm>
          <a:prstGeom prst="rect">
            <a:avLst/>
          </a:prstGeom>
        </p:spPr>
      </p:pic>
      <p:sp>
        <p:nvSpPr>
          <p:cNvPr id="14" name="Text Box 5"/>
          <p:cNvSpPr txBox="1">
            <a:spLocks noChangeArrowheads="1"/>
          </p:cNvSpPr>
          <p:nvPr/>
        </p:nvSpPr>
        <p:spPr bwMode="auto">
          <a:xfrm>
            <a:off x="3326804" y="1269554"/>
            <a:ext cx="5957455" cy="215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i="1" dirty="0">
                <a:latin typeface="Times New Roman" panose="02020603050405020304" pitchFamily="18" charset="0"/>
                <a:cs typeface="Times New Roman" panose="02020603050405020304" pitchFamily="18" charset="0"/>
              </a:rPr>
              <a:t>- Siêng năng là đức tính của con người biểu hiện ở sự cần cù, tự giác, miệt mài, làm việc thường xuyên, đều đặn.</a:t>
            </a:r>
            <a:endParaRPr lang="en-US" dirty="0">
              <a:latin typeface="Times New Roman" panose="02020603050405020304" pitchFamily="18" charset="0"/>
              <a:cs typeface="Times New Roman" panose="02020603050405020304" pitchFamily="18" charset="0"/>
            </a:endParaRPr>
          </a:p>
          <a:p>
            <a:pPr>
              <a:buNone/>
            </a:pPr>
            <a:r>
              <a:rPr lang="en-US" i="1" dirty="0">
                <a:latin typeface="Times New Roman" panose="02020603050405020304" pitchFamily="18" charset="0"/>
                <a:cs typeface="Times New Roman" panose="02020603050405020304" pitchFamily="18" charset="0"/>
              </a:rPr>
              <a:t>- Kiên trì là sự quyết tâm làm đến cùng dù gặp khó khăn, gian khổ.</a:t>
            </a:r>
            <a:endParaRPr lang="en-US"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240632" y="115911"/>
            <a:ext cx="6108653" cy="591682"/>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BIỂU HIỆN CỦA SIÊNG NĂNG, KIÊN TRÌ</a:t>
            </a:r>
          </a:p>
        </p:txBody>
      </p:sp>
      <p:sp>
        <p:nvSpPr>
          <p:cNvPr id="10" name="Cloud Callout 9"/>
          <p:cNvSpPr/>
          <p:nvPr/>
        </p:nvSpPr>
        <p:spPr>
          <a:xfrm rot="21416254">
            <a:off x="6999613" y="802985"/>
            <a:ext cx="4283581" cy="1625651"/>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7328079" y="3471403"/>
            <a:ext cx="486392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vi-VN" altLang="en-US" sz="1000" dirty="0">
                <a:solidFill>
                  <a:prstClr val="black"/>
                </a:solidFill>
                <a:ea typeface="Cambria" panose="02040503050406030204" pitchFamily="18" charset="0"/>
                <a:cs typeface="Cambria" panose="02040503050406030204" pitchFamily="18" charset="0"/>
              </a:rPr>
            </a:br>
            <a:endParaRPr lang="vi-VN" altLang="en-US" sz="24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2"/>
          <a:stretch>
            <a:fillRect/>
          </a:stretch>
        </p:blipFill>
        <p:spPr>
          <a:xfrm>
            <a:off x="10936762" y="0"/>
            <a:ext cx="1255238" cy="937524"/>
          </a:xfrm>
          <a:prstGeom prst="rect">
            <a:avLst/>
          </a:prstGeom>
        </p:spPr>
      </p:pic>
      <p:pic>
        <p:nvPicPr>
          <p:cNvPr id="17" name="Shape 55"/>
          <p:cNvPicPr/>
          <p:nvPr/>
        </p:nvPicPr>
        <p:blipFill>
          <a:blip r:embed="rId3"/>
          <a:stretch>
            <a:fillRect/>
          </a:stretch>
        </p:blipFill>
        <p:spPr>
          <a:xfrm>
            <a:off x="1694660" y="937524"/>
            <a:ext cx="8917532" cy="6312454"/>
          </a:xfrm>
          <a:prstGeom prst="rect">
            <a:avLst/>
          </a:prstGeom>
        </p:spPr>
      </p:pic>
      <p:sp>
        <p:nvSpPr>
          <p:cNvPr id="12" name="AutoShape 3"/>
          <p:cNvSpPr>
            <a:spLocks noChangeArrowheads="1"/>
          </p:cNvSpPr>
          <p:nvPr/>
        </p:nvSpPr>
        <p:spPr bwMode="gray">
          <a:xfrm>
            <a:off x="6516710" y="98040"/>
            <a:ext cx="4435258" cy="591682"/>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Quan sát tranh và trả lời câu hỏi</a:t>
            </a: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7150</TotalTime>
  <Words>1854</Words>
  <Application>Microsoft Office PowerPoint</Application>
  <PresentationFormat>Widescreen</PresentationFormat>
  <Paragraphs>123</Paragraphs>
  <Slides>26</Slides>
  <Notes>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#9Slide05 Israquella</vt:lpstr>
      <vt:lpstr>Arial</vt:lpstr>
      <vt:lpstr>Calibri</vt:lpstr>
      <vt:lpstr>Calibri Light</vt:lpstr>
      <vt:lpstr>Courier New</vt:lpstr>
      <vt:lpstr>SVN-Vanilla Daisy Pro</vt:lpstr>
      <vt:lpstr>Symbol</vt:lpstr>
      <vt:lpstr>Times New Roman</vt:lpstr>
      <vt:lpstr>Office Theme</vt:lpstr>
      <vt:lpstr>1_Office Theme</vt:lpstr>
      <vt:lpstr>2_Office Theme</vt:lpstr>
      <vt:lpstr>24_Office Theme</vt:lpstr>
      <vt:lpstr>PowerPoint Presentation</vt:lpstr>
      <vt:lpstr>PowerPoint Presentation</vt:lpstr>
      <vt:lpstr>Những câu tục ngữ nói về siêng năng, kiên trì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HẾT TIẾT 1</vt:lpstr>
      <vt:lpstr>PowerPoint Presentation</vt:lpstr>
      <vt:lpstr>PowerPoint Presentation</vt:lpstr>
      <vt:lpstr>- Hoa đã gặp khó khăn gì trong việc học Tiếng anh? - Hoa đã vượt qua như thế nào? - Siêng năng, kiên trì học Tiếng anh đã mang lại điều gì cho bạn Hoa? - Em rút ra bài học gì từ việc rèn luyện tính siêng năng, kiên trì của bạn Hoa? </vt:lpstr>
      <vt:lpstr>PowerPoint Presentation</vt:lpstr>
      <vt:lpstr>PowerPoint Presentation</vt:lpstr>
      <vt:lpstr>PowerPoint Presentation</vt:lpstr>
      <vt:lpstr>PowerPoint Presentation</vt:lpstr>
      <vt:lpstr>PowerPoint Presentation</vt:lpstr>
      <vt:lpstr>PowerPoint Presentation</vt:lpstr>
      <vt:lpstr>MỜI CÁC EM NGHE CÂU CHUYỆN VỀ LÒNG KIÊN TRÌ</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LENOVO</cp:lastModifiedBy>
  <cp:revision>252</cp:revision>
  <dcterms:created xsi:type="dcterms:W3CDTF">2021-06-28T15:32:15Z</dcterms:created>
  <dcterms:modified xsi:type="dcterms:W3CDTF">2022-10-13T12:13:14Z</dcterms:modified>
</cp:coreProperties>
</file>