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9" r:id="rId2"/>
    <p:sldId id="271" r:id="rId3"/>
    <p:sldId id="260" r:id="rId4"/>
    <p:sldId id="261" r:id="rId5"/>
    <p:sldId id="262" r:id="rId6"/>
    <p:sldId id="270" r:id="rId7"/>
    <p:sldId id="263" r:id="rId8"/>
    <p:sldId id="264" r:id="rId9"/>
    <p:sldId id="265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18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CD904-E876-4FDD-BE01-687A9C8921E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756CD-DB95-468C-ADFF-5C34CD1E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8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D78D766-8FC6-4427-A757-8FA2E2C60B8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8628F6-48C5-40D8-AC7B-CE81686B066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11.wmf"/><Relationship Id="rId3" Type="http://schemas.openxmlformats.org/officeDocument/2006/relationships/audio" Target="../media/media2.wav"/><Relationship Id="rId7" Type="http://schemas.openxmlformats.org/officeDocument/2006/relationships/image" Target="../media/image5.wmf"/><Relationship Id="rId12" Type="http://schemas.openxmlformats.org/officeDocument/2006/relationships/image" Target="../media/image10.wmf"/><Relationship Id="rId17" Type="http://schemas.openxmlformats.org/officeDocument/2006/relationships/image" Target="../media/image2.png"/><Relationship Id="rId2" Type="http://schemas.microsoft.com/office/2007/relationships/media" Target="../media/media2.wav"/><Relationship Id="rId16" Type="http://schemas.openxmlformats.org/officeDocument/2006/relationships/image" Target="../media/image14.wmf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11" Type="http://schemas.openxmlformats.org/officeDocument/2006/relationships/image" Target="../media/image9.wmf"/><Relationship Id="rId5" Type="http://schemas.openxmlformats.org/officeDocument/2006/relationships/image" Target="../media/image3.wmf"/><Relationship Id="rId15" Type="http://schemas.openxmlformats.org/officeDocument/2006/relationships/image" Target="../media/image13.wmf"/><Relationship Id="rId10" Type="http://schemas.openxmlformats.org/officeDocument/2006/relationships/image" Target="../media/image8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wmf"/><Relationship Id="rId1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wmf"/><Relationship Id="rId3" Type="http://schemas.openxmlformats.org/officeDocument/2006/relationships/audio" Target="../media/media3.wav"/><Relationship Id="rId7" Type="http://schemas.openxmlformats.org/officeDocument/2006/relationships/image" Target="../media/image17.wmf"/><Relationship Id="rId12" Type="http://schemas.openxmlformats.org/officeDocument/2006/relationships/image" Target="../media/image22.wmf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wmf"/><Relationship Id="rId11" Type="http://schemas.openxmlformats.org/officeDocument/2006/relationships/image" Target="../media/image21.wmf"/><Relationship Id="rId5" Type="http://schemas.openxmlformats.org/officeDocument/2006/relationships/image" Target="../media/image15.wmf"/><Relationship Id="rId10" Type="http://schemas.openxmlformats.org/officeDocument/2006/relationships/image" Target="../media/image20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wmf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wav"/><Relationship Id="rId7" Type="http://schemas.openxmlformats.org/officeDocument/2006/relationships/image" Target="../media/image26.wmf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audio" Target="../media/media5.wav"/><Relationship Id="rId7" Type="http://schemas.openxmlformats.org/officeDocument/2006/relationships/image" Target="../media/image29.wmf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40.png"/><Relationship Id="rId3" Type="http://schemas.openxmlformats.org/officeDocument/2006/relationships/audio" Target="../media/media8.wav"/><Relationship Id="rId7" Type="http://schemas.openxmlformats.org/officeDocument/2006/relationships/image" Target="../media/image34.emf"/><Relationship Id="rId12" Type="http://schemas.openxmlformats.org/officeDocument/2006/relationships/image" Target="../media/image39.wmf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33.wmf"/><Relationship Id="rId11" Type="http://schemas.openxmlformats.org/officeDocument/2006/relationships/image" Target="../media/image38.wmf"/><Relationship Id="rId5" Type="http://schemas.openxmlformats.org/officeDocument/2006/relationships/image" Target="../media/image32.emf"/><Relationship Id="rId10" Type="http://schemas.openxmlformats.org/officeDocument/2006/relationships/image" Target="../media/image37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9.wav"/><Relationship Id="rId7" Type="http://schemas.openxmlformats.org/officeDocument/2006/relationships/image" Target="../media/image44.png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2438400"/>
            <a:ext cx="5562600" cy="5334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Sấm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6764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TRƯỜNG TH&amp;THCS TÂN THUẬN 1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041435"/>
      </p:ext>
    </p:extLst>
  </p:cSld>
  <p:clrMapOvr>
    <a:masterClrMapping/>
  </p:clrMapOvr>
  <p:transition spd="slow" advTm="182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5240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188631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27-29 SGK/Tr19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533" y="4114800"/>
            <a:ext cx="7916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833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48"/>
    </mc:Choice>
    <mc:Fallback>
      <p:transition spd="slow" advTm="3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4644" y="548680"/>
            <a:ext cx="64075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</a:rPr>
              <a:t>Lũy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</a:rPr>
              <a:t>thừa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</a:rPr>
              <a:t>mũ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 err="1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sz="28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 smtClean="0">
                <a:solidFill>
                  <a:srgbClr val="0000FF"/>
                </a:solidFill>
                <a:latin typeface="Times New Roman" pitchFamily="18" charset="0"/>
              </a:rPr>
              <a:t>nhiên</a:t>
            </a:r>
            <a:r>
              <a:rPr lang="en-US" sz="2000" b="1" u="sng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000" b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69" y="2266577"/>
            <a:ext cx="2955379" cy="57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44" y="1412776"/>
            <a:ext cx="1885950" cy="37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24644" y="2276872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Qui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ước</a:t>
            </a:r>
            <a:r>
              <a:rPr lang="en-US" u="sng" dirty="0">
                <a:solidFill>
                  <a:srgbClr val="FF0000"/>
                </a:solidFill>
                <a:latin typeface="Times New Roman" pitchFamily="18" charset="0"/>
              </a:rPr>
              <a:t> :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32" y="1052736"/>
            <a:ext cx="1573212" cy="109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42"/>
          <p:cNvSpPr txBox="1">
            <a:spLocks noChangeArrowheads="1"/>
          </p:cNvSpPr>
          <p:nvPr/>
        </p:nvSpPr>
        <p:spPr bwMode="auto">
          <a:xfrm>
            <a:off x="1315244" y="1628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n </a:t>
            </a:r>
            <a:r>
              <a:rPr lang="en-US" dirty="0" err="1">
                <a:latin typeface="Times New Roman" pitchFamily="18" charset="0"/>
              </a:rPr>
              <a:t>thừa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2" y="1124744"/>
            <a:ext cx="8810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54"/>
          <p:cNvSpPr>
            <a:spLocks noChangeArrowheads="1"/>
          </p:cNvSpPr>
          <p:nvPr/>
        </p:nvSpPr>
        <p:spPr bwMode="auto">
          <a:xfrm>
            <a:off x="324644" y="1196752"/>
            <a:ext cx="4953000" cy="914400"/>
          </a:xfrm>
          <a:prstGeom prst="flowChartAlternateProcess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2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3333FF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6" y="1196751"/>
            <a:ext cx="1341437" cy="84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2571750" cy="4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AutoShape 69"/>
          <p:cNvSpPr>
            <a:spLocks noChangeArrowheads="1"/>
          </p:cNvSpPr>
          <p:nvPr/>
        </p:nvSpPr>
        <p:spPr bwMode="auto">
          <a:xfrm>
            <a:off x="5430044" y="1124744"/>
            <a:ext cx="3486150" cy="914400"/>
          </a:xfrm>
          <a:prstGeom prst="flowChartAlternateProcess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2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3333FF"/>
              </a:solidFill>
            </a:endParaRPr>
          </a:p>
        </p:txBody>
      </p:sp>
      <p:sp>
        <p:nvSpPr>
          <p:cNvPr id="18" name="AutoShape 70"/>
          <p:cNvSpPr>
            <a:spLocks noChangeArrowheads="1"/>
          </p:cNvSpPr>
          <p:nvPr/>
        </p:nvSpPr>
        <p:spPr bwMode="auto">
          <a:xfrm>
            <a:off x="324644" y="3086100"/>
            <a:ext cx="533400" cy="533400"/>
          </a:xfrm>
          <a:prstGeom prst="flowChartMagneticDisk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?1</a:t>
            </a:r>
          </a:p>
        </p:txBody>
      </p:sp>
      <p:sp>
        <p:nvSpPr>
          <p:cNvPr id="19" name="Text Box 71"/>
          <p:cNvSpPr txBox="1">
            <a:spLocks noChangeArrowheads="1"/>
          </p:cNvSpPr>
          <p:nvPr/>
        </p:nvSpPr>
        <p:spPr bwMode="auto">
          <a:xfrm>
            <a:off x="858044" y="3086100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</a:rPr>
              <a:t> :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94" y="2708920"/>
            <a:ext cx="6687058" cy="114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372644" y="3695700"/>
            <a:ext cx="81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Giải</a:t>
            </a:r>
            <a:r>
              <a:rPr lang="en-US" u="sng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2200"/>
            <a:ext cx="3621882" cy="112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7" y="5295900"/>
            <a:ext cx="3553618" cy="103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31" y="4229100"/>
            <a:ext cx="4188569" cy="5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43" y="5067300"/>
            <a:ext cx="5161757" cy="53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44" y="5676900"/>
            <a:ext cx="1669876" cy="6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865778" y="4229100"/>
            <a:ext cx="45719" cy="2057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31720" y="14613"/>
            <a:ext cx="6766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C000"/>
                </a:solidFill>
                <a:latin typeface="Times New Roman"/>
                <a:cs typeface="Times New Roman"/>
              </a:rPr>
              <a:t>§5,6. </a:t>
            </a:r>
            <a:r>
              <a:rPr lang="en-US" sz="3200" b="1" smtClean="0">
                <a:solidFill>
                  <a:srgbClr val="FFC000"/>
                </a:solidFill>
              </a:rPr>
              <a:t>LŨY </a:t>
            </a:r>
            <a:r>
              <a:rPr lang="en-US" sz="3200" b="1" dirty="0" smtClean="0">
                <a:solidFill>
                  <a:srgbClr val="FFC000"/>
                </a:solidFill>
              </a:rPr>
              <a:t>THỪA  CỦA  MỘT  SỐ HỮU TỈ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950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17"/>
    </mc:Choice>
    <mc:Fallback>
      <p:transition spd="slow" advTm="16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/>
      <p:bldP spid="14" grpId="0" animBg="1"/>
      <p:bldP spid="17" grpId="0" animBg="1"/>
      <p:bldP spid="18" grpId="0" animBg="1"/>
      <p:bldP spid="19" grpId="0"/>
      <p:bldP spid="21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58775" y="464127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Tích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lũy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thừa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cơ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089025" y="1524000"/>
            <a:ext cx="4953000" cy="1371600"/>
          </a:xfrm>
          <a:prstGeom prst="flowChartAlternateProcess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2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3333FF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600200"/>
            <a:ext cx="220345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2125663"/>
            <a:ext cx="441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3790950"/>
            <a:ext cx="59245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1012825" y="3124200"/>
            <a:ext cx="533400" cy="533400"/>
          </a:xfrm>
          <a:prstGeom prst="flowChartMagneticDisk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?2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622425" y="32004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dưới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dạng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lũy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thừa</a:t>
            </a:r>
            <a:r>
              <a:rPr lang="en-US" dirty="0">
                <a:latin typeface="Times New Roman" pitchFamily="18" charset="0"/>
              </a:rPr>
              <a:t> :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17975" y="4495800"/>
            <a:ext cx="81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Giải</a:t>
            </a:r>
            <a:r>
              <a:rPr lang="en-US" u="sng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079625" y="4724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1927225" y="5257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2" name="Picture 11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503237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5589588"/>
            <a:ext cx="3424238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991100"/>
            <a:ext cx="1143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5613400"/>
            <a:ext cx="155892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5618163"/>
            <a:ext cx="16637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4991100"/>
            <a:ext cx="11747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84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14"/>
    </mc:Choice>
    <mc:Fallback xmlns="">
      <p:transition spd="slow" advTm="138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57200" y="685800"/>
            <a:ext cx="16002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</a:rPr>
              <a:t>Bài tập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57200" y="1638300"/>
            <a:ext cx="8458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khoanh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</a:rPr>
              <a:t> A, B, C, D </a:t>
            </a:r>
            <a:r>
              <a:rPr lang="en-US" sz="2800" dirty="0" err="1">
                <a:latin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</a:rPr>
              <a:t> :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840904"/>
            <a:ext cx="70485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817938"/>
            <a:ext cx="70246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90550" y="27511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a)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71500" y="37798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b)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09600" y="48387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c)</a:t>
            </a:r>
          </a:p>
        </p:txBody>
      </p:sp>
      <p:pic>
        <p:nvPicPr>
          <p:cNvPr id="9" name="Picture 8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02200"/>
            <a:ext cx="696912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239000" y="5357091"/>
            <a:ext cx="4572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969818" y="4287982"/>
            <a:ext cx="4572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71800" y="3304382"/>
            <a:ext cx="485775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2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5"/>
    </mc:Choice>
    <mc:Fallback xmlns="">
      <p:transition spd="slow" advTm="3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52400" y="926306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3. Lũy thừa của lũy thừa</a:t>
            </a:r>
            <a:endParaRPr lang="en-US" sz="18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1916906"/>
            <a:ext cx="51958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533400" y="2221706"/>
            <a:ext cx="533400" cy="533400"/>
          </a:xfrm>
          <a:prstGeom prst="flowChartMagneticDisk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?3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143000" y="2221706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Times New Roman" pitchFamily="18" charset="0"/>
              </a:rPr>
              <a:t>Tính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so </a:t>
            </a:r>
            <a:r>
              <a:rPr lang="en-US" dirty="0" err="1">
                <a:latin typeface="Times New Roman" pitchFamily="18" charset="0"/>
              </a:rPr>
              <a:t>sánh</a:t>
            </a:r>
            <a:r>
              <a:rPr lang="en-US" dirty="0">
                <a:latin typeface="Times New Roman" pitchFamily="18" charset="0"/>
              </a:rPr>
              <a:t>:                  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                             </a:t>
            </a:r>
            <a:r>
              <a:rPr lang="en-US" dirty="0" err="1">
                <a:latin typeface="Times New Roman" pitchFamily="18" charset="0"/>
              </a:rPr>
              <a:t>và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08413" y="2755106"/>
            <a:ext cx="817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Giải</a:t>
            </a:r>
            <a:r>
              <a:rPr lang="en-US" u="sng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3" y="3364706"/>
            <a:ext cx="55626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26706"/>
            <a:ext cx="54102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07656"/>
            <a:ext cx="4267200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4114800" y="3212306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2.3</a:t>
            </a: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3200400" y="4964906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2.5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4114800" y="3212306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2+2+2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3124200" y="4964906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2+2+2+2+2</a:t>
            </a:r>
          </a:p>
        </p:txBody>
      </p:sp>
      <p:pic>
        <p:nvPicPr>
          <p:cNvPr id="14" name="Picture 13"/>
          <p:cNvPicPr>
            <a:picLocks noGrp="1"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64706"/>
            <a:ext cx="15240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9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67"/>
    </mc:Choice>
    <mc:Fallback xmlns="">
      <p:transition spd="slow" advTm="8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222" y="25908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Ta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công</a:t>
            </a:r>
            <a:r>
              <a:rPr lang="en-US" sz="3600" dirty="0" smtClean="0"/>
              <a:t> </a:t>
            </a:r>
            <a:r>
              <a:rPr lang="en-US" sz="3600" dirty="0" err="1" smtClean="0"/>
              <a:t>thức</a:t>
            </a:r>
            <a:r>
              <a:rPr lang="en-US" sz="3600" dirty="0" smtClean="0"/>
              <a:t>: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18622" y="2652355"/>
                <a:ext cx="24080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622" y="2652355"/>
                <a:ext cx="2408032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19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9"/>
    </mc:Choice>
    <mc:Fallback xmlns="">
      <p:transition spd="slow" advTm="20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219200" y="2132806"/>
            <a:ext cx="533400" cy="533400"/>
          </a:xfrm>
          <a:prstGeom prst="flowChartMagneticDisk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?4</a:t>
            </a: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133600" y="2207780"/>
            <a:ext cx="586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Điền số thích hợp vào ô vuông: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271243" y="2962635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sym typeface="Webdings" pitchFamily="18" charset="2"/>
              </a:rPr>
              <a:t>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343757" y="4005525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sym typeface="Webdings" pitchFamily="18" charset="2"/>
              </a:rPr>
              <a:t>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05759" y="2726893"/>
            <a:ext cx="83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66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81292" y="3807881"/>
            <a:ext cx="99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66"/>
                </a:solidFill>
                <a:latin typeface="Times New Roman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49008" y="3008486"/>
                <a:ext cx="2684318" cy="1501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b="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008" y="3008486"/>
                <a:ext cx="2684318" cy="150143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51179" y="4265081"/>
                <a:ext cx="32508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0,1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179" y="4265081"/>
                <a:ext cx="3250826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24710" y="3481748"/>
            <a:ext cx="65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06108" y="437280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b)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5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89"/>
    </mc:Choice>
    <mc:Fallback>
      <p:transition spd="slow" advTm="33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304800" y="1752600"/>
            <a:ext cx="8610600" cy="914400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00FFFF">
                  <a:alpha val="59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r>
              <a:rPr lang="en-US" sz="3200">
                <a:latin typeface="Times New Roman" pitchFamily="18" charset="0"/>
              </a:rPr>
              <a:t>Viết các số             và                 dưới dạng các  lũy </a:t>
            </a:r>
          </a:p>
          <a:p>
            <a:r>
              <a:rPr lang="en-US" sz="3200">
                <a:latin typeface="Times New Roman" pitchFamily="18" charset="0"/>
              </a:rPr>
              <a:t>thừa của cơ số  0,5  .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9286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143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5" y="3505200"/>
            <a:ext cx="1216025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45" y="3451225"/>
            <a:ext cx="1600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Grp="1"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445" y="3429000"/>
            <a:ext cx="1524000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923630"/>
            <a:ext cx="1524000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4771230"/>
            <a:ext cx="144780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847430"/>
            <a:ext cx="12477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538105" y="2971800"/>
            <a:ext cx="839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Giải</a:t>
            </a:r>
            <a:r>
              <a:rPr lang="en-US" u="sng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219941" y="457200"/>
            <a:ext cx="3276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31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19 SGK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7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95"/>
    </mc:Choice>
    <mc:Fallback>
      <p:transition spd="slow" advTm="5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50248" y="457200"/>
            <a:ext cx="3276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30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 19 SGK</a:t>
            </a: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257175" y="1362076"/>
            <a:ext cx="2362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</a:rPr>
              <a:t> x, </a:t>
            </a:r>
            <a:r>
              <a:rPr lang="en-US" sz="3200" dirty="0" err="1">
                <a:latin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</a:rPr>
              <a:t> :</a:t>
            </a:r>
          </a:p>
        </p:txBody>
      </p:sp>
      <p:sp>
        <p:nvSpPr>
          <p:cNvPr id="9" name="AutoShape 2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6775" y="5815013"/>
            <a:ext cx="533400" cy="485775"/>
          </a:xfrm>
          <a:prstGeom prst="rightArrow">
            <a:avLst>
              <a:gd name="adj1" fmla="val 50000"/>
              <a:gd name="adj2" fmla="val 27451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40390" y="1079009"/>
                <a:ext cx="3753204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𝑥</m:t>
                      </m:r>
                      <m:r>
                        <a:rPr lang="en-US" sz="2800" b="0" i="1" smtClean="0">
                          <a:latin typeface="Cambria Math"/>
                        </a:rPr>
                        <m:t> :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390" y="1079009"/>
                <a:ext cx="3753204" cy="11455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56720" y="2362200"/>
                <a:ext cx="2749535" cy="995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𝑥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720" y="2362200"/>
                <a:ext cx="2749535" cy="9951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895600" y="3505200"/>
                <a:ext cx="1780809" cy="1362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𝑥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b="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505200"/>
                <a:ext cx="1780809" cy="136293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905973" y="4724400"/>
                <a:ext cx="1241750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𝑥</m:t>
                      </m:r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973" y="4724400"/>
                <a:ext cx="1241750" cy="7861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61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68"/>
    </mc:Choice>
    <mc:Fallback>
      <p:transition spd="slow" advTm="32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2" grpId="0"/>
      <p:bldP spid="16" grpId="0"/>
      <p:bldP spid="17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4.5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7.1|12.2|1.7|10.5|1|17.6|1.8|17.2|20.1|1.6|8.9|1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7.5|10.2|15.7|1.2|4|15.1|1.8|12.5|6.9|2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7.5|9.7|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8|1.7|3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3|1.3|1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2|7.4|7.4|4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575</TotalTime>
  <Words>322</Words>
  <Application>Microsoft Office PowerPoint</Application>
  <PresentationFormat>On-screen Show (4:3)</PresentationFormat>
  <Paragraphs>51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Athos</dc:creator>
  <cp:lastModifiedBy>HP</cp:lastModifiedBy>
  <cp:revision>53</cp:revision>
  <dcterms:created xsi:type="dcterms:W3CDTF">2017-09-10T14:27:33Z</dcterms:created>
  <dcterms:modified xsi:type="dcterms:W3CDTF">2021-11-08T23:02:33Z</dcterms:modified>
</cp:coreProperties>
</file>