
<file path=[Content_Types].xml><?xml version="1.0" encoding="utf-8"?>
<Types xmlns="http://schemas.openxmlformats.org/package/2006/content-types">
  <Default Extension="png" ContentType="image/png"/>
  <Default Extension="mp3" ContentType="audio/unknown"/>
  <Default Extension="jpeg" ContentType="image/jpeg"/>
  <Default Extension="m4a" ContentType="audio/unknown"/>
  <Default Extension="emf" ContentType="image/x-emf"/>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2.xml" ContentType="application/vnd.openxmlformats-officedocument.presentationml.notesSlide+xml"/>
  <Override PartName="/ppt/ink/ink1.xml" ContentType="application/inkml+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716" r:id="rId3"/>
    <p:sldMasterId id="2147483729" r:id="rId4"/>
    <p:sldMasterId id="2147483742" r:id="rId5"/>
    <p:sldMasterId id="2147483755" r:id="rId6"/>
    <p:sldMasterId id="2147483768" r:id="rId7"/>
    <p:sldMasterId id="2147483781" r:id="rId8"/>
    <p:sldMasterId id="2147483794" r:id="rId9"/>
  </p:sldMasterIdLst>
  <p:notesMasterIdLst>
    <p:notesMasterId r:id="rId42"/>
  </p:notesMasterIdLst>
  <p:sldIdLst>
    <p:sldId id="279" r:id="rId10"/>
    <p:sldId id="256" r:id="rId11"/>
    <p:sldId id="257" r:id="rId12"/>
    <p:sldId id="258" r:id="rId13"/>
    <p:sldId id="268" r:id="rId14"/>
    <p:sldId id="283" r:id="rId15"/>
    <p:sldId id="269" r:id="rId16"/>
    <p:sldId id="259" r:id="rId17"/>
    <p:sldId id="260" r:id="rId18"/>
    <p:sldId id="261" r:id="rId19"/>
    <p:sldId id="262" r:id="rId20"/>
    <p:sldId id="284" r:id="rId21"/>
    <p:sldId id="263" r:id="rId22"/>
    <p:sldId id="264" r:id="rId23"/>
    <p:sldId id="265" r:id="rId24"/>
    <p:sldId id="267" r:id="rId25"/>
    <p:sldId id="276" r:id="rId26"/>
    <p:sldId id="278" r:id="rId27"/>
    <p:sldId id="277" r:id="rId28"/>
    <p:sldId id="285" r:id="rId29"/>
    <p:sldId id="286" r:id="rId30"/>
    <p:sldId id="287" r:id="rId31"/>
    <p:sldId id="288" r:id="rId32"/>
    <p:sldId id="289" r:id="rId33"/>
    <p:sldId id="290" r:id="rId34"/>
    <p:sldId id="291" r:id="rId35"/>
    <p:sldId id="271" r:id="rId36"/>
    <p:sldId id="292" r:id="rId37"/>
    <p:sldId id="293" r:id="rId38"/>
    <p:sldId id="294" r:id="rId39"/>
    <p:sldId id="282" r:id="rId40"/>
    <p:sldId id="28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C323"/>
    <a:srgbClr val="CA3F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6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40" units="1/cm"/>
          <inkml:channelProperty channel="Y" name="resolution" value="40" units="1/cm"/>
        </inkml:channelProperties>
      </inkml:inkSource>
      <inkml:timestamp xml:id="ts0" timeString="2008-10-31T13:53:19.078"/>
    </inkml:context>
    <inkml:brush xml:id="br0">
      <inkml:brushProperty name="width" value="0.05292" units="cm"/>
      <inkml:brushProperty name="height" value="0.05292" units="cm"/>
      <inkml:brushProperty name="color" value="#FF00FF"/>
      <inkml:brushProperty name="fitToCurve" value="1"/>
      <inkml:brushProperty name="ignorePressur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881B49-0AB7-4023-8D73-AAE80404C772}" type="datetimeFigureOut">
              <a:rPr lang="en-US" smtClean="0"/>
              <a:t>6/6/2022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BC45A4-7D0F-40AC-A965-1ACA728660FE}" type="slidenum">
              <a:rPr lang="en-US" smtClean="0"/>
              <a:t>‹#›</a:t>
            </a:fld>
            <a:endParaRPr lang="en-US"/>
          </a:p>
        </p:txBody>
      </p:sp>
    </p:spTree>
    <p:extLst>
      <p:ext uri="{BB962C8B-B14F-4D97-AF65-F5344CB8AC3E}">
        <p14:creationId xmlns:p14="http://schemas.microsoft.com/office/powerpoint/2010/main" val="2615708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p>
        </p:txBody>
      </p:sp>
      <p:sp>
        <p:nvSpPr>
          <p:cNvPr id="256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4D9DD1-9E23-4D80-93C5-58227A32705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2702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4788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0052258E-BFE5-4682-A341-FD26BDF32368}"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a:latin typeface="Arial" panose="020B0604020202020204" pitchFamily="34" charset="0"/>
            </a:endParaRPr>
          </a:p>
        </p:txBody>
      </p:sp>
    </p:spTree>
    <p:extLst>
      <p:ext uri="{BB962C8B-B14F-4D97-AF65-F5344CB8AC3E}">
        <p14:creationId xmlns:p14="http://schemas.microsoft.com/office/powerpoint/2010/main" val="3613975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70EF81-927B-4272-B055-0FA24767FCA4}"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23605-31D8-4862-A07B-BF9CE82C3465}" type="slidenum">
              <a:rPr lang="en-US" smtClean="0"/>
              <a:t>‹#›</a:t>
            </a:fld>
            <a:endParaRPr lang="en-US"/>
          </a:p>
        </p:txBody>
      </p:sp>
    </p:spTree>
    <p:extLst>
      <p:ext uri="{BB962C8B-B14F-4D97-AF65-F5344CB8AC3E}">
        <p14:creationId xmlns:p14="http://schemas.microsoft.com/office/powerpoint/2010/main" val="1922049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70EF81-927B-4272-B055-0FA24767FCA4}"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23605-31D8-4862-A07B-BF9CE82C3465}" type="slidenum">
              <a:rPr lang="en-US" smtClean="0"/>
              <a:t>‹#›</a:t>
            </a:fld>
            <a:endParaRPr lang="en-US"/>
          </a:p>
        </p:txBody>
      </p:sp>
    </p:spTree>
    <p:extLst>
      <p:ext uri="{BB962C8B-B14F-4D97-AF65-F5344CB8AC3E}">
        <p14:creationId xmlns:p14="http://schemas.microsoft.com/office/powerpoint/2010/main" val="252866132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4362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6071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17018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143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9631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64175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22419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8632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601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549400" y="6243638"/>
            <a:ext cx="2540000" cy="45720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4876800" y="6243638"/>
            <a:ext cx="3860800" cy="45720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9389533" y="6243638"/>
            <a:ext cx="2540000" cy="457200"/>
          </a:xfrm>
        </p:spPr>
        <p:txBody>
          <a:bodyPr/>
          <a:lstStyle>
            <a:lvl1pPr>
              <a:defRPr/>
            </a:lvl1pPr>
          </a:lstStyle>
          <a:p>
            <a:fld id="{4B150C80-BA44-452C-95F8-FF0B9BB01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2433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70EF81-927B-4272-B055-0FA24767FCA4}"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23605-31D8-4862-A07B-BF9CE82C3465}" type="slidenum">
              <a:rPr lang="en-US" smtClean="0"/>
              <a:t>‹#›</a:t>
            </a:fld>
            <a:endParaRPr lang="en-US"/>
          </a:p>
        </p:txBody>
      </p:sp>
    </p:spTree>
    <p:extLst>
      <p:ext uri="{BB962C8B-B14F-4D97-AF65-F5344CB8AC3E}">
        <p14:creationId xmlns:p14="http://schemas.microsoft.com/office/powerpoint/2010/main" val="1024585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D61E028-224C-4E23-8DBC-B0F9267AD2BC}"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07015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00DAA94-B525-44BB-B269-9B8D3A46012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47203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A8F71B2-4E6D-47D5-BFCF-3DAEEF5685E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72831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6F0AF44-34EC-4A25-AE9D-42E2967D1999}"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11488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BE5584B-927B-437F-B537-BE81581C01B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3075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44A6B9E-5790-458C-934D-C2BF2814EDF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16712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242A119-FA37-472F-9688-2DF07C7BCAA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12077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93848DE-CD60-4A78-B3AC-AF97EBF2975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41045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70EF81-927B-4272-B055-0FA24767FCA4}"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23605-31D8-4862-A07B-BF9CE82C3465}" type="slidenum">
              <a:rPr lang="en-US" smtClean="0"/>
              <a:t>‹#›</a:t>
            </a:fld>
            <a:endParaRPr lang="en-US"/>
          </a:p>
        </p:txBody>
      </p:sp>
    </p:spTree>
    <p:extLst>
      <p:ext uri="{BB962C8B-B14F-4D97-AF65-F5344CB8AC3E}">
        <p14:creationId xmlns:p14="http://schemas.microsoft.com/office/powerpoint/2010/main" val="33472518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F4A563F-52B1-40DC-8F09-2A1F9C94C52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68831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0B6069D-8D46-43A1-AE5F-42E16FE0162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77056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436A587-0127-4668-9A42-293D62F07E6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56270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B40727E-850E-47AD-93C4-042F37D5ECFC}"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7536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10261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1828800" y="6248400"/>
            <a:ext cx="2540000" cy="457200"/>
          </a:xfrm>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Footer Placeholder 3"/>
          <p:cNvSpPr>
            <a:spLocks noGrp="1"/>
          </p:cNvSpPr>
          <p:nvPr>
            <p:ph type="ftr" sz="quarter" idx="11"/>
          </p:nvPr>
        </p:nvSpPr>
        <p:spPr>
          <a:xfrm>
            <a:off x="4741333" y="6248400"/>
            <a:ext cx="3860800" cy="457200"/>
          </a:xfrm>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Slide Number Placeholder 4"/>
          <p:cNvSpPr>
            <a:spLocks noGrp="1"/>
          </p:cNvSpPr>
          <p:nvPr>
            <p:ph type="sldNum" sz="quarter" idx="12"/>
          </p:nvPr>
        </p:nvSpPr>
        <p:spPr>
          <a:xfrm>
            <a:off x="8957733" y="6248400"/>
            <a:ext cx="2540000" cy="457200"/>
          </a:xfrm>
        </p:spPr>
        <p:txBody>
          <a:bodyPr/>
          <a:lstStyle>
            <a:lvl1pPr>
              <a:defRPr/>
            </a:lvl1pPr>
          </a:lstStyle>
          <a:p>
            <a:pPr fontAlgn="base">
              <a:spcBef>
                <a:spcPct val="0"/>
              </a:spcBef>
              <a:spcAft>
                <a:spcPct val="0"/>
              </a:spcAft>
              <a:defRPr/>
            </a:pPr>
            <a:fld id="{5BE1610A-9177-49A9-9273-6D01D6C0447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780182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7EAD1E75-4E05-4D74-A229-77E000397C4F}"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53630738"/>
      </p:ext>
    </p:extLst>
  </p:cSld>
  <p:clrMapOvr>
    <a:masterClrMapping/>
  </p:clrMapOvr>
  <p:transition spd="slow">
    <p:strips dir="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B189BE7C-3571-41F7-85F9-81CD9F3C4EC7}"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486107777"/>
      </p:ext>
    </p:extLst>
  </p:cSld>
  <p:clrMapOvr>
    <a:masterClrMapping/>
  </p:clrMapOvr>
  <p:transition spd="slow">
    <p:strips dir="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4774AB9D-55C1-4F73-86E3-50C2A9224B4A}"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297344382"/>
      </p:ext>
    </p:extLst>
  </p:cSld>
  <p:clrMapOvr>
    <a:masterClrMapping/>
  </p:clrMapOvr>
  <p:transition spd="slow">
    <p:strips dir="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560C9FBC-AA6E-4D97-8931-8453BCA58829}"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168670663"/>
      </p:ext>
    </p:extLst>
  </p:cSld>
  <p:clrMapOvr>
    <a:masterClrMapping/>
  </p:clrMapOvr>
  <p:transition spd="slow">
    <p:strips dir="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537340C8-F427-4061-B54B-88832668428D}"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553788723"/>
      </p:ext>
    </p:extLst>
  </p:cSld>
  <p:clrMapOvr>
    <a:masterClrMapping/>
  </p:clrMapOvr>
  <p:transition spd="slow">
    <p:strips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70EF81-927B-4272-B055-0FA24767FCA4}"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23605-31D8-4862-A07B-BF9CE82C3465}" type="slidenum">
              <a:rPr lang="en-US" smtClean="0"/>
              <a:t>‹#›</a:t>
            </a:fld>
            <a:endParaRPr lang="en-US"/>
          </a:p>
        </p:txBody>
      </p:sp>
    </p:spTree>
    <p:extLst>
      <p:ext uri="{BB962C8B-B14F-4D97-AF65-F5344CB8AC3E}">
        <p14:creationId xmlns:p14="http://schemas.microsoft.com/office/powerpoint/2010/main" val="4145576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834ABDB4-8C1F-4B47-8105-C53527535CFA}"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997861781"/>
      </p:ext>
    </p:extLst>
  </p:cSld>
  <p:clrMapOvr>
    <a:masterClrMapping/>
  </p:clrMapOvr>
  <p:transition spd="slow">
    <p:strips dir="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B0744F1C-A6D2-4CAC-BE81-AB4F0D32F83B}"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509241393"/>
      </p:ext>
    </p:extLst>
  </p:cSld>
  <p:clrMapOvr>
    <a:masterClrMapping/>
  </p:clrMapOvr>
  <p:transition spd="slow">
    <p:strips dir="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E102659E-C4D2-4C09-A106-C96E7A90F11D}"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856089790"/>
      </p:ext>
    </p:extLst>
  </p:cSld>
  <p:clrMapOvr>
    <a:masterClrMapping/>
  </p:clrMapOvr>
  <p:transition spd="slow">
    <p:strips dir="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3202B1FD-12DE-4044-A2A1-E9B0F79C7CCD}"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698928595"/>
      </p:ext>
    </p:extLst>
  </p:cSld>
  <p:clrMapOvr>
    <a:masterClrMapping/>
  </p:clrMapOvr>
  <p:transition spd="slow">
    <p:strips dir="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58ACCF38-90DD-4CCC-BDD4-AE034B07A261}"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228657425"/>
      </p:ext>
    </p:extLst>
  </p:cSld>
  <p:clrMapOvr>
    <a:masterClrMapping/>
  </p:clrMapOvr>
  <p:transition spd="slow">
    <p:strips dir="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94135FC2-6B15-4FB5-94FB-536EB8032172}"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4012988253"/>
      </p:ext>
    </p:extLst>
  </p:cSld>
  <p:clrMapOvr>
    <a:masterClrMapping/>
  </p:clrMapOvr>
  <p:transition spd="slow">
    <p:strips dir="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13A3ABCD-1823-453E-B9FB-6F3DAD570149}"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949114164"/>
      </p:ext>
    </p:extLst>
  </p:cSld>
  <p:clrMapOvr>
    <a:masterClrMapping/>
  </p:clrMapOvr>
  <p:transition spd="slow">
    <p:strips dir="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7EAD1E75-4E05-4D74-A229-77E000397C4F}"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561886333"/>
      </p:ext>
    </p:extLst>
  </p:cSld>
  <p:clrMapOvr>
    <a:masterClrMapping/>
  </p:clrMapOvr>
  <p:transition spd="slow">
    <p:strips dir="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B189BE7C-3571-41F7-85F9-81CD9F3C4EC7}"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352893923"/>
      </p:ext>
    </p:extLst>
  </p:cSld>
  <p:clrMapOvr>
    <a:masterClrMapping/>
  </p:clrMapOvr>
  <p:transition spd="slow">
    <p:strips dir="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4774AB9D-55C1-4F73-86E3-50C2A9224B4A}"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370122745"/>
      </p:ext>
    </p:extLst>
  </p:cSld>
  <p:clrMapOvr>
    <a:masterClrMapping/>
  </p:clrMapOvr>
  <p:transition spd="slow">
    <p:strips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70EF81-927B-4272-B055-0FA24767FCA4}"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623605-31D8-4862-A07B-BF9CE82C3465}" type="slidenum">
              <a:rPr lang="en-US" smtClean="0"/>
              <a:t>‹#›</a:t>
            </a:fld>
            <a:endParaRPr lang="en-US"/>
          </a:p>
        </p:txBody>
      </p:sp>
    </p:spTree>
    <p:extLst>
      <p:ext uri="{BB962C8B-B14F-4D97-AF65-F5344CB8AC3E}">
        <p14:creationId xmlns:p14="http://schemas.microsoft.com/office/powerpoint/2010/main" val="34736817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560C9FBC-AA6E-4D97-8931-8453BCA58829}"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472735206"/>
      </p:ext>
    </p:extLst>
  </p:cSld>
  <p:clrMapOvr>
    <a:masterClrMapping/>
  </p:clrMapOvr>
  <p:transition spd="slow">
    <p:strips dir="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537340C8-F427-4061-B54B-88832668428D}"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225886921"/>
      </p:ext>
    </p:extLst>
  </p:cSld>
  <p:clrMapOvr>
    <a:masterClrMapping/>
  </p:clrMapOvr>
  <p:transition spd="slow">
    <p:strips dir="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834ABDB4-8C1F-4B47-8105-C53527535CFA}"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22830560"/>
      </p:ext>
    </p:extLst>
  </p:cSld>
  <p:clrMapOvr>
    <a:masterClrMapping/>
  </p:clrMapOvr>
  <p:transition spd="slow">
    <p:strips dir="r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B0744F1C-A6D2-4CAC-BE81-AB4F0D32F83B}"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393290751"/>
      </p:ext>
    </p:extLst>
  </p:cSld>
  <p:clrMapOvr>
    <a:masterClrMapping/>
  </p:clrMapOvr>
  <p:transition spd="slow">
    <p:strips dir="r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E102659E-C4D2-4C09-A106-C96E7A90F11D}"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4262518741"/>
      </p:ext>
    </p:extLst>
  </p:cSld>
  <p:clrMapOvr>
    <a:masterClrMapping/>
  </p:clrMapOvr>
  <p:transition spd="slow">
    <p:strips dir="rd"/>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3202B1FD-12DE-4044-A2A1-E9B0F79C7CCD}"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811941445"/>
      </p:ext>
    </p:extLst>
  </p:cSld>
  <p:clrMapOvr>
    <a:masterClrMapping/>
  </p:clrMapOvr>
  <p:transition spd="slow">
    <p:strips dir="rd"/>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58ACCF38-90DD-4CCC-BDD4-AE034B07A261}"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143664851"/>
      </p:ext>
    </p:extLst>
  </p:cSld>
  <p:clrMapOvr>
    <a:masterClrMapping/>
  </p:clrMapOvr>
  <p:transition spd="slow">
    <p:strips dir="rd"/>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94135FC2-6B15-4FB5-94FB-536EB8032172}"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366582937"/>
      </p:ext>
    </p:extLst>
  </p:cSld>
  <p:clrMapOvr>
    <a:masterClrMapping/>
  </p:clrMapOvr>
  <p:transition spd="slow">
    <p:strips dir="r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13A3ABCD-1823-453E-B9FB-6F3DAD570149}"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075305437"/>
      </p:ext>
    </p:extLst>
  </p:cSld>
  <p:clrMapOvr>
    <a:masterClrMapping/>
  </p:clrMapOvr>
  <p:transition spd="slow">
    <p:strips dir="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7EAD1E75-4E05-4D74-A229-77E000397C4F}"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942261833"/>
      </p:ext>
    </p:extLst>
  </p:cSld>
  <p:clrMapOvr>
    <a:masterClrMapping/>
  </p:clrMapOvr>
  <p:transition spd="slow">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70EF81-927B-4272-B055-0FA24767FCA4}" type="datetimeFigureOut">
              <a:rPr lang="en-US" smtClean="0"/>
              <a:t>6/6/2022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623605-31D8-4862-A07B-BF9CE82C3465}" type="slidenum">
              <a:rPr lang="en-US" smtClean="0"/>
              <a:t>‹#›</a:t>
            </a:fld>
            <a:endParaRPr lang="en-US"/>
          </a:p>
        </p:txBody>
      </p:sp>
    </p:spTree>
    <p:extLst>
      <p:ext uri="{BB962C8B-B14F-4D97-AF65-F5344CB8AC3E}">
        <p14:creationId xmlns:p14="http://schemas.microsoft.com/office/powerpoint/2010/main" val="26503066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B189BE7C-3571-41F7-85F9-81CD9F3C4EC7}"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166919949"/>
      </p:ext>
    </p:extLst>
  </p:cSld>
  <p:clrMapOvr>
    <a:masterClrMapping/>
  </p:clrMapOvr>
  <p:transition spd="slow">
    <p:strips dir="rd"/>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4774AB9D-55C1-4F73-86E3-50C2A9224B4A}"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04661549"/>
      </p:ext>
    </p:extLst>
  </p:cSld>
  <p:clrMapOvr>
    <a:masterClrMapping/>
  </p:clrMapOvr>
  <p:transition spd="slow">
    <p:strips dir="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560C9FBC-AA6E-4D97-8931-8453BCA58829}"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36251680"/>
      </p:ext>
    </p:extLst>
  </p:cSld>
  <p:clrMapOvr>
    <a:masterClrMapping/>
  </p:clrMapOvr>
  <p:transition spd="slow">
    <p:strips dir="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537340C8-F427-4061-B54B-88832668428D}"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724537319"/>
      </p:ext>
    </p:extLst>
  </p:cSld>
  <p:clrMapOvr>
    <a:masterClrMapping/>
  </p:clrMapOvr>
  <p:transition spd="slow">
    <p:strips dir="r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834ABDB4-8C1F-4B47-8105-C53527535CFA}"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576116895"/>
      </p:ext>
    </p:extLst>
  </p:cSld>
  <p:clrMapOvr>
    <a:masterClrMapping/>
  </p:clrMapOvr>
  <p:transition spd="slow">
    <p:strips dir="r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B0744F1C-A6D2-4CAC-BE81-AB4F0D32F83B}"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071601593"/>
      </p:ext>
    </p:extLst>
  </p:cSld>
  <p:clrMapOvr>
    <a:masterClrMapping/>
  </p:clrMapOvr>
  <p:transition spd="slow">
    <p:strips dir="r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E102659E-C4D2-4C09-A106-C96E7A90F11D}"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334602216"/>
      </p:ext>
    </p:extLst>
  </p:cSld>
  <p:clrMapOvr>
    <a:masterClrMapping/>
  </p:clrMapOvr>
  <p:transition spd="slow">
    <p:strips dir="r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3202B1FD-12DE-4044-A2A1-E9B0F79C7CCD}"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200002921"/>
      </p:ext>
    </p:extLst>
  </p:cSld>
  <p:clrMapOvr>
    <a:masterClrMapping/>
  </p:clrMapOvr>
  <p:transition spd="slow">
    <p:strips dir="rd"/>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58ACCF38-90DD-4CCC-BDD4-AE034B07A261}"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289243776"/>
      </p:ext>
    </p:extLst>
  </p:cSld>
  <p:clrMapOvr>
    <a:masterClrMapping/>
  </p:clrMapOvr>
  <p:transition spd="slow">
    <p:strips dir="rd"/>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94135FC2-6B15-4FB5-94FB-536EB8032172}"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89452061"/>
      </p:ext>
    </p:extLst>
  </p:cSld>
  <p:clrMapOvr>
    <a:masterClrMapping/>
  </p:clrMapOvr>
  <p:transition spd="slow">
    <p:strips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70EF81-927B-4272-B055-0FA24767FCA4}" type="datetimeFigureOut">
              <a:rPr lang="en-US" smtClean="0"/>
              <a:t>6/6/2022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623605-31D8-4862-A07B-BF9CE82C3465}" type="slidenum">
              <a:rPr lang="en-US" smtClean="0"/>
              <a:t>‹#›</a:t>
            </a:fld>
            <a:endParaRPr lang="en-US"/>
          </a:p>
        </p:txBody>
      </p:sp>
    </p:spTree>
    <p:extLst>
      <p:ext uri="{BB962C8B-B14F-4D97-AF65-F5344CB8AC3E}">
        <p14:creationId xmlns:p14="http://schemas.microsoft.com/office/powerpoint/2010/main" val="42261906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13A3ABCD-1823-453E-B9FB-6F3DAD570149}"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021851849"/>
      </p:ext>
    </p:extLst>
  </p:cSld>
  <p:clrMapOvr>
    <a:masterClrMapping/>
  </p:clrMapOvr>
  <p:transition spd="slow">
    <p:strips dir="rd"/>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7257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56662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19130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1361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5847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43292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73047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7497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9127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70EF81-927B-4272-B055-0FA24767FCA4}" type="datetimeFigureOut">
              <a:rPr lang="en-US" smtClean="0"/>
              <a:t>6/6/2022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623605-31D8-4862-A07B-BF9CE82C3465}" type="slidenum">
              <a:rPr lang="en-US" smtClean="0"/>
              <a:t>‹#›</a:t>
            </a:fld>
            <a:endParaRPr lang="en-US"/>
          </a:p>
        </p:txBody>
      </p:sp>
    </p:spTree>
    <p:extLst>
      <p:ext uri="{BB962C8B-B14F-4D97-AF65-F5344CB8AC3E}">
        <p14:creationId xmlns:p14="http://schemas.microsoft.com/office/powerpoint/2010/main" val="4757139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97807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01001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601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549400" y="6243638"/>
            <a:ext cx="2540000" cy="45720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4876800" y="6243638"/>
            <a:ext cx="3860800" cy="45720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9389533" y="6243638"/>
            <a:ext cx="2540000" cy="457200"/>
          </a:xfrm>
        </p:spPr>
        <p:txBody>
          <a:bodyPr/>
          <a:lstStyle>
            <a:lvl1pPr>
              <a:defRPr/>
            </a:lvl1pPr>
          </a:lstStyle>
          <a:p>
            <a:fld id="{4B150C80-BA44-452C-95F8-FF0B9BB01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46794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65131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72338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8683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66753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8317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743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582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70EF81-927B-4272-B055-0FA24767FCA4}"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623605-31D8-4862-A07B-BF9CE82C3465}" type="slidenum">
              <a:rPr lang="en-US" smtClean="0"/>
              <a:t>‹#›</a:t>
            </a:fld>
            <a:endParaRPr lang="en-US"/>
          </a:p>
        </p:txBody>
      </p:sp>
    </p:spTree>
    <p:extLst>
      <p:ext uri="{BB962C8B-B14F-4D97-AF65-F5344CB8AC3E}">
        <p14:creationId xmlns:p14="http://schemas.microsoft.com/office/powerpoint/2010/main" val="34439756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5312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88987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66866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82735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601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549400" y="6243638"/>
            <a:ext cx="2540000" cy="45720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4876800" y="6243638"/>
            <a:ext cx="3860800" cy="45720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9389533" y="6243638"/>
            <a:ext cx="2540000" cy="457200"/>
          </a:xfrm>
        </p:spPr>
        <p:txBody>
          <a:bodyPr/>
          <a:lstStyle>
            <a:lvl1pPr>
              <a:defRPr/>
            </a:lvl1pPr>
          </a:lstStyle>
          <a:p>
            <a:fld id="{4B150C80-BA44-452C-95F8-FF0B9BB01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62941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58734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81051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79675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5502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804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70EF81-927B-4272-B055-0FA24767FCA4}"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623605-31D8-4862-A07B-BF9CE82C3465}" type="slidenum">
              <a:rPr lang="en-US" smtClean="0"/>
              <a:t>‹#›</a:t>
            </a:fld>
            <a:endParaRPr lang="en-US"/>
          </a:p>
        </p:txBody>
      </p:sp>
    </p:spTree>
    <p:extLst>
      <p:ext uri="{BB962C8B-B14F-4D97-AF65-F5344CB8AC3E}">
        <p14:creationId xmlns:p14="http://schemas.microsoft.com/office/powerpoint/2010/main" val="9725395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51412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64983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37305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6568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3205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71562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601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549400" y="6243638"/>
            <a:ext cx="2540000" cy="45720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4876800" y="6243638"/>
            <a:ext cx="3860800" cy="45720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9389533" y="6243638"/>
            <a:ext cx="2540000" cy="457200"/>
          </a:xfrm>
        </p:spPr>
        <p:txBody>
          <a:bodyPr/>
          <a:lstStyle>
            <a:lvl1pPr>
              <a:defRPr/>
            </a:lvl1pPr>
          </a:lstStyle>
          <a:p>
            <a:fld id="{4B150C80-BA44-452C-95F8-FF0B9BB01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0380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90476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00800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776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70EF81-927B-4272-B055-0FA24767FCA4}" type="datetimeFigureOut">
              <a:rPr lang="en-US" smtClean="0"/>
              <a:t>6/6/2022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623605-31D8-4862-A07B-BF9CE82C3465}" type="slidenum">
              <a:rPr lang="en-US" smtClean="0"/>
              <a:t>‹#›</a:t>
            </a:fld>
            <a:endParaRPr lang="en-US"/>
          </a:p>
        </p:txBody>
      </p:sp>
    </p:spTree>
    <p:extLst>
      <p:ext uri="{BB962C8B-B14F-4D97-AF65-F5344CB8AC3E}">
        <p14:creationId xmlns:p14="http://schemas.microsoft.com/office/powerpoint/2010/main" val="207043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fontAlgn="base">
              <a:spcBef>
                <a:spcPct val="0"/>
              </a:spcBef>
              <a:spcAft>
                <a:spcPct val="0"/>
              </a:spcAft>
              <a:defRPr/>
            </a:pPr>
            <a:fld id="{AB79F42E-F6F5-45A5-86D9-4E27C1EDF0D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6911262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DBD7C7B7-4692-4AA9-A1AC-DBE5FD2F46BA}"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66245172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ransition spd="slow">
    <p:strips dir="rd"/>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DBD7C7B7-4692-4AA9-A1AC-DBE5FD2F46BA}"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401089983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ransition spd="slow">
    <p:strips dir="rd"/>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DBD7C7B7-4692-4AA9-A1AC-DBE5FD2F46BA}"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51180328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transition spd="slow">
    <p:strips dir="rd"/>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17595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940254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5063858"/>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2666A-C37D-47A9-93D9-24966E2EA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635720"/>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ptdiem@vinhthuan.edu.vn" TargetMode="External"/><Relationship Id="rId3" Type="http://schemas.openxmlformats.org/officeDocument/2006/relationships/notesSlide" Target="../notesSlides/notesSlide1.xml"/><Relationship Id="rId7" Type="http://schemas.openxmlformats.org/officeDocument/2006/relationships/image" Target="../media/image5.gif"/><Relationship Id="rId2" Type="http://schemas.openxmlformats.org/officeDocument/2006/relationships/slideLayout" Target="../slideLayouts/slideLayout31.xml"/><Relationship Id="rId1" Type="http://schemas.openxmlformats.org/officeDocument/2006/relationships/tags" Target="../tags/tag1.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10.pn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0.m4a"/><Relationship Id="rId7" Type="http://schemas.openxmlformats.org/officeDocument/2006/relationships/image" Target="../media/image25.png"/><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1.m4a"/><Relationship Id="rId7" Type="http://schemas.openxmlformats.org/officeDocument/2006/relationships/image" Target="../media/image9.png"/><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2.m4a"/><Relationship Id="rId7" Type="http://schemas.openxmlformats.org/officeDocument/2006/relationships/image" Target="../media/image28.png"/><Relationship Id="rId2" Type="http://schemas.microsoft.com/office/2007/relationships/media" Target="../media/media12.m4a"/><Relationship Id="rId1" Type="http://schemas.openxmlformats.org/officeDocument/2006/relationships/tags" Target="../tags/tag9.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3.m4a"/><Relationship Id="rId7" Type="http://schemas.openxmlformats.org/officeDocument/2006/relationships/image" Target="../media/image28.png"/><Relationship Id="rId2" Type="http://schemas.microsoft.com/office/2007/relationships/media" Target="../media/media13.m4a"/><Relationship Id="rId1" Type="http://schemas.openxmlformats.org/officeDocument/2006/relationships/tags" Target="../tags/tag10.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10.png"/><Relationship Id="rId2" Type="http://schemas.microsoft.com/office/2007/relationships/media" Target="../media/media15.m4a"/><Relationship Id="rId1" Type="http://schemas.openxmlformats.org/officeDocument/2006/relationships/tags" Target="../tags/tag1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10.png"/><Relationship Id="rId2" Type="http://schemas.microsoft.com/office/2007/relationships/media" Target="../media/media16.m4a"/><Relationship Id="rId1" Type="http://schemas.openxmlformats.org/officeDocument/2006/relationships/tags" Target="../tags/tag13.xml"/><Relationship Id="rId6" Type="http://schemas.openxmlformats.org/officeDocument/2006/relationships/image" Target="../media/image29.jpeg"/><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m4a"/><Relationship Id="rId7" Type="http://schemas.openxmlformats.org/officeDocument/2006/relationships/image" Target="../media/image8.jpe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slideLayout" Target="../slideLayouts/slideLayout1.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audio" Target="../media/media19.m4a"/><Relationship Id="rId7" Type="http://schemas.openxmlformats.org/officeDocument/2006/relationships/image" Target="../media/image32.png"/><Relationship Id="rId2" Type="http://schemas.microsoft.com/office/2007/relationships/media" Target="../media/media19.m4a"/><Relationship Id="rId1" Type="http://schemas.openxmlformats.org/officeDocument/2006/relationships/tags" Target="../tags/tag16.xml"/><Relationship Id="rId6" Type="http://schemas.openxmlformats.org/officeDocument/2006/relationships/image" Target="../media/image31.jpeg"/><Relationship Id="rId11" Type="http://schemas.openxmlformats.org/officeDocument/2006/relationships/image" Target="../media/image10.pn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slideLayout" Target="../slideLayouts/slideLayout62.xml"/><Relationship Id="rId9" Type="http://schemas.openxmlformats.org/officeDocument/2006/relationships/image" Target="../media/image34.jpe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media20.m4a"/><Relationship Id="rId7" Type="http://schemas.openxmlformats.org/officeDocument/2006/relationships/image" Target="../media/image38.jpeg"/><Relationship Id="rId2" Type="http://schemas.microsoft.com/office/2007/relationships/media" Target="../media/media20.m4a"/><Relationship Id="rId1" Type="http://schemas.openxmlformats.org/officeDocument/2006/relationships/tags" Target="../tags/tag1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slideLayout" Target="../slideLayouts/slideLayout79.xml"/><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10.png"/><Relationship Id="rId2" Type="http://schemas.microsoft.com/office/2007/relationships/media" Target="../media/media21.m4a"/><Relationship Id="rId1" Type="http://schemas.openxmlformats.org/officeDocument/2006/relationships/tags" Target="../tags/tag18.xml"/><Relationship Id="rId6" Type="http://schemas.openxmlformats.org/officeDocument/2006/relationships/image" Target="../media/image35.png"/><Relationship Id="rId5" Type="http://schemas.openxmlformats.org/officeDocument/2006/relationships/image" Target="../media/image39.jpeg"/><Relationship Id="rId4"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media22.m4a"/><Relationship Id="rId7" Type="http://schemas.openxmlformats.org/officeDocument/2006/relationships/image" Target="../media/image40.emf"/><Relationship Id="rId2" Type="http://schemas.microsoft.com/office/2007/relationships/media" Target="../media/media22.m4a"/><Relationship Id="rId1" Type="http://schemas.openxmlformats.org/officeDocument/2006/relationships/tags" Target="../tags/tag19.xml"/><Relationship Id="rId6" Type="http://schemas.openxmlformats.org/officeDocument/2006/relationships/customXml" Target="../ink/ink1.xml"/><Relationship Id="rId5" Type="http://schemas.openxmlformats.org/officeDocument/2006/relationships/notesSlide" Target="../notesSlides/notesSlide2.xml"/><Relationship Id="rId10" Type="http://schemas.openxmlformats.org/officeDocument/2006/relationships/image" Target="../media/image10.png"/><Relationship Id="rId4" Type="http://schemas.openxmlformats.org/officeDocument/2006/relationships/slideLayout" Target="../slideLayouts/slideLayout96.xml"/><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96.xml"/><Relationship Id="rId7" Type="http://schemas.openxmlformats.org/officeDocument/2006/relationships/image" Target="../media/image3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slide" Target="slide31.xml"/><Relationship Id="rId5" Type="http://schemas.openxmlformats.org/officeDocument/2006/relationships/audio" Target="../media/audio2.wav"/><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6.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0.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audio" Target="../media/media25.m4a"/><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microsoft.com/office/2007/relationships/media" Target="../media/media25.m4a"/><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tags" Target="../tags/tag20.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notesSlide" Target="../notesSlides/notesSlide3.xml"/><Relationship Id="rId15" Type="http://schemas.openxmlformats.org/officeDocument/2006/relationships/image" Target="../media/image49.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slideLayout" Target="../slideLayouts/slideLayout103.xml"/><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0.png"/><Relationship Id="rId5" Type="http://schemas.openxmlformats.org/officeDocument/2006/relationships/image" Target="../media/image56.gif"/><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7.mp3"/><Relationship Id="rId1" Type="http://schemas.microsoft.com/office/2007/relationships/media" Target="../media/media27.mp3"/><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7.mp3"/><Relationship Id="rId1" Type="http://schemas.microsoft.com/office/2007/relationships/media" Target="../media/media27.mp3"/><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49.xml"/><Relationship Id="rId1" Type="http://schemas.openxmlformats.org/officeDocument/2006/relationships/tags" Target="../tags/tag21.xml"/><Relationship Id="rId5" Type="http://schemas.openxmlformats.org/officeDocument/2006/relationships/image" Target="../media/image58.gif"/><Relationship Id="rId4" Type="http://schemas.openxmlformats.org/officeDocument/2006/relationships/image" Target="../media/image3.gif"/></Relationships>
</file>

<file path=ppt/slides/_rels/slide3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Layout" Target="../slideLayouts/slideLayout43.xml"/><Relationship Id="rId1" Type="http://schemas.openxmlformats.org/officeDocument/2006/relationships/tags" Target="../tags/tag22.xml"/><Relationship Id="rId4" Type="http://schemas.openxmlformats.org/officeDocument/2006/relationships/image" Target="../media/image58.gif"/></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6.m4a"/><Relationship Id="rId7" Type="http://schemas.openxmlformats.org/officeDocument/2006/relationships/image" Target="../media/image9.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7.m4a"/><Relationship Id="rId7" Type="http://schemas.openxmlformats.org/officeDocument/2006/relationships/image" Target="../media/image18.pn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0.png"/><Relationship Id="rId4" Type="http://schemas.openxmlformats.org/officeDocument/2006/relationships/slideLayout" Target="../slideLayouts/slideLayout2.xml"/><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8.m4a"/><Relationship Id="rId7" Type="http://schemas.openxmlformats.org/officeDocument/2006/relationships/image" Target="../media/image19.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image" Target="../media/image20.png"/><Relationship Id="rId10" Type="http://schemas.openxmlformats.org/officeDocument/2006/relationships/image" Target="../media/image10.png"/><Relationship Id="rId4" Type="http://schemas.openxmlformats.org/officeDocument/2006/relationships/slideLayout" Target="../slideLayouts/slideLayout2.xml"/><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lours022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417" y="-92760"/>
            <a:ext cx="11737009" cy="6629400"/>
          </a:xfrm>
          <a:prstGeom prst="rect">
            <a:avLst/>
          </a:prstGeom>
          <a:solidFill>
            <a:srgbClr val="66FF33"/>
          </a:solidFill>
          <a:ln w="9525">
            <a:solidFill>
              <a:srgbClr val="66FF33"/>
            </a:solidFill>
            <a:miter lim="800000"/>
            <a:headEnd/>
            <a:tailEnd/>
          </a:ln>
        </p:spPr>
      </p:pic>
      <p:grpSp>
        <p:nvGrpSpPr>
          <p:cNvPr id="4" name="Group 6"/>
          <p:cNvGrpSpPr>
            <a:grpSpLocks noChangeAspect="1"/>
          </p:cNvGrpSpPr>
          <p:nvPr/>
        </p:nvGrpSpPr>
        <p:grpSpPr bwMode="auto">
          <a:xfrm>
            <a:off x="1828800" y="609601"/>
            <a:ext cx="9829800" cy="9599613"/>
            <a:chOff x="2535" y="6428"/>
            <a:chExt cx="13438" cy="12102"/>
          </a:xfrm>
        </p:grpSpPr>
        <p:sp>
          <p:nvSpPr>
            <p:cNvPr id="2061" name="AutoShape 7"/>
            <p:cNvSpPr>
              <a:spLocks noChangeAspect="1" noChangeArrowheads="1"/>
            </p:cNvSpPr>
            <p:nvPr/>
          </p:nvSpPr>
          <p:spPr bwMode="auto">
            <a:xfrm>
              <a:off x="4530" y="9885"/>
              <a:ext cx="11443" cy="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vi-VN" altLang="en-US">
                <a:solidFill>
                  <a:prstClr val="black"/>
                </a:solidFill>
              </a:endParaRPr>
            </a:p>
          </p:txBody>
        </p:sp>
        <p:grpSp>
          <p:nvGrpSpPr>
            <p:cNvPr id="2062" name="Group 8"/>
            <p:cNvGrpSpPr>
              <a:grpSpLocks/>
            </p:cNvGrpSpPr>
            <p:nvPr/>
          </p:nvGrpSpPr>
          <p:grpSpPr bwMode="auto">
            <a:xfrm>
              <a:off x="2535" y="6428"/>
              <a:ext cx="11435" cy="8124"/>
              <a:chOff x="2535" y="6428"/>
              <a:chExt cx="11435" cy="8124"/>
            </a:xfrm>
          </p:grpSpPr>
          <p:sp>
            <p:nvSpPr>
              <p:cNvPr id="2063" name="AutoShape 9"/>
              <p:cNvSpPr>
                <a:spLocks noChangeArrowheads="1"/>
              </p:cNvSpPr>
              <p:nvPr/>
            </p:nvSpPr>
            <p:spPr bwMode="auto">
              <a:xfrm>
                <a:off x="11735" y="12709"/>
                <a:ext cx="528" cy="537"/>
              </a:xfrm>
              <a:prstGeom prst="irregularSeal1">
                <a:avLst/>
              </a:prstGeom>
              <a:gradFill rotWithShape="1">
                <a:gsLst>
                  <a:gs pos="0">
                    <a:srgbClr val="E6F8A6">
                      <a:alpha val="62000"/>
                    </a:srgbClr>
                  </a:gs>
                  <a:gs pos="100000">
                    <a:srgbClr val="FF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a:solidFill>
                    <a:prstClr val="black"/>
                  </a:solidFill>
                  <a:cs typeface="Arial" panose="020B0604020202020204" pitchFamily="34" charset="0"/>
                </a:endParaRPr>
              </a:p>
            </p:txBody>
          </p:sp>
          <p:sp>
            <p:nvSpPr>
              <p:cNvPr id="39946" name="AutoShape 10"/>
              <p:cNvSpPr>
                <a:spLocks noChangeArrowheads="1"/>
              </p:cNvSpPr>
              <p:nvPr/>
            </p:nvSpPr>
            <p:spPr bwMode="auto">
              <a:xfrm>
                <a:off x="2600" y="9412"/>
                <a:ext cx="668" cy="817"/>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lIns="58522" tIns="29261" rIns="58522" bIns="29261" anchor="ctr"/>
              <a:lstStyle/>
              <a:p>
                <a:pPr algn="ctr" fontAlgn="base">
                  <a:spcBef>
                    <a:spcPct val="0"/>
                  </a:spcBef>
                  <a:spcAft>
                    <a:spcPct val="0"/>
                  </a:spcAft>
                  <a:defRPr/>
                </a:pPr>
                <a:endParaRPr lang="en-US">
                  <a:solidFill>
                    <a:prstClr val="black"/>
                  </a:solidFill>
                  <a:latin typeface="Arial" panose="020B0604020202020204" pitchFamily="34" charset="0"/>
                  <a:cs typeface="Arial" pitchFamily="34" charset="0"/>
                </a:endParaRPr>
              </a:p>
            </p:txBody>
          </p:sp>
          <p:sp>
            <p:nvSpPr>
              <p:cNvPr id="2065" name="AutoShape 11"/>
              <p:cNvSpPr>
                <a:spLocks noChangeArrowheads="1"/>
              </p:cNvSpPr>
              <p:nvPr/>
            </p:nvSpPr>
            <p:spPr bwMode="auto">
              <a:xfrm>
                <a:off x="11701" y="8074"/>
                <a:ext cx="615" cy="538"/>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a:solidFill>
                    <a:prstClr val="black"/>
                  </a:solidFill>
                  <a:cs typeface="Arial" panose="020B0604020202020204" pitchFamily="34" charset="0"/>
                </a:endParaRPr>
              </a:p>
            </p:txBody>
          </p:sp>
          <p:sp>
            <p:nvSpPr>
              <p:cNvPr id="2066" name="AutoShape 12"/>
              <p:cNvSpPr>
                <a:spLocks noChangeArrowheads="1"/>
              </p:cNvSpPr>
              <p:nvPr/>
            </p:nvSpPr>
            <p:spPr bwMode="auto">
              <a:xfrm>
                <a:off x="6118" y="6839"/>
                <a:ext cx="527" cy="578"/>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a:solidFill>
                    <a:prstClr val="black"/>
                  </a:solidFill>
                  <a:cs typeface="Arial" panose="020B0604020202020204" pitchFamily="34" charset="0"/>
                </a:endParaRPr>
              </a:p>
            </p:txBody>
          </p:sp>
          <p:sp>
            <p:nvSpPr>
              <p:cNvPr id="39949" name="AutoShape 13"/>
              <p:cNvSpPr>
                <a:spLocks noChangeArrowheads="1"/>
              </p:cNvSpPr>
              <p:nvPr/>
            </p:nvSpPr>
            <p:spPr bwMode="auto">
              <a:xfrm>
                <a:off x="13180" y="8790"/>
                <a:ext cx="673" cy="594"/>
              </a:xfrm>
              <a:prstGeom prst="star5">
                <a:avLst/>
              </a:prstGeom>
              <a:gradFill rotWithShape="1">
                <a:gsLst>
                  <a:gs pos="0">
                    <a:srgbClr val="33CCCC"/>
                  </a:gs>
                  <a:gs pos="100000">
                    <a:srgbClr val="FF0066"/>
                  </a:gs>
                </a:gsLst>
                <a:path path="shape">
                  <a:fillToRect l="50000" t="50000" r="50000" b="50000"/>
                </a:path>
              </a:gradFill>
              <a:ln w="9525">
                <a:noFill/>
                <a:miter lim="800000"/>
                <a:headEnd/>
                <a:tailEnd/>
              </a:ln>
              <a:effectLst/>
            </p:spPr>
            <p:txBody>
              <a:bodyPr wrap="none" lIns="58522" tIns="29261" rIns="58522" bIns="29261" anchor="ctr"/>
              <a:lstStyle/>
              <a:p>
                <a:pPr algn="ctr" fontAlgn="base">
                  <a:spcBef>
                    <a:spcPct val="0"/>
                  </a:spcBef>
                  <a:spcAft>
                    <a:spcPct val="0"/>
                  </a:spcAft>
                  <a:defRPr/>
                </a:pPr>
                <a:endParaRPr lang="en-US">
                  <a:solidFill>
                    <a:prstClr val="black"/>
                  </a:solidFill>
                  <a:latin typeface="Arial" panose="020B0604020202020204" pitchFamily="34" charset="0"/>
                  <a:cs typeface="Arial" pitchFamily="34" charset="0"/>
                </a:endParaRPr>
              </a:p>
            </p:txBody>
          </p:sp>
          <p:sp>
            <p:nvSpPr>
              <p:cNvPr id="39950" name="AutoShape 14"/>
              <p:cNvSpPr>
                <a:spLocks noChangeArrowheads="1"/>
              </p:cNvSpPr>
              <p:nvPr/>
            </p:nvSpPr>
            <p:spPr bwMode="auto">
              <a:xfrm>
                <a:off x="6869" y="12910"/>
                <a:ext cx="668" cy="919"/>
              </a:xfrm>
              <a:prstGeom prst="star5">
                <a:avLst/>
              </a:prstGeom>
              <a:gradFill rotWithShape="1">
                <a:gsLst>
                  <a:gs pos="0">
                    <a:srgbClr val="1907FD"/>
                  </a:gs>
                  <a:gs pos="100000">
                    <a:srgbClr val="000099"/>
                  </a:gs>
                </a:gsLst>
                <a:path path="shape">
                  <a:fillToRect l="50000" t="50000" r="50000" b="50000"/>
                </a:path>
              </a:gradFill>
              <a:ln w="9525">
                <a:noFill/>
                <a:miter lim="800000"/>
                <a:headEnd/>
                <a:tailEnd/>
              </a:ln>
              <a:effectLst/>
            </p:spPr>
            <p:txBody>
              <a:bodyPr wrap="none" lIns="58522" tIns="29261" rIns="58522" bIns="29261" anchor="ctr"/>
              <a:lstStyle/>
              <a:p>
                <a:pPr algn="ctr" fontAlgn="base">
                  <a:spcBef>
                    <a:spcPct val="0"/>
                  </a:spcBef>
                  <a:spcAft>
                    <a:spcPct val="0"/>
                  </a:spcAft>
                  <a:defRPr/>
                </a:pPr>
                <a:endParaRPr lang="en-US">
                  <a:solidFill>
                    <a:prstClr val="black"/>
                  </a:solidFill>
                  <a:latin typeface="Arial" panose="020B0604020202020204" pitchFamily="34" charset="0"/>
                  <a:cs typeface="Arial" pitchFamily="34" charset="0"/>
                </a:endParaRPr>
              </a:p>
            </p:txBody>
          </p:sp>
          <p:sp>
            <p:nvSpPr>
              <p:cNvPr id="2069" name="AutoShape 15"/>
              <p:cNvSpPr>
                <a:spLocks noChangeArrowheads="1"/>
              </p:cNvSpPr>
              <p:nvPr/>
            </p:nvSpPr>
            <p:spPr bwMode="auto">
              <a:xfrm>
                <a:off x="9380" y="14038"/>
                <a:ext cx="528" cy="514"/>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a:solidFill>
                    <a:prstClr val="black"/>
                  </a:solidFill>
                  <a:cs typeface="Arial" panose="020B0604020202020204" pitchFamily="34" charset="0"/>
                </a:endParaRPr>
              </a:p>
            </p:txBody>
          </p:sp>
          <p:sp>
            <p:nvSpPr>
              <p:cNvPr id="39952" name="AutoShape 16"/>
              <p:cNvSpPr>
                <a:spLocks noChangeArrowheads="1"/>
              </p:cNvSpPr>
              <p:nvPr/>
            </p:nvSpPr>
            <p:spPr bwMode="auto">
              <a:xfrm>
                <a:off x="9386" y="8073"/>
                <a:ext cx="666" cy="524"/>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58522" tIns="29261" rIns="58522" bIns="29261" anchor="ctr"/>
              <a:lstStyle/>
              <a:p>
                <a:pPr algn="ctr" fontAlgn="base">
                  <a:spcBef>
                    <a:spcPct val="0"/>
                  </a:spcBef>
                  <a:spcAft>
                    <a:spcPct val="0"/>
                  </a:spcAft>
                  <a:defRPr/>
                </a:pPr>
                <a:endParaRPr lang="en-US">
                  <a:solidFill>
                    <a:prstClr val="black"/>
                  </a:solidFill>
                  <a:latin typeface="Arial" panose="020B0604020202020204" pitchFamily="34" charset="0"/>
                  <a:cs typeface="Arial" pitchFamily="34" charset="0"/>
                </a:endParaRPr>
              </a:p>
            </p:txBody>
          </p:sp>
          <p:sp>
            <p:nvSpPr>
              <p:cNvPr id="39953" name="AutoShape 17"/>
              <p:cNvSpPr>
                <a:spLocks noChangeArrowheads="1"/>
              </p:cNvSpPr>
              <p:nvPr/>
            </p:nvSpPr>
            <p:spPr bwMode="auto">
              <a:xfrm>
                <a:off x="7171" y="8587"/>
                <a:ext cx="666" cy="921"/>
              </a:xfrm>
              <a:prstGeom prst="star5">
                <a:avLst/>
              </a:prstGeom>
              <a:gradFill rotWithShape="1">
                <a:gsLst>
                  <a:gs pos="0">
                    <a:srgbClr val="CC00CC">
                      <a:gamma/>
                      <a:shade val="46275"/>
                      <a:invGamma/>
                    </a:srgbClr>
                  </a:gs>
                  <a:gs pos="100000">
                    <a:srgbClr val="CC00CC"/>
                  </a:gs>
                </a:gsLst>
                <a:path path="shape">
                  <a:fillToRect l="50000" t="50000" r="50000" b="50000"/>
                </a:path>
              </a:gradFill>
              <a:ln w="9525">
                <a:noFill/>
                <a:miter lim="800000"/>
                <a:headEnd/>
                <a:tailEnd/>
              </a:ln>
              <a:effectLst/>
            </p:spPr>
            <p:txBody>
              <a:bodyPr wrap="none" lIns="58522" tIns="29261" rIns="58522" bIns="29261" anchor="ctr"/>
              <a:lstStyle/>
              <a:p>
                <a:pPr algn="ctr" fontAlgn="base">
                  <a:spcBef>
                    <a:spcPct val="0"/>
                  </a:spcBef>
                  <a:spcAft>
                    <a:spcPct val="0"/>
                  </a:spcAft>
                  <a:defRPr/>
                </a:pPr>
                <a:endParaRPr lang="en-US">
                  <a:solidFill>
                    <a:prstClr val="black"/>
                  </a:solidFill>
                  <a:latin typeface="Arial" panose="020B0604020202020204" pitchFamily="34" charset="0"/>
                  <a:cs typeface="Arial" pitchFamily="34" charset="0"/>
                </a:endParaRPr>
              </a:p>
            </p:txBody>
          </p:sp>
          <p:sp>
            <p:nvSpPr>
              <p:cNvPr id="2072" name="AutoShape 18"/>
              <p:cNvSpPr>
                <a:spLocks noChangeArrowheads="1"/>
              </p:cNvSpPr>
              <p:nvPr/>
            </p:nvSpPr>
            <p:spPr bwMode="auto">
              <a:xfrm>
                <a:off x="9334" y="12806"/>
                <a:ext cx="528" cy="551"/>
              </a:xfrm>
              <a:prstGeom prst="irregularSeal1">
                <a:avLst/>
              </a:prstGeom>
              <a:gradFill rotWithShape="1">
                <a:gsLst>
                  <a:gs pos="0">
                    <a:srgbClr val="E6F8A6">
                      <a:alpha val="62000"/>
                    </a:srgbClr>
                  </a:gs>
                  <a:gs pos="100000">
                    <a:srgbClr val="FF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a:solidFill>
                    <a:prstClr val="black"/>
                  </a:solidFill>
                  <a:cs typeface="Arial" panose="020B0604020202020204" pitchFamily="34" charset="0"/>
                </a:endParaRPr>
              </a:p>
            </p:txBody>
          </p:sp>
          <p:sp>
            <p:nvSpPr>
              <p:cNvPr id="2073" name="AutoShape 19"/>
              <p:cNvSpPr>
                <a:spLocks noChangeArrowheads="1"/>
              </p:cNvSpPr>
              <p:nvPr/>
            </p:nvSpPr>
            <p:spPr bwMode="auto">
              <a:xfrm>
                <a:off x="9421" y="6946"/>
                <a:ext cx="1149" cy="719"/>
              </a:xfrm>
              <a:prstGeom prst="star4">
                <a:avLst>
                  <a:gd name="adj" fmla="val 1250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a:solidFill>
                    <a:prstClr val="black"/>
                  </a:solidFill>
                  <a:cs typeface="Arial" panose="020B0604020202020204" pitchFamily="34" charset="0"/>
                </a:endParaRPr>
              </a:p>
            </p:txBody>
          </p:sp>
          <p:sp>
            <p:nvSpPr>
              <p:cNvPr id="39956" name="AutoShape 20"/>
              <p:cNvSpPr>
                <a:spLocks noChangeArrowheads="1"/>
              </p:cNvSpPr>
              <p:nvPr/>
            </p:nvSpPr>
            <p:spPr bwMode="auto">
              <a:xfrm>
                <a:off x="8685" y="6734"/>
                <a:ext cx="666" cy="526"/>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58522" tIns="29261" rIns="58522" bIns="29261" anchor="ctr"/>
              <a:lstStyle/>
              <a:p>
                <a:pPr algn="ctr" fontAlgn="base">
                  <a:spcBef>
                    <a:spcPct val="0"/>
                  </a:spcBef>
                  <a:spcAft>
                    <a:spcPct val="0"/>
                  </a:spcAft>
                  <a:defRPr/>
                </a:pPr>
                <a:endParaRPr lang="en-US">
                  <a:solidFill>
                    <a:prstClr val="black"/>
                  </a:solidFill>
                  <a:latin typeface="Arial" panose="020B0604020202020204" pitchFamily="34" charset="0"/>
                  <a:cs typeface="Arial" pitchFamily="34" charset="0"/>
                </a:endParaRPr>
              </a:p>
            </p:txBody>
          </p:sp>
          <p:sp>
            <p:nvSpPr>
              <p:cNvPr id="39957" name="AutoShape 21"/>
              <p:cNvSpPr>
                <a:spLocks noChangeArrowheads="1"/>
              </p:cNvSpPr>
              <p:nvPr/>
            </p:nvSpPr>
            <p:spPr bwMode="auto">
              <a:xfrm>
                <a:off x="11086" y="6734"/>
                <a:ext cx="673" cy="526"/>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58522" tIns="29261" rIns="58522" bIns="29261" anchor="ctr"/>
              <a:lstStyle/>
              <a:p>
                <a:pPr algn="ctr" fontAlgn="base">
                  <a:spcBef>
                    <a:spcPct val="0"/>
                  </a:spcBef>
                  <a:spcAft>
                    <a:spcPct val="0"/>
                  </a:spcAft>
                  <a:defRPr/>
                </a:pPr>
                <a:endParaRPr lang="en-US">
                  <a:solidFill>
                    <a:prstClr val="black"/>
                  </a:solidFill>
                  <a:latin typeface="Arial" panose="020B0604020202020204" pitchFamily="34" charset="0"/>
                  <a:cs typeface="Arial" pitchFamily="34" charset="0"/>
                </a:endParaRPr>
              </a:p>
            </p:txBody>
          </p:sp>
          <p:sp>
            <p:nvSpPr>
              <p:cNvPr id="2076" name="AutoShape 22"/>
              <p:cNvSpPr>
                <a:spLocks noChangeArrowheads="1"/>
              </p:cNvSpPr>
              <p:nvPr/>
            </p:nvSpPr>
            <p:spPr bwMode="auto">
              <a:xfrm>
                <a:off x="3021" y="6946"/>
                <a:ext cx="1150" cy="719"/>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a:solidFill>
                    <a:prstClr val="black"/>
                  </a:solidFill>
                  <a:cs typeface="Arial" panose="020B0604020202020204" pitchFamily="34" charset="0"/>
                </a:endParaRPr>
              </a:p>
            </p:txBody>
          </p:sp>
          <p:sp>
            <p:nvSpPr>
              <p:cNvPr id="2077" name="AutoShape 23"/>
              <p:cNvSpPr>
                <a:spLocks noChangeArrowheads="1"/>
              </p:cNvSpPr>
              <p:nvPr/>
            </p:nvSpPr>
            <p:spPr bwMode="auto">
              <a:xfrm>
                <a:off x="12821" y="11986"/>
                <a:ext cx="1149" cy="719"/>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a:solidFill>
                    <a:prstClr val="black"/>
                  </a:solidFill>
                  <a:cs typeface="Arial" panose="020B0604020202020204" pitchFamily="34" charset="0"/>
                </a:endParaRPr>
              </a:p>
            </p:txBody>
          </p:sp>
          <p:sp>
            <p:nvSpPr>
              <p:cNvPr id="2078" name="AutoShape 24"/>
              <p:cNvSpPr>
                <a:spLocks noChangeArrowheads="1"/>
              </p:cNvSpPr>
              <p:nvPr/>
            </p:nvSpPr>
            <p:spPr bwMode="auto">
              <a:xfrm>
                <a:off x="5302" y="12395"/>
                <a:ext cx="614" cy="537"/>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a:solidFill>
                    <a:prstClr val="black"/>
                  </a:solidFill>
                  <a:cs typeface="Arial" panose="020B0604020202020204" pitchFamily="34" charset="0"/>
                </a:endParaRPr>
              </a:p>
            </p:txBody>
          </p:sp>
          <p:sp>
            <p:nvSpPr>
              <p:cNvPr id="2079" name="AutoShape 25"/>
              <p:cNvSpPr>
                <a:spLocks noChangeArrowheads="1"/>
              </p:cNvSpPr>
              <p:nvPr/>
            </p:nvSpPr>
            <p:spPr bwMode="auto">
              <a:xfrm>
                <a:off x="2535" y="7972"/>
                <a:ext cx="528" cy="551"/>
              </a:xfrm>
              <a:prstGeom prst="irregularSeal1">
                <a:avLst/>
              </a:prstGeom>
              <a:gradFill rotWithShape="1">
                <a:gsLst>
                  <a:gs pos="0">
                    <a:srgbClr val="E6F8A6">
                      <a:alpha val="62000"/>
                    </a:srgbClr>
                  </a:gs>
                  <a:gs pos="100000">
                    <a:srgbClr val="FF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a:solidFill>
                    <a:prstClr val="black"/>
                  </a:solidFill>
                  <a:cs typeface="Arial" panose="020B0604020202020204" pitchFamily="34" charset="0"/>
                </a:endParaRPr>
              </a:p>
            </p:txBody>
          </p:sp>
          <p:sp>
            <p:nvSpPr>
              <p:cNvPr id="2080" name="AutoShape 26"/>
              <p:cNvSpPr>
                <a:spLocks noChangeArrowheads="1"/>
              </p:cNvSpPr>
              <p:nvPr/>
            </p:nvSpPr>
            <p:spPr bwMode="auto">
              <a:xfrm>
                <a:off x="12735" y="7662"/>
                <a:ext cx="528" cy="551"/>
              </a:xfrm>
              <a:prstGeom prst="irregularSeal1">
                <a:avLst/>
              </a:prstGeom>
              <a:gradFill rotWithShape="1">
                <a:gsLst>
                  <a:gs pos="0">
                    <a:srgbClr val="E6F8A6">
                      <a:alpha val="62000"/>
                    </a:srgbClr>
                  </a:gs>
                  <a:gs pos="100000">
                    <a:srgbClr val="FF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a:solidFill>
                    <a:prstClr val="black"/>
                  </a:solidFill>
                  <a:cs typeface="Arial" panose="020B0604020202020204" pitchFamily="34" charset="0"/>
                </a:endParaRPr>
              </a:p>
            </p:txBody>
          </p:sp>
          <p:sp>
            <p:nvSpPr>
              <p:cNvPr id="2081" name="AutoShape 27"/>
              <p:cNvSpPr>
                <a:spLocks noChangeArrowheads="1"/>
              </p:cNvSpPr>
              <p:nvPr/>
            </p:nvSpPr>
            <p:spPr bwMode="auto">
              <a:xfrm>
                <a:off x="4535" y="13423"/>
                <a:ext cx="528" cy="551"/>
              </a:xfrm>
              <a:prstGeom prst="irregularSeal1">
                <a:avLst/>
              </a:prstGeom>
              <a:gradFill rotWithShape="1">
                <a:gsLst>
                  <a:gs pos="0">
                    <a:srgbClr val="E6F8A6">
                      <a:alpha val="62000"/>
                    </a:srgbClr>
                  </a:gs>
                  <a:gs pos="100000">
                    <a:srgbClr val="FF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a:solidFill>
                    <a:prstClr val="black"/>
                  </a:solidFill>
                  <a:cs typeface="Arial" panose="020B0604020202020204" pitchFamily="34" charset="0"/>
                </a:endParaRPr>
              </a:p>
            </p:txBody>
          </p:sp>
          <p:sp>
            <p:nvSpPr>
              <p:cNvPr id="39964" name="AutoShape 28"/>
              <p:cNvSpPr>
                <a:spLocks noChangeArrowheads="1"/>
              </p:cNvSpPr>
              <p:nvPr/>
            </p:nvSpPr>
            <p:spPr bwMode="auto">
              <a:xfrm>
                <a:off x="4241" y="6428"/>
                <a:ext cx="666" cy="714"/>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lIns="58522" tIns="29261" rIns="58522" bIns="29261" anchor="ctr"/>
              <a:lstStyle/>
              <a:p>
                <a:pPr algn="ctr" fontAlgn="base">
                  <a:spcBef>
                    <a:spcPct val="0"/>
                  </a:spcBef>
                  <a:spcAft>
                    <a:spcPct val="0"/>
                  </a:spcAft>
                  <a:defRPr/>
                </a:pPr>
                <a:endParaRPr lang="en-US">
                  <a:solidFill>
                    <a:prstClr val="black"/>
                  </a:solidFill>
                  <a:latin typeface="Arial" panose="020B0604020202020204" pitchFamily="34" charset="0"/>
                  <a:cs typeface="Arial" pitchFamily="34" charset="0"/>
                </a:endParaRPr>
              </a:p>
            </p:txBody>
          </p:sp>
          <p:sp>
            <p:nvSpPr>
              <p:cNvPr id="39965" name="AutoShape 29"/>
              <p:cNvSpPr>
                <a:spLocks noChangeArrowheads="1"/>
              </p:cNvSpPr>
              <p:nvPr/>
            </p:nvSpPr>
            <p:spPr bwMode="auto">
              <a:xfrm>
                <a:off x="10237" y="13423"/>
                <a:ext cx="668" cy="718"/>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lIns="58522" tIns="29261" rIns="58522" bIns="29261" anchor="ctr"/>
              <a:lstStyle/>
              <a:p>
                <a:pPr algn="ctr" fontAlgn="base">
                  <a:spcBef>
                    <a:spcPct val="0"/>
                  </a:spcBef>
                  <a:spcAft>
                    <a:spcPct val="0"/>
                  </a:spcAft>
                  <a:defRPr/>
                </a:pPr>
                <a:endParaRPr lang="en-US">
                  <a:solidFill>
                    <a:prstClr val="black"/>
                  </a:solidFill>
                  <a:latin typeface="Arial" panose="020B0604020202020204" pitchFamily="34" charset="0"/>
                  <a:cs typeface="Arial" pitchFamily="34" charset="0"/>
                </a:endParaRPr>
              </a:p>
            </p:txBody>
          </p:sp>
        </p:grpSp>
      </p:grpSp>
      <p:pic>
        <p:nvPicPr>
          <p:cNvPr id="14" name="Picture 8" descr="BLU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3310587" y="3323823"/>
            <a:ext cx="6858000" cy="21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8" descr="BLU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8645901" y="3314700"/>
            <a:ext cx="6858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BLU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V="1">
            <a:off x="223591" y="-1"/>
            <a:ext cx="11737009" cy="29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BLU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V="1">
            <a:off x="223591" y="6564575"/>
            <a:ext cx="11737009" cy="29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74" name="Picture 38" descr="SYMBOL~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6783388"/>
            <a:ext cx="9220200" cy="7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75" name="Picture 39" descr="EA9D3B~1"/>
          <p:cNvPicPr>
            <a:picLocks noChangeAspect="1" noChangeArrowheads="1" noCrop="1"/>
          </p:cNvPicPr>
          <p:nvPr/>
        </p:nvPicPr>
        <p:blipFill>
          <a:blip r:embed="rId7">
            <a:lum bright="24000" contrast="60000"/>
            <a:extLst>
              <a:ext uri="{28A0092B-C50C-407E-A947-70E740481C1C}">
                <a14:useLocalDpi xmlns:a14="http://schemas.microsoft.com/office/drawing/2010/main" val="0"/>
              </a:ext>
            </a:extLst>
          </a:blip>
          <a:srcRect/>
          <a:stretch>
            <a:fillRect/>
          </a:stretch>
        </p:blipFill>
        <p:spPr bwMode="auto">
          <a:xfrm>
            <a:off x="1676400" y="4800600"/>
            <a:ext cx="1524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5"/>
          <p:cNvSpPr>
            <a:spLocks noChangeArrowheads="1" noChangeShapeType="1" noTextEdit="1"/>
          </p:cNvSpPr>
          <p:nvPr/>
        </p:nvSpPr>
        <p:spPr bwMode="auto">
          <a:xfrm>
            <a:off x="2971800" y="2286001"/>
            <a:ext cx="6324600" cy="904875"/>
          </a:xfrm>
          <a:prstGeom prst="rect">
            <a:avLst/>
          </a:prstGeom>
        </p:spPr>
        <p:txBody>
          <a:bodyPr wrap="none" fromWordArt="1">
            <a:prstTxWarp prst="textPlain">
              <a:avLst>
                <a:gd name="adj" fmla="val 50000"/>
              </a:avLst>
            </a:prstTxWarp>
          </a:bodyPr>
          <a:lstStyle/>
          <a:p>
            <a:pPr algn="ctr" fontAlgn="base">
              <a:spcBef>
                <a:spcPct val="0"/>
              </a:spcBef>
              <a:spcAft>
                <a:spcPct val="0"/>
              </a:spcAft>
            </a:pPr>
            <a:endParaRPr lang="en-US" sz="3600" b="1" i="1" kern="10">
              <a:ln w="12700">
                <a:solidFill>
                  <a:srgbClr val="FF0000"/>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
        <p:nvSpPr>
          <p:cNvPr id="2085" name="Rectangle 37"/>
          <p:cNvSpPr>
            <a:spLocks noChangeArrowheads="1"/>
          </p:cNvSpPr>
          <p:nvPr/>
        </p:nvSpPr>
        <p:spPr bwMode="auto">
          <a:xfrm>
            <a:off x="3110315" y="164620"/>
            <a:ext cx="5873215" cy="1455078"/>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fontAlgn="base">
              <a:spcBef>
                <a:spcPct val="0"/>
              </a:spcBef>
              <a:spcAft>
                <a:spcPct val="0"/>
              </a:spcAft>
            </a:pPr>
            <a:r>
              <a:rPr lang="en-US" altLang="en-US" sz="2800" b="1" dirty="0" smtClean="0">
                <a:solidFill>
                  <a:srgbClr val="C0504D"/>
                </a:solidFill>
                <a:latin typeface="Times New Roman" panose="02020603050405020304" pitchFamily="18" charset="0"/>
              </a:rPr>
              <a:t>BỘ GIÁO DỤC VÀ ĐÀO TẠO</a:t>
            </a:r>
          </a:p>
          <a:p>
            <a:pPr algn="ctr" fontAlgn="base">
              <a:spcBef>
                <a:spcPct val="0"/>
              </a:spcBef>
              <a:spcAft>
                <a:spcPct val="0"/>
              </a:spcAft>
            </a:pPr>
            <a:r>
              <a:rPr lang="en-US" altLang="en-US" sz="2800" b="1" dirty="0" err="1" smtClean="0">
                <a:solidFill>
                  <a:srgbClr val="C0504D"/>
                </a:solidFill>
                <a:latin typeface="Times New Roman" panose="02020603050405020304" pitchFamily="18" charset="0"/>
              </a:rPr>
              <a:t>Cuộc</a:t>
            </a:r>
            <a:r>
              <a:rPr lang="en-US" altLang="en-US" sz="2800" b="1" dirty="0" smtClean="0">
                <a:solidFill>
                  <a:srgbClr val="C0504D"/>
                </a:solidFill>
                <a:latin typeface="Times New Roman" panose="02020603050405020304" pitchFamily="18" charset="0"/>
              </a:rPr>
              <a:t> </a:t>
            </a:r>
            <a:r>
              <a:rPr lang="en-US" altLang="en-US" sz="2800" b="1" dirty="0" err="1" smtClean="0">
                <a:solidFill>
                  <a:srgbClr val="C0504D"/>
                </a:solidFill>
                <a:latin typeface="Times New Roman" panose="02020603050405020304" pitchFamily="18" charset="0"/>
              </a:rPr>
              <a:t>thi</a:t>
            </a:r>
            <a:r>
              <a:rPr lang="en-US" altLang="en-US" sz="2800" b="1" dirty="0" smtClean="0">
                <a:solidFill>
                  <a:srgbClr val="C0504D"/>
                </a:solidFill>
                <a:latin typeface="Times New Roman" panose="02020603050405020304" pitchFamily="18" charset="0"/>
              </a:rPr>
              <a:t> </a:t>
            </a:r>
            <a:r>
              <a:rPr lang="en-US" altLang="en-US" sz="2800" b="1" dirty="0" err="1" smtClean="0">
                <a:solidFill>
                  <a:srgbClr val="C0504D"/>
                </a:solidFill>
                <a:latin typeface="Times New Roman" panose="02020603050405020304" pitchFamily="18" charset="0"/>
              </a:rPr>
              <a:t>Thiết</a:t>
            </a:r>
            <a:r>
              <a:rPr lang="en-US" altLang="en-US" sz="2800" b="1" dirty="0" smtClean="0">
                <a:solidFill>
                  <a:srgbClr val="C0504D"/>
                </a:solidFill>
                <a:latin typeface="Times New Roman" panose="02020603050405020304" pitchFamily="18" charset="0"/>
              </a:rPr>
              <a:t> </a:t>
            </a:r>
            <a:r>
              <a:rPr lang="en-US" altLang="en-US" sz="2800" b="1" dirty="0" err="1" smtClean="0">
                <a:solidFill>
                  <a:srgbClr val="C0504D"/>
                </a:solidFill>
                <a:latin typeface="Times New Roman" panose="02020603050405020304" pitchFamily="18" charset="0"/>
              </a:rPr>
              <a:t>kế</a:t>
            </a:r>
            <a:r>
              <a:rPr lang="en-US" altLang="en-US" sz="2800" b="1" dirty="0" smtClean="0">
                <a:solidFill>
                  <a:srgbClr val="C0504D"/>
                </a:solidFill>
                <a:latin typeface="Times New Roman" panose="02020603050405020304" pitchFamily="18" charset="0"/>
              </a:rPr>
              <a:t> </a:t>
            </a:r>
            <a:r>
              <a:rPr lang="en-US" altLang="en-US" sz="2800" b="1" dirty="0" err="1" smtClean="0">
                <a:solidFill>
                  <a:srgbClr val="C0504D"/>
                </a:solidFill>
                <a:latin typeface="Times New Roman" panose="02020603050405020304" pitchFamily="18" charset="0"/>
              </a:rPr>
              <a:t>bài</a:t>
            </a:r>
            <a:r>
              <a:rPr lang="en-US" altLang="en-US" sz="2800" b="1" dirty="0" smtClean="0">
                <a:solidFill>
                  <a:srgbClr val="C0504D"/>
                </a:solidFill>
                <a:latin typeface="Times New Roman" panose="02020603050405020304" pitchFamily="18" charset="0"/>
              </a:rPr>
              <a:t> </a:t>
            </a:r>
            <a:r>
              <a:rPr lang="en-US" altLang="en-US" sz="2800" b="1" dirty="0" err="1" smtClean="0">
                <a:solidFill>
                  <a:srgbClr val="C0504D"/>
                </a:solidFill>
                <a:latin typeface="Times New Roman" panose="02020603050405020304" pitchFamily="18" charset="0"/>
              </a:rPr>
              <a:t>giảng</a:t>
            </a:r>
            <a:r>
              <a:rPr lang="en-US" altLang="en-US" sz="2800" b="1" dirty="0" smtClean="0">
                <a:solidFill>
                  <a:srgbClr val="C0504D"/>
                </a:solidFill>
                <a:latin typeface="Times New Roman" panose="02020603050405020304" pitchFamily="18" charset="0"/>
              </a:rPr>
              <a:t> </a:t>
            </a:r>
            <a:r>
              <a:rPr lang="en-US" altLang="en-US" sz="2800" b="1" dirty="0" err="1" smtClean="0">
                <a:solidFill>
                  <a:srgbClr val="C0504D"/>
                </a:solidFill>
                <a:latin typeface="Times New Roman" panose="02020603050405020304" pitchFamily="18" charset="0"/>
              </a:rPr>
              <a:t>điện</a:t>
            </a:r>
            <a:r>
              <a:rPr lang="en-US" altLang="en-US" sz="2800" b="1" dirty="0" smtClean="0">
                <a:solidFill>
                  <a:srgbClr val="C0504D"/>
                </a:solidFill>
                <a:latin typeface="Times New Roman" panose="02020603050405020304" pitchFamily="18" charset="0"/>
              </a:rPr>
              <a:t> </a:t>
            </a:r>
            <a:r>
              <a:rPr lang="en-US" altLang="en-US" sz="2800" b="1" dirty="0" err="1" smtClean="0">
                <a:solidFill>
                  <a:srgbClr val="C0504D"/>
                </a:solidFill>
                <a:latin typeface="Times New Roman" panose="02020603050405020304" pitchFamily="18" charset="0"/>
              </a:rPr>
              <a:t>tử</a:t>
            </a:r>
            <a:endParaRPr lang="en-US" altLang="en-US" sz="2800" b="1" dirty="0" smtClean="0">
              <a:solidFill>
                <a:srgbClr val="C0504D"/>
              </a:solidFill>
              <a:latin typeface="Times New Roman" panose="02020603050405020304" pitchFamily="18" charset="0"/>
            </a:endParaRPr>
          </a:p>
        </p:txBody>
      </p:sp>
      <p:sp>
        <p:nvSpPr>
          <p:cNvPr id="2086" name="Rectangle 38"/>
          <p:cNvSpPr>
            <a:spLocks noChangeArrowheads="1"/>
          </p:cNvSpPr>
          <p:nvPr/>
        </p:nvSpPr>
        <p:spPr bwMode="auto">
          <a:xfrm>
            <a:off x="3526532" y="1380440"/>
            <a:ext cx="4953000" cy="1841672"/>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fontAlgn="base">
              <a:spcBef>
                <a:spcPct val="0"/>
              </a:spcBef>
              <a:spcAft>
                <a:spcPct val="0"/>
              </a:spcAft>
            </a:pPr>
            <a:r>
              <a:rPr lang="en-US" altLang="en-US" sz="2800" dirty="0" err="1" smtClean="0">
                <a:solidFill>
                  <a:srgbClr val="008000"/>
                </a:solidFill>
                <a:latin typeface="Times New Roman" panose="02020603050405020304" pitchFamily="18" charset="0"/>
              </a:rPr>
              <a:t>Tên</a:t>
            </a:r>
            <a:r>
              <a:rPr lang="en-US" altLang="en-US" sz="2800" dirty="0" smtClean="0">
                <a:solidFill>
                  <a:srgbClr val="008000"/>
                </a:solidFill>
                <a:latin typeface="Times New Roman" panose="02020603050405020304" pitchFamily="18" charset="0"/>
              </a:rPr>
              <a:t> </a:t>
            </a:r>
            <a:r>
              <a:rPr lang="en-US" altLang="en-US" sz="2800" dirty="0" err="1" smtClean="0">
                <a:solidFill>
                  <a:srgbClr val="008000"/>
                </a:solidFill>
                <a:latin typeface="Times New Roman" panose="02020603050405020304" pitchFamily="18" charset="0"/>
              </a:rPr>
              <a:t>bài</a:t>
            </a:r>
            <a:r>
              <a:rPr lang="en-US" altLang="en-US" sz="2800" dirty="0" smtClean="0">
                <a:solidFill>
                  <a:srgbClr val="008000"/>
                </a:solidFill>
                <a:latin typeface="Times New Roman" panose="02020603050405020304" pitchFamily="18" charset="0"/>
              </a:rPr>
              <a:t> </a:t>
            </a:r>
            <a:r>
              <a:rPr lang="en-US" altLang="en-US" sz="2800" dirty="0" err="1" smtClean="0">
                <a:solidFill>
                  <a:srgbClr val="008000"/>
                </a:solidFill>
                <a:latin typeface="Times New Roman" panose="02020603050405020304" pitchFamily="18" charset="0"/>
              </a:rPr>
              <a:t>giảng</a:t>
            </a:r>
            <a:r>
              <a:rPr lang="en-US" altLang="en-US" sz="2800" dirty="0" smtClean="0">
                <a:solidFill>
                  <a:srgbClr val="008000"/>
                </a:solidFill>
                <a:latin typeface="Times New Roman" panose="02020603050405020304" pitchFamily="18" charset="0"/>
              </a:rPr>
              <a:t> </a:t>
            </a:r>
            <a:r>
              <a:rPr lang="en-US" altLang="en-US" sz="2800" dirty="0" err="1" smtClean="0">
                <a:solidFill>
                  <a:srgbClr val="008000"/>
                </a:solidFill>
                <a:latin typeface="Times New Roman" panose="02020603050405020304" pitchFamily="18" charset="0"/>
              </a:rPr>
              <a:t>điện</a:t>
            </a:r>
            <a:r>
              <a:rPr lang="en-US" altLang="en-US" sz="2800" dirty="0" smtClean="0">
                <a:solidFill>
                  <a:srgbClr val="008000"/>
                </a:solidFill>
                <a:latin typeface="Times New Roman" panose="02020603050405020304" pitchFamily="18" charset="0"/>
              </a:rPr>
              <a:t> </a:t>
            </a:r>
            <a:r>
              <a:rPr lang="en-US" altLang="en-US" sz="2800" dirty="0" err="1" smtClean="0">
                <a:solidFill>
                  <a:srgbClr val="008000"/>
                </a:solidFill>
                <a:latin typeface="Times New Roman" panose="02020603050405020304" pitchFamily="18" charset="0"/>
              </a:rPr>
              <a:t>tử</a:t>
            </a:r>
            <a:r>
              <a:rPr lang="en-US" altLang="en-US" sz="2800" dirty="0" smtClean="0">
                <a:solidFill>
                  <a:srgbClr val="008000"/>
                </a:solidFill>
                <a:latin typeface="Times New Roman" panose="02020603050405020304" pitchFamily="18" charset="0"/>
              </a:rPr>
              <a:t>:  </a:t>
            </a:r>
          </a:p>
          <a:p>
            <a:pPr algn="ctr" fontAlgn="base">
              <a:spcBef>
                <a:spcPct val="0"/>
              </a:spcBef>
              <a:spcAft>
                <a:spcPct val="0"/>
              </a:spcAft>
            </a:pPr>
            <a:r>
              <a:rPr lang="en-US" altLang="en-US" sz="2800" dirty="0" err="1" smtClean="0">
                <a:latin typeface="Times New Roman" panose="02020603050405020304" pitchFamily="18" charset="0"/>
              </a:rPr>
              <a:t>Bài</a:t>
            </a:r>
            <a:r>
              <a:rPr lang="en-US" altLang="en-US" sz="2800" dirty="0" smtClean="0">
                <a:latin typeface="Times New Roman" panose="02020603050405020304" pitchFamily="18" charset="0"/>
              </a:rPr>
              <a:t> 21</a:t>
            </a:r>
            <a:r>
              <a:rPr lang="en-US" altLang="en-US" sz="2800" dirty="0" smtClean="0">
                <a:solidFill>
                  <a:prstClr val="black"/>
                </a:solidFill>
                <a:latin typeface="Times New Roman" panose="02020603050405020304" pitchFamily="18" charset="0"/>
              </a:rPr>
              <a:t>: Nam </a:t>
            </a:r>
            <a:r>
              <a:rPr lang="en-US" altLang="en-US" sz="2800" dirty="0" err="1" smtClean="0">
                <a:solidFill>
                  <a:prstClr val="black"/>
                </a:solidFill>
                <a:latin typeface="Times New Roman" panose="02020603050405020304" pitchFamily="18" charset="0"/>
              </a:rPr>
              <a:t>châm</a:t>
            </a:r>
            <a:r>
              <a:rPr lang="en-US" altLang="en-US" sz="2800" dirty="0" smtClean="0">
                <a:solidFill>
                  <a:prstClr val="black"/>
                </a:solidFill>
                <a:latin typeface="Times New Roman" panose="02020603050405020304" pitchFamily="18" charset="0"/>
              </a:rPr>
              <a:t> </a:t>
            </a:r>
            <a:r>
              <a:rPr lang="en-US" altLang="en-US" sz="2800" dirty="0" err="1" smtClean="0">
                <a:solidFill>
                  <a:prstClr val="black"/>
                </a:solidFill>
                <a:latin typeface="Times New Roman" panose="02020603050405020304" pitchFamily="18" charset="0"/>
              </a:rPr>
              <a:t>vĩnh</a:t>
            </a:r>
            <a:r>
              <a:rPr lang="en-US" altLang="en-US" sz="2800" dirty="0" smtClean="0">
                <a:solidFill>
                  <a:prstClr val="black"/>
                </a:solidFill>
                <a:latin typeface="Times New Roman" panose="02020603050405020304" pitchFamily="18" charset="0"/>
              </a:rPr>
              <a:t> </a:t>
            </a:r>
            <a:r>
              <a:rPr lang="en-US" altLang="en-US" sz="2800" dirty="0" err="1" smtClean="0">
                <a:solidFill>
                  <a:prstClr val="black"/>
                </a:solidFill>
                <a:latin typeface="Times New Roman" panose="02020603050405020304" pitchFamily="18" charset="0"/>
              </a:rPr>
              <a:t>cửu</a:t>
            </a:r>
            <a:endParaRPr lang="en-US" altLang="en-US" sz="2800" dirty="0">
              <a:solidFill>
                <a:prstClr val="black"/>
              </a:solidFill>
              <a:latin typeface="Times New Roman" panose="02020603050405020304" pitchFamily="18" charset="0"/>
            </a:endParaRPr>
          </a:p>
          <a:p>
            <a:pPr algn="ctr" fontAlgn="base">
              <a:spcBef>
                <a:spcPct val="0"/>
              </a:spcBef>
              <a:spcAft>
                <a:spcPct val="0"/>
              </a:spcAft>
            </a:pPr>
            <a:r>
              <a:rPr lang="en-US" altLang="en-US" sz="2800" dirty="0">
                <a:solidFill>
                  <a:srgbClr val="008000"/>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Vật</a:t>
            </a:r>
            <a:r>
              <a:rPr lang="en-US" altLang="en-US" sz="2800" dirty="0" smtClean="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lý</a:t>
            </a:r>
            <a:r>
              <a:rPr lang="en-US" altLang="en-US" sz="2800" dirty="0">
                <a:solidFill>
                  <a:srgbClr val="0000FF"/>
                </a:solidFill>
                <a:latin typeface="Times New Roman" panose="02020603050405020304" pitchFamily="18" charset="0"/>
              </a:rPr>
              <a:t> 8</a:t>
            </a:r>
          </a:p>
        </p:txBody>
      </p:sp>
      <p:sp>
        <p:nvSpPr>
          <p:cNvPr id="2087" name="Rectangle 39"/>
          <p:cNvSpPr>
            <a:spLocks noChangeArrowheads="1"/>
          </p:cNvSpPr>
          <p:nvPr/>
        </p:nvSpPr>
        <p:spPr bwMode="auto">
          <a:xfrm>
            <a:off x="1519707" y="3902699"/>
            <a:ext cx="8588129" cy="1447800"/>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fontAlgn="base">
              <a:spcBef>
                <a:spcPct val="0"/>
              </a:spcBef>
              <a:spcAft>
                <a:spcPct val="0"/>
              </a:spcAft>
            </a:pPr>
            <a:r>
              <a:rPr lang="en-US" altLang="en-US" sz="2800" dirty="0">
                <a:solidFill>
                  <a:srgbClr val="FF0000"/>
                </a:solidFill>
                <a:latin typeface="Times New Roman" panose="02020603050405020304" pitchFamily="18" charset="0"/>
              </a:rPr>
              <a:t>        </a:t>
            </a:r>
          </a:p>
          <a:p>
            <a:pPr algn="ctr" fontAlgn="base">
              <a:spcBef>
                <a:spcPct val="0"/>
              </a:spcBef>
              <a:spcAft>
                <a:spcPct val="0"/>
              </a:spcAft>
            </a:pPr>
            <a:r>
              <a:rPr lang="en-US" altLang="en-US" sz="2800" dirty="0" err="1">
                <a:solidFill>
                  <a:srgbClr val="FF0000"/>
                </a:solidFill>
                <a:latin typeface="Times New Roman" panose="02020603050405020304" pitchFamily="18" charset="0"/>
              </a:rPr>
              <a:t>Giáo</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viên</a:t>
            </a:r>
            <a:r>
              <a:rPr lang="en-US" altLang="en-US" sz="2800" dirty="0">
                <a:solidFill>
                  <a:srgbClr val="FF0000"/>
                </a:solidFill>
                <a:latin typeface="Times New Roman" panose="02020603050405020304" pitchFamily="18" charset="0"/>
              </a:rPr>
              <a:t>: Phan </a:t>
            </a:r>
            <a:r>
              <a:rPr lang="en-US" altLang="en-US" sz="2800" dirty="0" err="1">
                <a:solidFill>
                  <a:srgbClr val="FF0000"/>
                </a:solidFill>
                <a:latin typeface="Times New Roman" panose="02020603050405020304" pitchFamily="18" charset="0"/>
              </a:rPr>
              <a:t>Thúy</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Diễm</a:t>
            </a:r>
            <a:endParaRPr lang="en-US" altLang="en-US" sz="2800" dirty="0">
              <a:solidFill>
                <a:srgbClr val="FF0000"/>
              </a:solidFill>
              <a:latin typeface="Times New Roman" panose="02020603050405020304" pitchFamily="18" charset="0"/>
            </a:endParaRPr>
          </a:p>
          <a:p>
            <a:pPr algn="ctr" fontAlgn="base">
              <a:spcBef>
                <a:spcPct val="0"/>
              </a:spcBef>
              <a:spcAft>
                <a:spcPct val="0"/>
              </a:spcAft>
            </a:pPr>
            <a:r>
              <a:rPr lang="en-US" altLang="en-US" sz="2800" dirty="0">
                <a:solidFill>
                  <a:srgbClr val="FF0000"/>
                </a:solidFill>
                <a:latin typeface="Times New Roman" panose="02020603050405020304" pitchFamily="18" charset="0"/>
              </a:rPr>
              <a:t>      Email: </a:t>
            </a:r>
            <a:r>
              <a:rPr lang="en-US" altLang="en-US" sz="2800" dirty="0">
                <a:solidFill>
                  <a:srgbClr val="FF0000"/>
                </a:solidFill>
                <a:latin typeface="Times New Roman" panose="02020603050405020304" pitchFamily="18" charset="0"/>
                <a:hlinkClick r:id="rId8"/>
              </a:rPr>
              <a:t>ptdiem@vinhthuan.edu.vn</a:t>
            </a:r>
            <a:endParaRPr lang="en-US" altLang="en-US" sz="2800" dirty="0">
              <a:solidFill>
                <a:srgbClr val="FF0000"/>
              </a:solidFill>
              <a:latin typeface="Times New Roman" panose="02020603050405020304" pitchFamily="18" charset="0"/>
            </a:endParaRPr>
          </a:p>
          <a:p>
            <a:pPr algn="ctr" fontAlgn="base">
              <a:spcBef>
                <a:spcPct val="0"/>
              </a:spcBef>
              <a:spcAft>
                <a:spcPct val="0"/>
              </a:spcAft>
            </a:pPr>
            <a:r>
              <a:rPr lang="en-US" altLang="en-US" sz="2800" dirty="0" err="1">
                <a:solidFill>
                  <a:srgbClr val="FF0000"/>
                </a:solidFill>
                <a:latin typeface="Times New Roman" panose="02020603050405020304" pitchFamily="18" charset="0"/>
              </a:rPr>
              <a:t>Điện</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thoại</a:t>
            </a:r>
            <a:r>
              <a:rPr lang="en-US" altLang="en-US" sz="2800" dirty="0">
                <a:solidFill>
                  <a:srgbClr val="FF0000"/>
                </a:solidFill>
                <a:latin typeface="Times New Roman" panose="02020603050405020304" pitchFamily="18" charset="0"/>
              </a:rPr>
              <a:t>: </a:t>
            </a:r>
            <a:r>
              <a:rPr lang="en-US" altLang="en-US" sz="2800" dirty="0" smtClean="0">
                <a:solidFill>
                  <a:srgbClr val="FF0000"/>
                </a:solidFill>
                <a:latin typeface="Times New Roman" panose="02020603050405020304" pitchFamily="18" charset="0"/>
              </a:rPr>
              <a:t>0941438567</a:t>
            </a:r>
          </a:p>
          <a:p>
            <a:pPr algn="ctr" fontAlgn="base">
              <a:spcBef>
                <a:spcPct val="0"/>
              </a:spcBef>
              <a:spcAft>
                <a:spcPct val="0"/>
              </a:spcAft>
            </a:pPr>
            <a:r>
              <a:rPr lang="en-US" altLang="en-US" sz="2800" dirty="0" err="1" smtClean="0">
                <a:solidFill>
                  <a:srgbClr val="0000FF"/>
                </a:solidFill>
                <a:latin typeface="Times New Roman" panose="02020603050405020304" pitchFamily="18" charset="0"/>
              </a:rPr>
              <a:t>Trường</a:t>
            </a:r>
            <a:r>
              <a:rPr lang="en-US" altLang="en-US" sz="2800" dirty="0" smtClean="0">
                <a:solidFill>
                  <a:srgbClr val="0000FF"/>
                </a:solidFill>
                <a:latin typeface="Times New Roman" panose="02020603050405020304" pitchFamily="18" charset="0"/>
              </a:rPr>
              <a:t> TH-THCS </a:t>
            </a:r>
            <a:r>
              <a:rPr lang="en-US" altLang="en-US" sz="2800" dirty="0" err="1" smtClean="0">
                <a:solidFill>
                  <a:srgbClr val="0000FF"/>
                </a:solidFill>
                <a:latin typeface="Times New Roman" panose="02020603050405020304" pitchFamily="18" charset="0"/>
              </a:rPr>
              <a:t>Tân</a:t>
            </a:r>
            <a:r>
              <a:rPr lang="en-US" altLang="en-US" sz="2800" dirty="0" smtClean="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Thuận</a:t>
            </a:r>
            <a:r>
              <a:rPr lang="en-US" altLang="en-US" sz="2800" dirty="0" smtClean="0">
                <a:solidFill>
                  <a:srgbClr val="0000FF"/>
                </a:solidFill>
                <a:latin typeface="Times New Roman" panose="02020603050405020304" pitchFamily="18" charset="0"/>
              </a:rPr>
              <a:t> 1, </a:t>
            </a:r>
            <a:r>
              <a:rPr lang="en-US" altLang="en-US" sz="2800" dirty="0" err="1" smtClean="0">
                <a:solidFill>
                  <a:srgbClr val="0000FF"/>
                </a:solidFill>
                <a:latin typeface="Times New Roman" panose="02020603050405020304" pitchFamily="18" charset="0"/>
              </a:rPr>
              <a:t>Huyện</a:t>
            </a:r>
            <a:r>
              <a:rPr lang="en-US" altLang="en-US" sz="2800" dirty="0" smtClean="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Vĩnh</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Thuận</a:t>
            </a:r>
            <a:r>
              <a:rPr lang="en-US" altLang="en-US" sz="2800" dirty="0">
                <a:solidFill>
                  <a:srgbClr val="0000FF"/>
                </a:solidFill>
                <a:latin typeface="Times New Roman" panose="02020603050405020304" pitchFamily="18" charset="0"/>
              </a:rPr>
              <a:t>, </a:t>
            </a:r>
            <a:r>
              <a:rPr lang="en-US" altLang="en-US" sz="2800" dirty="0" err="1" smtClean="0">
                <a:solidFill>
                  <a:srgbClr val="0000FF"/>
                </a:solidFill>
                <a:latin typeface="Times New Roman" panose="02020603050405020304" pitchFamily="18" charset="0"/>
              </a:rPr>
              <a:t>Tỉnh</a:t>
            </a:r>
            <a:r>
              <a:rPr lang="en-US" altLang="en-US" sz="2800" dirty="0" smtClean="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Kiên</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Giang</a:t>
            </a:r>
            <a:endParaRPr lang="en-US" altLang="en-US" sz="2800" dirty="0">
              <a:solidFill>
                <a:srgbClr val="0000FF"/>
              </a:solidFill>
              <a:latin typeface="Times New Roman" panose="02020603050405020304" pitchFamily="18" charset="0"/>
            </a:endParaRPr>
          </a:p>
          <a:p>
            <a:pPr algn="ctr" fontAlgn="base">
              <a:spcBef>
                <a:spcPct val="0"/>
              </a:spcBef>
              <a:spcAft>
                <a:spcPct val="0"/>
              </a:spcAft>
            </a:pPr>
            <a:endParaRPr lang="en-US" altLang="en-US" sz="2800" dirty="0">
              <a:solidFill>
                <a:srgbClr val="AFB658"/>
              </a:solidFill>
              <a:latin typeface="Times New Roman" panose="02020603050405020304" pitchFamily="18" charset="0"/>
            </a:endParaRPr>
          </a:p>
          <a:p>
            <a:pPr algn="ctr" fontAlgn="base">
              <a:spcBef>
                <a:spcPct val="0"/>
              </a:spcBef>
              <a:spcAft>
                <a:spcPct val="0"/>
              </a:spcAft>
            </a:pP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Tháng</a:t>
            </a:r>
            <a:r>
              <a:rPr lang="en-US" altLang="en-US" sz="2800" dirty="0">
                <a:solidFill>
                  <a:prstClr val="black"/>
                </a:solidFill>
                <a:latin typeface="Times New Roman" panose="02020603050405020304" pitchFamily="18" charset="0"/>
              </a:rPr>
              <a:t> 11 </a:t>
            </a:r>
            <a:r>
              <a:rPr lang="en-US" altLang="en-US" sz="2800" dirty="0" err="1">
                <a:solidFill>
                  <a:prstClr val="black"/>
                </a:solidFill>
                <a:latin typeface="Times New Roman" panose="02020603050405020304" pitchFamily="18" charset="0"/>
              </a:rPr>
              <a:t>năm</a:t>
            </a:r>
            <a:r>
              <a:rPr lang="en-US" altLang="en-US" sz="2800" dirty="0">
                <a:solidFill>
                  <a:prstClr val="black"/>
                </a:solidFill>
                <a:latin typeface="Times New Roman" panose="02020603050405020304" pitchFamily="18" charset="0"/>
              </a:rPr>
              <a:t> </a:t>
            </a:r>
            <a:r>
              <a:rPr lang="en-US" altLang="en-US" sz="2800" dirty="0" smtClean="0">
                <a:solidFill>
                  <a:prstClr val="black"/>
                </a:solidFill>
                <a:latin typeface="Times New Roman" panose="02020603050405020304" pitchFamily="18" charset="0"/>
              </a:rPr>
              <a:t>2021</a:t>
            </a:r>
            <a:endParaRPr lang="en-US" altLang="en-US" sz="2800" dirty="0">
              <a:solidFill>
                <a:prstClr val="black"/>
              </a:solidFill>
              <a:latin typeface="Times New Roman" panose="02020603050405020304" pitchFamily="18" charset="0"/>
            </a:endParaRPr>
          </a:p>
          <a:p>
            <a:pPr algn="ctr" fontAlgn="base">
              <a:spcBef>
                <a:spcPct val="0"/>
              </a:spcBef>
              <a:spcAft>
                <a:spcPct val="0"/>
              </a:spcAft>
            </a:pPr>
            <a:endParaRPr lang="en-US" altLang="en-US" sz="2800" dirty="0">
              <a:solidFill>
                <a:prstClr val="black"/>
              </a:solidFill>
              <a:latin typeface="Times New Roman" panose="02020603050405020304" pitchFamily="18" charset="0"/>
            </a:endParaRPr>
          </a:p>
        </p:txBody>
      </p:sp>
    </p:spTree>
    <p:custDataLst>
      <p:tags r:id="rId1"/>
    </p:custDataLst>
    <p:extLst>
      <p:ext uri="{BB962C8B-B14F-4D97-AF65-F5344CB8AC3E}">
        <p14:creationId xmlns:p14="http://schemas.microsoft.com/office/powerpoint/2010/main" val="214602566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9974"/>
                                        </p:tgtEl>
                                        <p:attrNameLst>
                                          <p:attrName>style.visibility</p:attrName>
                                        </p:attrNameLst>
                                      </p:cBhvr>
                                      <p:to>
                                        <p:strVal val="visible"/>
                                      </p:to>
                                    </p:set>
                                    <p:anim calcmode="lin" valueType="num">
                                      <p:cBhvr>
                                        <p:cTn id="7" dur="3000" fill="hold"/>
                                        <p:tgtEl>
                                          <p:spTgt spid="39974"/>
                                        </p:tgtEl>
                                        <p:attrNameLst>
                                          <p:attrName>ppt_w</p:attrName>
                                        </p:attrNameLst>
                                      </p:cBhvr>
                                      <p:tavLst>
                                        <p:tav tm="0">
                                          <p:val>
                                            <p:fltVal val="0"/>
                                          </p:val>
                                        </p:tav>
                                        <p:tav tm="100000">
                                          <p:val>
                                            <p:strVal val="#ppt_w"/>
                                          </p:val>
                                        </p:tav>
                                      </p:tavLst>
                                    </p:anim>
                                    <p:anim calcmode="lin" valueType="num">
                                      <p:cBhvr>
                                        <p:cTn id="8" dur="3000" fill="hold"/>
                                        <p:tgtEl>
                                          <p:spTgt spid="39974"/>
                                        </p:tgtEl>
                                        <p:attrNameLst>
                                          <p:attrName>ppt_h</p:attrName>
                                        </p:attrNameLst>
                                      </p:cBhvr>
                                      <p:tavLst>
                                        <p:tav tm="0">
                                          <p:val>
                                            <p:fltVal val="0"/>
                                          </p:val>
                                        </p:tav>
                                        <p:tav tm="100000">
                                          <p:val>
                                            <p:strVal val="#ppt_h"/>
                                          </p:val>
                                        </p:tav>
                                      </p:tavLst>
                                    </p:anim>
                                    <p:animEffect transition="in" filter="fade">
                                      <p:cBhvr>
                                        <p:cTn id="9" dur="3000"/>
                                        <p:tgtEl>
                                          <p:spTgt spid="39974"/>
                                        </p:tgtEl>
                                      </p:cBhvr>
                                    </p:animEffect>
                                  </p:childTnLst>
                                </p:cTn>
                              </p:par>
                            </p:childTnLst>
                          </p:cTn>
                        </p:par>
                        <p:par>
                          <p:cTn id="10" fill="hold" nodeType="afterGroup">
                            <p:stCondLst>
                              <p:cond delay="3000"/>
                            </p:stCondLst>
                            <p:childTnLst>
                              <p:par>
                                <p:cTn id="11" presetID="23" presetClass="entr" presetSubtype="16" repeatCount="indefinite"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childTnLst>
                                </p:cTn>
                              </p:par>
                              <p:par>
                                <p:cTn id="15" presetID="15" presetClass="entr" presetSubtype="0" fill="hold" nodeType="withEffect">
                                  <p:stCondLst>
                                    <p:cond delay="0"/>
                                  </p:stCondLst>
                                  <p:childTnLst>
                                    <p:set>
                                      <p:cBhvr>
                                        <p:cTn id="16" dur="1" fill="hold">
                                          <p:stCondLst>
                                            <p:cond delay="0"/>
                                          </p:stCondLst>
                                        </p:cTn>
                                        <p:tgtEl>
                                          <p:spTgt spid="39975"/>
                                        </p:tgtEl>
                                        <p:attrNameLst>
                                          <p:attrName>style.visibility</p:attrName>
                                        </p:attrNameLst>
                                      </p:cBhvr>
                                      <p:to>
                                        <p:strVal val="visible"/>
                                      </p:to>
                                    </p:set>
                                    <p:anim calcmode="lin" valueType="num">
                                      <p:cBhvr>
                                        <p:cTn id="17" dur="5000" fill="hold"/>
                                        <p:tgtEl>
                                          <p:spTgt spid="39975"/>
                                        </p:tgtEl>
                                        <p:attrNameLst>
                                          <p:attrName>ppt_w</p:attrName>
                                        </p:attrNameLst>
                                      </p:cBhvr>
                                      <p:tavLst>
                                        <p:tav tm="0">
                                          <p:val>
                                            <p:fltVal val="0"/>
                                          </p:val>
                                        </p:tav>
                                        <p:tav tm="100000">
                                          <p:val>
                                            <p:strVal val="#ppt_w"/>
                                          </p:val>
                                        </p:tav>
                                      </p:tavLst>
                                    </p:anim>
                                    <p:anim calcmode="lin" valueType="num">
                                      <p:cBhvr>
                                        <p:cTn id="18" dur="5000" fill="hold"/>
                                        <p:tgtEl>
                                          <p:spTgt spid="39975"/>
                                        </p:tgtEl>
                                        <p:attrNameLst>
                                          <p:attrName>ppt_h</p:attrName>
                                        </p:attrNameLst>
                                      </p:cBhvr>
                                      <p:tavLst>
                                        <p:tav tm="0">
                                          <p:val>
                                            <p:fltVal val="0"/>
                                          </p:val>
                                        </p:tav>
                                        <p:tav tm="100000">
                                          <p:val>
                                            <p:strVal val="#ppt_h"/>
                                          </p:val>
                                        </p:tav>
                                      </p:tavLst>
                                    </p:anim>
                                    <p:anim calcmode="lin" valueType="num">
                                      <p:cBhvr>
                                        <p:cTn id="19" dur="5000" fill="hold"/>
                                        <p:tgtEl>
                                          <p:spTgt spid="39975"/>
                                        </p:tgtEl>
                                        <p:attrNameLst>
                                          <p:attrName>ppt_x</p:attrName>
                                        </p:attrNameLst>
                                      </p:cBhvr>
                                      <p:tavLst>
                                        <p:tav tm="0" fmla="#ppt_x+(cos(-2*pi*(1-$))*-#ppt_x-sin(-2*pi*(1-$))*(1-#ppt_y))*(1-$)">
                                          <p:val>
                                            <p:fltVal val="0"/>
                                          </p:val>
                                        </p:tav>
                                        <p:tav tm="100000">
                                          <p:val>
                                            <p:fltVal val="1"/>
                                          </p:val>
                                        </p:tav>
                                      </p:tavLst>
                                    </p:anim>
                                    <p:anim calcmode="lin" valueType="num">
                                      <p:cBhvr>
                                        <p:cTn id="20" dur="5000" fill="hold"/>
                                        <p:tgtEl>
                                          <p:spTgt spid="39975"/>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8000"/>
                            </p:stCondLst>
                            <p:childTnLst>
                              <p:par>
                                <p:cTn id="22" presetID="23" presetClass="entr" presetSubtype="16"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childTnLst>
                                </p:cTn>
                              </p:par>
                            </p:childTnLst>
                          </p:cTn>
                        </p:par>
                        <p:par>
                          <p:cTn id="26" fill="hold" nodeType="afterGroup">
                            <p:stCondLst>
                              <p:cond delay="8500"/>
                            </p:stCondLst>
                            <p:childTnLst>
                              <p:par>
                                <p:cTn id="27" presetID="23" presetClass="entr" presetSubtype="16"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childTnLst>
                                </p:cTn>
                              </p:par>
                            </p:childTnLst>
                          </p:cTn>
                        </p:par>
                        <p:par>
                          <p:cTn id="31" fill="hold" nodeType="afterGroup">
                            <p:stCondLst>
                              <p:cond delay="9000"/>
                            </p:stCondLst>
                            <p:childTnLst>
                              <p:par>
                                <p:cTn id="32" presetID="23" presetClass="entr" presetSubtype="16"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childTnLst>
                                </p:cTn>
                              </p:par>
                            </p:childTnLst>
                          </p:cTn>
                        </p:par>
                        <p:par>
                          <p:cTn id="36" fill="hold" nodeType="afterGroup">
                            <p:stCondLst>
                              <p:cond delay="9500"/>
                            </p:stCondLst>
                            <p:childTnLst>
                              <p:par>
                                <p:cTn id="37" presetID="23" presetClass="entr" presetSubtype="16"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childTnLst>
                                </p:cTn>
                              </p:par>
                              <p:par>
                                <p:cTn id="41" presetID="2" presetClass="entr" presetSubtype="2" repeatCount="indefinite" fill="hold" nodeType="withEffect">
                                  <p:stCondLst>
                                    <p:cond delay="0"/>
                                  </p:stCondLst>
                                  <p:endCondLst>
                                    <p:cond evt="onNext" delay="0">
                                      <p:tgtEl>
                                        <p:sldTgt/>
                                      </p:tgtEl>
                                    </p:cond>
                                  </p:end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10000" fill="hold"/>
                                        <p:tgtEl>
                                          <p:spTgt spid="5"/>
                                        </p:tgtEl>
                                        <p:attrNameLst>
                                          <p:attrName>ppt_x</p:attrName>
                                        </p:attrNameLst>
                                      </p:cBhvr>
                                      <p:tavLst>
                                        <p:tav tm="0">
                                          <p:val>
                                            <p:strVal val="1+#ppt_w/2"/>
                                          </p:val>
                                        </p:tav>
                                        <p:tav tm="100000">
                                          <p:val>
                                            <p:strVal val="#ppt_x"/>
                                          </p:val>
                                        </p:tav>
                                      </p:tavLst>
                                    </p:anim>
                                    <p:anim calcmode="lin" valueType="num">
                                      <p:cBhvr additive="base">
                                        <p:cTn id="44" dur="10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39234" y="1850742"/>
            <a:ext cx="6128663" cy="1938992"/>
          </a:xfrm>
          <a:prstGeom prst="rect">
            <a:avLst/>
          </a:prstGeom>
        </p:spPr>
        <p:txBody>
          <a:bodyPr wrap="square">
            <a:spAutoFit/>
          </a:bodyPr>
          <a:lstStyle/>
          <a:p>
            <a:pPr algn="just"/>
            <a:r>
              <a:rPr lang="vi-VN" sz="2400" smtClean="0">
                <a:solidFill>
                  <a:srgbClr val="002060"/>
                </a:solidFill>
                <a:latin typeface="Times New Roman" pitchFamily="18" charset="0"/>
                <a:cs typeface="Times New Roman" pitchFamily="18" charset="0"/>
              </a:rPr>
              <a:t>Bình thường, kim (hoặc thanh) nam châm tự do, khi đã đứng cân bằng luôn  chỉ hướng Nam-Bắc. Một cực của nam châm</a:t>
            </a:r>
            <a:r>
              <a:rPr lang="en-US" sz="2400" smtClean="0">
                <a:solidFill>
                  <a:srgbClr val="002060"/>
                </a:solidFill>
                <a:latin typeface="Times New Roman" pitchFamily="18" charset="0"/>
                <a:cs typeface="Times New Roman" pitchFamily="18" charset="0"/>
              </a:rPr>
              <a:t> </a:t>
            </a:r>
            <a:r>
              <a:rPr lang="vi-VN" sz="2400" smtClean="0">
                <a:solidFill>
                  <a:srgbClr val="002060"/>
                </a:solidFill>
                <a:latin typeface="Times New Roman" pitchFamily="18" charset="0"/>
                <a:cs typeface="Times New Roman" pitchFamily="18" charset="0"/>
              </a:rPr>
              <a:t>(còn gọi là từ cực) luôn chỉ hướng Bắc (được gọi là cực Bắc), còn cực kia luôn chỉ hướng Nam (được gọi là cực Nam).</a:t>
            </a:r>
            <a:endParaRPr lang="vi-VN" sz="2400">
              <a:solidFill>
                <a:srgbClr val="002060"/>
              </a:solidFill>
              <a:latin typeface="Times New Roman" pitchFamily="18" charset="0"/>
              <a:cs typeface="Times New Roman" pitchFamily="18" charset="0"/>
            </a:endParaRPr>
          </a:p>
        </p:txBody>
      </p:sp>
      <p:sp>
        <p:nvSpPr>
          <p:cNvPr id="5" name="Rectangle 4"/>
          <p:cNvSpPr/>
          <p:nvPr/>
        </p:nvSpPr>
        <p:spPr>
          <a:xfrm>
            <a:off x="1353672" y="927412"/>
            <a:ext cx="4751293" cy="461665"/>
          </a:xfrm>
          <a:prstGeom prst="rect">
            <a:avLst/>
          </a:prstGeom>
        </p:spPr>
        <p:txBody>
          <a:bodyPr wrap="square">
            <a:spAutoFit/>
          </a:bodyPr>
          <a:lstStyle/>
          <a:p>
            <a:r>
              <a:rPr lang="en-US" sz="2400" b="1" smtClean="0">
                <a:solidFill>
                  <a:srgbClr val="FF0000"/>
                </a:solidFill>
                <a:latin typeface="Times New Roman" pitchFamily="18" charset="0"/>
                <a:cs typeface="Times New Roman" pitchFamily="18" charset="0"/>
              </a:rPr>
              <a:t>I. TỪ TÍNH CỦA NAM CHÂM</a:t>
            </a:r>
          </a:p>
        </p:txBody>
      </p:sp>
      <p:sp>
        <p:nvSpPr>
          <p:cNvPr id="6" name="Rectangle 5"/>
          <p:cNvSpPr/>
          <p:nvPr/>
        </p:nvSpPr>
        <p:spPr>
          <a:xfrm>
            <a:off x="1353672" y="1389077"/>
            <a:ext cx="1628972" cy="461665"/>
          </a:xfrm>
          <a:prstGeom prst="rect">
            <a:avLst/>
          </a:prstGeom>
        </p:spPr>
        <p:txBody>
          <a:bodyPr wrap="none">
            <a:spAutoFit/>
          </a:bodyPr>
          <a:lstStyle/>
          <a:p>
            <a:pPr algn="just"/>
            <a:r>
              <a:rPr lang="vi-VN" sz="2400" b="1" smtClean="0">
                <a:solidFill>
                  <a:srgbClr val="FF0000"/>
                </a:solidFill>
                <a:latin typeface="Times New Roman" pitchFamily="18" charset="0"/>
                <a:cs typeface="Times New Roman" pitchFamily="18" charset="0"/>
              </a:rPr>
              <a:t>2. Kết luận</a:t>
            </a:r>
            <a:endParaRPr lang="en-US" sz="2400" b="1" smtClean="0">
              <a:solidFill>
                <a:srgbClr val="FF0000"/>
              </a:solidFill>
              <a:latin typeface="Times New Roman" pitchFamily="18" charset="0"/>
              <a:cs typeface="Times New Roman" pitchFamily="18" charset="0"/>
            </a:endParaRPr>
          </a:p>
        </p:txBody>
      </p:sp>
      <p:sp>
        <p:nvSpPr>
          <p:cNvPr id="7" name="TextBox 6"/>
          <p:cNvSpPr txBox="1"/>
          <p:nvPr/>
        </p:nvSpPr>
        <p:spPr>
          <a:xfrm>
            <a:off x="1539233" y="3835900"/>
            <a:ext cx="6402984" cy="1200329"/>
          </a:xfrm>
          <a:prstGeom prst="rect">
            <a:avLst/>
          </a:prstGeom>
          <a:noFill/>
        </p:spPr>
        <p:txBody>
          <a:bodyPr wrap="square" rtlCol="0">
            <a:spAutoFit/>
          </a:bodyPr>
          <a:lstStyle/>
          <a:p>
            <a:r>
              <a:rPr lang="en-US" sz="2400" smtClean="0">
                <a:solidFill>
                  <a:prstClr val="black"/>
                </a:solidFill>
                <a:latin typeface="Times New Roman" pitchFamily="18" charset="0"/>
                <a:cs typeface="Times New Roman" pitchFamily="18" charset="0"/>
              </a:rPr>
              <a:t>Người ta sơn màu để phân biệt cực của nam châm, hoặc ghi chữ N( North) chỉ cực Bắc, chữ S(South) chỉ cực Nam</a:t>
            </a:r>
            <a:endParaRPr lang="en-US" sz="2400">
              <a:solidFill>
                <a:prstClr val="black"/>
              </a:solidFill>
              <a:latin typeface="Times New Roman" pitchFamily="18" charset="0"/>
              <a:cs typeface="Times New Roman" pitchFamily="18" charset="0"/>
            </a:endParaRPr>
          </a:p>
        </p:txBody>
      </p:sp>
      <p:sp>
        <p:nvSpPr>
          <p:cNvPr id="8" name="TextBox 7"/>
          <p:cNvSpPr txBox="1"/>
          <p:nvPr/>
        </p:nvSpPr>
        <p:spPr>
          <a:xfrm>
            <a:off x="1539233" y="5036229"/>
            <a:ext cx="6402984" cy="1200329"/>
          </a:xfrm>
          <a:prstGeom prst="rect">
            <a:avLst/>
          </a:prstGeom>
          <a:noFill/>
        </p:spPr>
        <p:txBody>
          <a:bodyPr wrap="square" rtlCol="0">
            <a:spAutoFit/>
          </a:bodyPr>
          <a:lstStyle/>
          <a:p>
            <a:pPr algn="just"/>
            <a:r>
              <a:rPr lang="vi-VN" sz="2400" smtClean="0">
                <a:solidFill>
                  <a:srgbClr val="000099"/>
                </a:solidFill>
                <a:latin typeface="+mj-lt"/>
              </a:rPr>
              <a:t>Hút sắt, thép, niken, coban, gađôlini…</a:t>
            </a:r>
            <a:endParaRPr lang="en-US" sz="2400" smtClean="0">
              <a:solidFill>
                <a:srgbClr val="000099"/>
              </a:solidFill>
              <a:latin typeface="+mj-lt"/>
            </a:endParaRPr>
          </a:p>
          <a:p>
            <a:pPr algn="just"/>
            <a:r>
              <a:rPr lang="vi-VN" sz="2400" smtClean="0">
                <a:solidFill>
                  <a:schemeClr val="accent6">
                    <a:lumMod val="50000"/>
                  </a:schemeClr>
                </a:solidFill>
                <a:latin typeface="+mj-lt"/>
              </a:rPr>
              <a:t>Không hút đồng, nhôm,</a:t>
            </a:r>
            <a:r>
              <a:rPr lang="en-US" sz="2400" smtClean="0">
                <a:solidFill>
                  <a:schemeClr val="accent6">
                    <a:lumMod val="50000"/>
                  </a:schemeClr>
                </a:solidFill>
                <a:latin typeface="+mj-lt"/>
              </a:rPr>
              <a:t> </a:t>
            </a:r>
            <a:r>
              <a:rPr lang="vi-VN" sz="2400" smtClean="0">
                <a:solidFill>
                  <a:schemeClr val="accent6">
                    <a:lumMod val="50000"/>
                  </a:schemeClr>
                </a:solidFill>
                <a:latin typeface="+mj-lt"/>
              </a:rPr>
              <a:t>hợp kim Inox…</a:t>
            </a:r>
          </a:p>
          <a:p>
            <a:pPr algn="just"/>
            <a:endParaRPr lang="vi-VN" sz="2400">
              <a:solidFill>
                <a:srgbClr val="000099"/>
              </a:solidFill>
            </a:endParaRPr>
          </a:p>
        </p:txBody>
      </p:sp>
      <p:pic>
        <p:nvPicPr>
          <p:cNvPr id="9" name="Picture 8"/>
          <p:cNvPicPr>
            <a:picLocks noChangeAspect="1"/>
          </p:cNvPicPr>
          <p:nvPr/>
        </p:nvPicPr>
        <p:blipFill>
          <a:blip r:embed="rId5"/>
          <a:stretch>
            <a:fillRect/>
          </a:stretch>
        </p:blipFill>
        <p:spPr>
          <a:xfrm>
            <a:off x="7667897" y="2312476"/>
            <a:ext cx="4382541" cy="2181146"/>
          </a:xfrm>
          <a:prstGeom prst="rect">
            <a:avLst/>
          </a:prstGeom>
        </p:spPr>
      </p:pic>
      <p:sp>
        <p:nvSpPr>
          <p:cNvPr id="10" name="Rectangle 9"/>
          <p:cNvSpPr/>
          <p:nvPr/>
        </p:nvSpPr>
        <p:spPr>
          <a:xfrm>
            <a:off x="3044588" y="90361"/>
            <a:ext cx="6273153" cy="584775"/>
          </a:xfrm>
          <a:prstGeom prst="rect">
            <a:avLst/>
          </a:prstGeom>
        </p:spPr>
        <p:txBody>
          <a:bodyPr wrap="square">
            <a:spAutoFit/>
          </a:bodyPr>
          <a:lstStyle/>
          <a:p>
            <a:pPr lvl="0"/>
            <a:r>
              <a:rPr lang="en-US" sz="3200" b="1" smtClean="0">
                <a:solidFill>
                  <a:srgbClr val="00B050"/>
                </a:solidFill>
                <a:latin typeface="Times New Roman" panose="02020603050405020304" pitchFamily="18" charset="0"/>
              </a:rPr>
              <a:t>BÀI 21: NAM CHÂM VĨNH CỬU</a:t>
            </a:r>
            <a:endParaRPr lang="vi-VN" sz="3200" b="1">
              <a:solidFill>
                <a:srgbClr val="00B050"/>
              </a:solidFill>
              <a:latin typeface="Times New Roman" panose="02020603050405020304" pitchFamily="18" charset="0"/>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515" y="-134487"/>
            <a:ext cx="1972812" cy="1972812"/>
          </a:xfrm>
          <a:prstGeom prst="rect">
            <a:avLst/>
          </a:prstGeom>
        </p:spPr>
      </p:pic>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49203287"/>
      </p:ext>
    </p:extLst>
  </p:cSld>
  <p:clrMapOvr>
    <a:masterClrMapping/>
  </p:clrMapOvr>
  <mc:AlternateContent xmlns:mc="http://schemas.openxmlformats.org/markup-compatibility/2006" xmlns:p14="http://schemas.microsoft.com/office/powerpoint/2010/main">
    <mc:Choice Requires="p14">
      <p:transition spd="slow" p14:dur="2000" advTm="116493"/>
    </mc:Choice>
    <mc:Fallback xmlns="">
      <p:transition spd="slow" advTm="116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3" presetClass="emph" presetSubtype="10" repeatCount="indefinite" fill="hold" grpId="0" nodeType="withEffect">
                                  <p:stCondLst>
                                    <p:cond delay="0"/>
                                  </p:stCondLst>
                                  <p:childTnLst>
                                    <p:animClr clrSpc="hsl" dir="ccw">
                                      <p:cBhvr override="childStyle">
                                        <p:cTn id="8" dur="1000" fill="hold"/>
                                        <p:tgtEl>
                                          <p:spTgt spid="10"/>
                                        </p:tgtEl>
                                        <p:attrNameLst>
                                          <p:attrName>style.color</p:attrName>
                                        </p:attrNameLst>
                                      </p:cBhvr>
                                      <p:to>
                                        <a:srgbClr val="FF0000"/>
                                      </p:to>
                                    </p:animClr>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13"/>
                </p:tgtEl>
              </p:cMediaNode>
            </p:audio>
          </p:childTnLst>
        </p:cTn>
      </p:par>
    </p:tnLst>
    <p:bldLst>
      <p:bldP spid="6" grpId="0"/>
      <p:bldP spid="7"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53672" y="927412"/>
            <a:ext cx="4751293" cy="461665"/>
          </a:xfrm>
          <a:prstGeom prst="rect">
            <a:avLst/>
          </a:prstGeom>
        </p:spPr>
        <p:txBody>
          <a:bodyPr wrap="square">
            <a:spAutoFit/>
          </a:bodyPr>
          <a:lstStyle/>
          <a:p>
            <a:r>
              <a:rPr lang="en-US" sz="2400" b="1" smtClean="0">
                <a:solidFill>
                  <a:srgbClr val="FF0000"/>
                </a:solidFill>
                <a:latin typeface="Times New Roman" pitchFamily="18" charset="0"/>
                <a:cs typeface="Times New Roman" pitchFamily="18" charset="0"/>
              </a:rPr>
              <a:t>I. TỪ TÍNH CỦA NAM CHÂM</a:t>
            </a:r>
          </a:p>
        </p:txBody>
      </p:sp>
      <p:sp>
        <p:nvSpPr>
          <p:cNvPr id="5" name="Rectangle 4"/>
          <p:cNvSpPr/>
          <p:nvPr/>
        </p:nvSpPr>
        <p:spPr>
          <a:xfrm>
            <a:off x="1353672" y="1389077"/>
            <a:ext cx="1628972" cy="461665"/>
          </a:xfrm>
          <a:prstGeom prst="rect">
            <a:avLst/>
          </a:prstGeom>
        </p:spPr>
        <p:txBody>
          <a:bodyPr wrap="none">
            <a:spAutoFit/>
          </a:bodyPr>
          <a:lstStyle/>
          <a:p>
            <a:pPr algn="just"/>
            <a:r>
              <a:rPr lang="vi-VN" sz="2400" b="1" smtClean="0">
                <a:solidFill>
                  <a:srgbClr val="FF0000"/>
                </a:solidFill>
                <a:latin typeface="Times New Roman" pitchFamily="18" charset="0"/>
                <a:cs typeface="Times New Roman" pitchFamily="18" charset="0"/>
              </a:rPr>
              <a:t>2. Kết luận</a:t>
            </a:r>
            <a:endParaRPr lang="en-US" sz="2400" b="1" smtClean="0">
              <a:solidFill>
                <a:srgbClr val="FF0000"/>
              </a:solidFill>
              <a:latin typeface="Times New Roman" pitchFamily="18" charset="0"/>
              <a:cs typeface="Times New Roman" pitchFamily="18"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44015">
            <a:off x="1842101" y="2572006"/>
            <a:ext cx="2208944" cy="205747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5215263" y="2162652"/>
            <a:ext cx="2054294" cy="2720346"/>
          </a:xfrm>
          <a:prstGeom prst="rect">
            <a:avLst/>
          </a:prstGeom>
        </p:spPr>
      </p:pic>
      <p:sp>
        <p:nvSpPr>
          <p:cNvPr id="10" name="Rectangle 9"/>
          <p:cNvSpPr/>
          <p:nvPr/>
        </p:nvSpPr>
        <p:spPr>
          <a:xfrm>
            <a:off x="1438362" y="1813795"/>
            <a:ext cx="6096000" cy="461665"/>
          </a:xfrm>
          <a:prstGeom prst="rect">
            <a:avLst/>
          </a:prstGeom>
        </p:spPr>
        <p:txBody>
          <a:bodyPr>
            <a:spAutoFit/>
          </a:bodyPr>
          <a:lstStyle/>
          <a:p>
            <a:pPr lvl="0">
              <a:spcBef>
                <a:spcPct val="50000"/>
              </a:spcBef>
            </a:pPr>
            <a:r>
              <a:rPr lang="en-US" sz="2400" b="1" smtClean="0">
                <a:solidFill>
                  <a:srgbClr val="002060"/>
                </a:solidFill>
                <a:latin typeface="Times New Roman" panose="02020603050405020304" pitchFamily="18" charset="0"/>
                <a:cs typeface="Times New Roman" panose="02020603050405020304" pitchFamily="18" charset="0"/>
              </a:rPr>
              <a:t>Ảnh chụp một </a:t>
            </a:r>
            <a:r>
              <a:rPr lang="en-US" sz="2400" b="1">
                <a:solidFill>
                  <a:srgbClr val="002060"/>
                </a:solidFill>
                <a:latin typeface="Times New Roman" panose="02020603050405020304" pitchFamily="18" charset="0"/>
                <a:cs typeface="Times New Roman" panose="02020603050405020304" pitchFamily="18" charset="0"/>
              </a:rPr>
              <a:t>số </a:t>
            </a:r>
            <a:r>
              <a:rPr lang="en-US" sz="2400" b="1" smtClean="0">
                <a:solidFill>
                  <a:srgbClr val="002060"/>
                </a:solidFill>
                <a:latin typeface="Times New Roman" panose="02020603050405020304" pitchFamily="18" charset="0"/>
                <a:cs typeface="Times New Roman" panose="02020603050405020304" pitchFamily="18" charset="0"/>
              </a:rPr>
              <a:t>loại </a:t>
            </a:r>
            <a:r>
              <a:rPr lang="en-US" sz="2400" b="1">
                <a:solidFill>
                  <a:srgbClr val="002060"/>
                </a:solidFill>
                <a:latin typeface="Times New Roman" panose="02020603050405020304" pitchFamily="18" charset="0"/>
                <a:cs typeface="Times New Roman" panose="02020603050405020304" pitchFamily="18" charset="0"/>
              </a:rPr>
              <a:t>nam châm</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85335" y="2495677"/>
            <a:ext cx="1414483" cy="2210130"/>
          </a:xfrm>
          <a:prstGeom prst="rect">
            <a:avLst/>
          </a:prstGeom>
        </p:spPr>
      </p:pic>
      <p:sp>
        <p:nvSpPr>
          <p:cNvPr id="12" name="Rectangle 11"/>
          <p:cNvSpPr/>
          <p:nvPr/>
        </p:nvSpPr>
        <p:spPr>
          <a:xfrm>
            <a:off x="3044588" y="90361"/>
            <a:ext cx="6273153" cy="584775"/>
          </a:xfrm>
          <a:prstGeom prst="rect">
            <a:avLst/>
          </a:prstGeom>
        </p:spPr>
        <p:txBody>
          <a:bodyPr wrap="square">
            <a:spAutoFit/>
          </a:bodyPr>
          <a:lstStyle/>
          <a:p>
            <a:pPr lvl="0"/>
            <a:r>
              <a:rPr lang="en-US" sz="3200" b="1" smtClean="0">
                <a:solidFill>
                  <a:srgbClr val="00B050"/>
                </a:solidFill>
                <a:latin typeface="Times New Roman" panose="02020603050405020304" pitchFamily="18" charset="0"/>
              </a:rPr>
              <a:t>BÀI 21: NAM CHÂM VĨNH CỬU</a:t>
            </a:r>
            <a:endParaRPr lang="vi-VN" sz="3200" b="1">
              <a:solidFill>
                <a:srgbClr val="00B050"/>
              </a:solidFill>
              <a:latin typeface="Times New Roman" panose="02020603050405020304" pitchFamily="18" charset="0"/>
            </a:endParaRP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8515" y="-134487"/>
            <a:ext cx="1972812" cy="1972812"/>
          </a:xfrm>
          <a:prstGeom prst="rect">
            <a:avLst/>
          </a:prstGeom>
        </p:spPr>
      </p:pic>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98175841"/>
      </p:ext>
    </p:extLst>
  </p:cSld>
  <p:clrMapOvr>
    <a:masterClrMapping/>
  </p:clrMapOvr>
  <mc:AlternateContent xmlns:mc="http://schemas.openxmlformats.org/markup-compatibility/2006" xmlns:p14="http://schemas.microsoft.com/office/powerpoint/2010/main">
    <mc:Choice Requires="p14">
      <p:transition spd="slow" p14:dur="2000" advTm="74813"/>
    </mc:Choice>
    <mc:Fallback xmlns="">
      <p:transition spd="slow" advTm="74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3" presetClass="emph" presetSubtype="10" repeatCount="indefinite" fill="hold" grpId="0" nodeType="withEffect">
                                  <p:stCondLst>
                                    <p:cond delay="0"/>
                                  </p:stCondLst>
                                  <p:childTnLst>
                                    <p:animClr clrSpc="hsl" dir="ccw">
                                      <p:cBhvr override="childStyle">
                                        <p:cTn id="8" dur="1000" fill="hold"/>
                                        <p:tgtEl>
                                          <p:spTgt spid="12"/>
                                        </p:tgtEl>
                                        <p:attrNameLst>
                                          <p:attrName>style.color</p:attrName>
                                        </p:attrNameLst>
                                      </p:cBhvr>
                                      <p:to>
                                        <a:srgbClr val="FF0000"/>
                                      </p:to>
                                    </p:animClr>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4"/>
                </p:tgtEl>
              </p:cMediaNode>
            </p:audio>
          </p:childTnLst>
        </p:cTn>
      </p:par>
    </p:tnLst>
    <p:bldLst>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53672" y="927412"/>
            <a:ext cx="475129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rPr>
              <a:t>I. TỪ TÍNH CỦA NAM CHÂM</a:t>
            </a:r>
          </a:p>
        </p:txBody>
      </p:sp>
      <p:sp>
        <p:nvSpPr>
          <p:cNvPr id="5" name="Rectangle 4"/>
          <p:cNvSpPr/>
          <p:nvPr/>
        </p:nvSpPr>
        <p:spPr>
          <a:xfrm>
            <a:off x="1353672" y="1389077"/>
            <a:ext cx="1628972" cy="46166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rPr>
              <a:t>2. Kết luận</a:t>
            </a:r>
            <a:endParaRPr kumimoji="0" lang="en-US" sz="24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2506" y="3133296"/>
            <a:ext cx="2704164" cy="198566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8663" y="3133296"/>
            <a:ext cx="4076260" cy="1597893"/>
          </a:xfrm>
          <a:prstGeom prst="rect">
            <a:avLst/>
          </a:prstGeom>
        </p:spPr>
      </p:pic>
      <p:sp>
        <p:nvSpPr>
          <p:cNvPr id="10" name="Rectangle 9"/>
          <p:cNvSpPr/>
          <p:nvPr/>
        </p:nvSpPr>
        <p:spPr>
          <a:xfrm>
            <a:off x="1438362" y="1813795"/>
            <a:ext cx="6096000" cy="461665"/>
          </a:xfrm>
          <a:prstGeom prst="rect">
            <a:avLst/>
          </a:prstGeom>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Ảnh chụp một </a:t>
            </a:r>
            <a:r>
              <a:rPr kumimoji="0" 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số </a:t>
            </a:r>
            <a:r>
              <a:rPr kumimoji="0" lang="en-US" sz="2400" b="1"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loại </a:t>
            </a:r>
            <a:r>
              <a:rPr kumimoji="0" 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nam châm</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p:cNvSpPr/>
          <p:nvPr/>
        </p:nvSpPr>
        <p:spPr>
          <a:xfrm>
            <a:off x="3044588" y="90361"/>
            <a:ext cx="627315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B050"/>
                </a:solidFill>
                <a:effectLst/>
                <a:uLnTx/>
                <a:uFillTx/>
                <a:latin typeface="Times New Roman" panose="02020603050405020304" pitchFamily="18" charset="0"/>
                <a:ea typeface="+mn-ea"/>
                <a:cs typeface="+mn-cs"/>
              </a:rPr>
              <a:t>BÀI 21: NAM CHÂM VĨNH CỬU</a:t>
            </a:r>
            <a:endParaRPr kumimoji="0" lang="vi-VN" sz="32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515" y="-134487"/>
            <a:ext cx="1972812" cy="1972812"/>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763998382"/>
      </p:ext>
    </p:extLst>
  </p:cSld>
  <p:clrMapOvr>
    <a:masterClrMapping/>
  </p:clrMapOvr>
  <mc:AlternateContent xmlns:mc="http://schemas.openxmlformats.org/markup-compatibility/2006" xmlns:p14="http://schemas.microsoft.com/office/powerpoint/2010/main">
    <mc:Choice Requires="p14">
      <p:transition spd="slow" p14:dur="2000" advTm="72304"/>
    </mc:Choice>
    <mc:Fallback xmlns="">
      <p:transition spd="slow" advTm="72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3" presetClass="emph" presetSubtype="10" repeatCount="indefinite" fill="hold" grpId="0" nodeType="withEffect">
                                  <p:stCondLst>
                                    <p:cond delay="0"/>
                                  </p:stCondLst>
                                  <p:childTnLst>
                                    <p:animClr clrSpc="hsl" dir="ccw">
                                      <p:cBhvr override="childStyle">
                                        <p:cTn id="8" dur="1000" fill="hold"/>
                                        <p:tgtEl>
                                          <p:spTgt spid="12"/>
                                        </p:tgtEl>
                                        <p:attrNameLst>
                                          <p:attrName>style.color</p:attrName>
                                        </p:attrNameLst>
                                      </p:cBhvr>
                                      <p:to>
                                        <a:srgbClr val="FF0000"/>
                                      </p:to>
                                    </p:animClr>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3"/>
                </p:tgtEl>
              </p:cMediaNode>
            </p:audio>
          </p:childTnLst>
        </p:cTn>
      </p:par>
    </p:tnLst>
    <p:bldLst>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70792" y="927412"/>
            <a:ext cx="6183597" cy="461665"/>
          </a:xfrm>
          <a:prstGeom prst="rect">
            <a:avLst/>
          </a:prstGeom>
        </p:spPr>
        <p:txBody>
          <a:bodyPr wrap="square">
            <a:spAutoFit/>
          </a:bodyPr>
          <a:lstStyle/>
          <a:p>
            <a:pPr indent="176213"/>
            <a:r>
              <a:rPr lang="vi-VN" sz="2400" b="1" smtClean="0">
                <a:solidFill>
                  <a:srgbClr val="FF0000"/>
                </a:solidFill>
                <a:latin typeface="Times New Roman" pitchFamily="18" charset="0"/>
                <a:cs typeface="Times New Roman" pitchFamily="18" charset="0"/>
              </a:rPr>
              <a:t>II. TƯƠNG TÁC GIỮA HAI NAM CHÂM</a:t>
            </a:r>
            <a:endParaRPr lang="vi-VN" sz="2400" b="1">
              <a:solidFill>
                <a:srgbClr val="FF0000"/>
              </a:solidFill>
              <a:latin typeface="Times New Roman" pitchFamily="18" charset="0"/>
              <a:cs typeface="Times New Roman" pitchFamily="18" charset="0"/>
            </a:endParaRPr>
          </a:p>
        </p:txBody>
      </p:sp>
      <p:sp>
        <p:nvSpPr>
          <p:cNvPr id="5" name="Rectangle 4"/>
          <p:cNvSpPr/>
          <p:nvPr/>
        </p:nvSpPr>
        <p:spPr>
          <a:xfrm>
            <a:off x="1353672" y="1389077"/>
            <a:ext cx="2000099" cy="461665"/>
          </a:xfrm>
          <a:prstGeom prst="rect">
            <a:avLst/>
          </a:prstGeom>
        </p:spPr>
        <p:txBody>
          <a:bodyPr wrap="none">
            <a:spAutoFit/>
          </a:bodyPr>
          <a:lstStyle/>
          <a:p>
            <a:pPr lvl="0"/>
            <a:r>
              <a:rPr lang="en-US" sz="2400" b="1">
                <a:solidFill>
                  <a:srgbClr val="FF0000"/>
                </a:solidFill>
                <a:latin typeface="Times New Roman" pitchFamily="18" charset="0"/>
                <a:cs typeface="Times New Roman" pitchFamily="18" charset="0"/>
              </a:rPr>
              <a:t>1. Thí nghiệm</a:t>
            </a:r>
          </a:p>
        </p:txBody>
      </p:sp>
      <p:sp>
        <p:nvSpPr>
          <p:cNvPr id="6" name="Rectangle 5"/>
          <p:cNvSpPr/>
          <p:nvPr/>
        </p:nvSpPr>
        <p:spPr>
          <a:xfrm>
            <a:off x="1353672" y="1850742"/>
            <a:ext cx="5465139" cy="1200329"/>
          </a:xfrm>
          <a:prstGeom prst="rect">
            <a:avLst/>
          </a:prstGeom>
        </p:spPr>
        <p:txBody>
          <a:bodyPr wrap="square">
            <a:spAutoFit/>
          </a:bodyPr>
          <a:lstStyle/>
          <a:p>
            <a:pPr lvl="0" indent="176213" algn="just"/>
            <a:r>
              <a:rPr lang="vi-VN" sz="2400">
                <a:solidFill>
                  <a:prstClr val="black"/>
                </a:solidFill>
                <a:latin typeface="Times New Roman" pitchFamily="18" charset="0"/>
                <a:cs typeface="Times New Roman" pitchFamily="18" charset="0"/>
              </a:rPr>
              <a:t>C3: Đưa từ cực của hai nam châm lại gần nhau (Hình 21.3). Quan sát hiện tượng và cho nhận xét. </a:t>
            </a:r>
          </a:p>
        </p:txBody>
      </p:sp>
      <p:pic>
        <p:nvPicPr>
          <p:cNvPr id="8" name="Picture 7"/>
          <p:cNvPicPr>
            <a:picLocks noChangeAspect="1"/>
          </p:cNvPicPr>
          <p:nvPr/>
        </p:nvPicPr>
        <p:blipFill>
          <a:blip r:embed="rId5"/>
          <a:stretch>
            <a:fillRect/>
          </a:stretch>
        </p:blipFill>
        <p:spPr>
          <a:xfrm>
            <a:off x="5542864" y="3874259"/>
            <a:ext cx="1694315" cy="2312177"/>
          </a:xfrm>
          <a:prstGeom prst="rect">
            <a:avLst/>
          </a:prstGeom>
        </p:spPr>
      </p:pic>
      <p:grpSp>
        <p:nvGrpSpPr>
          <p:cNvPr id="9" name="Group 8"/>
          <p:cNvGrpSpPr/>
          <p:nvPr/>
        </p:nvGrpSpPr>
        <p:grpSpPr>
          <a:xfrm>
            <a:off x="5166926" y="2520771"/>
            <a:ext cx="2446190" cy="2446190"/>
            <a:chOff x="8837588" y="1906817"/>
            <a:chExt cx="2446190" cy="2446190"/>
          </a:xfrm>
        </p:grpSpPr>
        <p:sp>
          <p:nvSpPr>
            <p:cNvPr id="10" name="Oval 9"/>
            <p:cNvSpPr/>
            <p:nvPr/>
          </p:nvSpPr>
          <p:spPr>
            <a:xfrm>
              <a:off x="8837588" y="1906817"/>
              <a:ext cx="2446190" cy="24461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a:stretch>
              <a:fillRect/>
            </a:stretch>
          </p:blipFill>
          <p:spPr>
            <a:xfrm rot="16200000">
              <a:off x="9876263" y="1929611"/>
              <a:ext cx="368840" cy="2446189"/>
            </a:xfrm>
            <a:prstGeom prst="rect">
              <a:avLst/>
            </a:prstGeom>
          </p:spPr>
        </p:pic>
      </p:grpSp>
      <p:pic>
        <p:nvPicPr>
          <p:cNvPr id="15" name="Picture 14"/>
          <p:cNvPicPr>
            <a:picLocks noChangeAspect="1"/>
          </p:cNvPicPr>
          <p:nvPr/>
        </p:nvPicPr>
        <p:blipFill>
          <a:blip r:embed="rId7"/>
          <a:stretch>
            <a:fillRect/>
          </a:stretch>
        </p:blipFill>
        <p:spPr>
          <a:xfrm rot="20722052">
            <a:off x="9209603" y="2613861"/>
            <a:ext cx="2310584" cy="402371"/>
          </a:xfrm>
          <a:prstGeom prst="rect">
            <a:avLst/>
          </a:prstGeom>
        </p:spPr>
      </p:pic>
      <p:sp>
        <p:nvSpPr>
          <p:cNvPr id="16" name="Rectangle 15"/>
          <p:cNvSpPr/>
          <p:nvPr/>
        </p:nvSpPr>
        <p:spPr>
          <a:xfrm>
            <a:off x="1470093" y="3274094"/>
            <a:ext cx="3508864" cy="1200329"/>
          </a:xfrm>
          <a:prstGeom prst="rect">
            <a:avLst/>
          </a:prstGeom>
        </p:spPr>
        <p:txBody>
          <a:bodyPr wrap="square">
            <a:spAutoFit/>
          </a:bodyPr>
          <a:lstStyle/>
          <a:p>
            <a:pPr algn="just"/>
            <a:r>
              <a:rPr lang="vi-VN" sz="2400" b="1" i="1">
                <a:solidFill>
                  <a:prstClr val="black"/>
                </a:solidFill>
                <a:latin typeface="Times New Roman" pitchFamily="18" charset="0"/>
                <a:cs typeface="Times New Roman" pitchFamily="18" charset="0"/>
              </a:rPr>
              <a:t>Trả </a:t>
            </a:r>
            <a:r>
              <a:rPr lang="vi-VN" sz="2400" b="1" i="1" smtClean="0">
                <a:solidFill>
                  <a:prstClr val="black"/>
                </a:solidFill>
                <a:latin typeface="Times New Roman" pitchFamily="18" charset="0"/>
                <a:cs typeface="Times New Roman" pitchFamily="18" charset="0"/>
              </a:rPr>
              <a:t>lời:</a:t>
            </a:r>
            <a:endParaRPr lang="en-US" sz="2400" b="1" i="1" smtClean="0">
              <a:solidFill>
                <a:prstClr val="black"/>
              </a:solidFill>
              <a:latin typeface="Times New Roman" pitchFamily="18" charset="0"/>
              <a:cs typeface="Times New Roman" pitchFamily="18" charset="0"/>
            </a:endParaRPr>
          </a:p>
          <a:p>
            <a:pPr algn="just"/>
            <a:r>
              <a:rPr lang="vi-VN" sz="2400" b="1" i="1" smtClean="0">
                <a:solidFill>
                  <a:prstClr val="black"/>
                </a:solidFill>
                <a:latin typeface="Times New Roman" pitchFamily="18" charset="0"/>
                <a:cs typeface="Times New Roman" pitchFamily="18" charset="0"/>
              </a:rPr>
              <a:t>Các </a:t>
            </a:r>
            <a:r>
              <a:rPr lang="vi-VN" sz="2400" b="1" i="1">
                <a:solidFill>
                  <a:prstClr val="black"/>
                </a:solidFill>
                <a:latin typeface="Times New Roman" pitchFamily="18" charset="0"/>
                <a:cs typeface="Times New Roman" pitchFamily="18" charset="0"/>
              </a:rPr>
              <a:t>cực </a:t>
            </a:r>
            <a:r>
              <a:rPr lang="vi-VN" sz="2400" b="1" i="1" smtClean="0">
                <a:solidFill>
                  <a:srgbClr val="FF0000"/>
                </a:solidFill>
                <a:latin typeface="Times New Roman" pitchFamily="18" charset="0"/>
                <a:cs typeface="Times New Roman" pitchFamily="18" charset="0"/>
              </a:rPr>
              <a:t>cùng tên </a:t>
            </a:r>
            <a:r>
              <a:rPr lang="vi-VN" sz="2400" b="1" i="1">
                <a:solidFill>
                  <a:prstClr val="black"/>
                </a:solidFill>
                <a:latin typeface="Times New Roman" pitchFamily="18" charset="0"/>
                <a:cs typeface="Times New Roman" pitchFamily="18" charset="0"/>
              </a:rPr>
              <a:t>của hai nam châm </a:t>
            </a:r>
            <a:r>
              <a:rPr lang="vi-VN" sz="2400" b="1" i="1" smtClean="0">
                <a:solidFill>
                  <a:srgbClr val="FF0000"/>
                </a:solidFill>
                <a:latin typeface="Times New Roman" pitchFamily="18" charset="0"/>
                <a:cs typeface="Times New Roman" pitchFamily="18" charset="0"/>
              </a:rPr>
              <a:t>đẩy nhau</a:t>
            </a:r>
            <a:r>
              <a:rPr lang="vi-VN" sz="2400" b="1" i="1">
                <a:solidFill>
                  <a:prstClr val="black"/>
                </a:solidFill>
                <a:latin typeface="Times New Roman" pitchFamily="18" charset="0"/>
                <a:cs typeface="Times New Roman" pitchFamily="18" charset="0"/>
              </a:rPr>
              <a:t>.</a:t>
            </a:r>
          </a:p>
        </p:txBody>
      </p:sp>
      <p:sp>
        <p:nvSpPr>
          <p:cNvPr id="12" name="Rectangle 11"/>
          <p:cNvSpPr/>
          <p:nvPr/>
        </p:nvSpPr>
        <p:spPr>
          <a:xfrm>
            <a:off x="3044588" y="90361"/>
            <a:ext cx="6273153" cy="584775"/>
          </a:xfrm>
          <a:prstGeom prst="rect">
            <a:avLst/>
          </a:prstGeom>
        </p:spPr>
        <p:txBody>
          <a:bodyPr wrap="square">
            <a:spAutoFit/>
          </a:bodyPr>
          <a:lstStyle/>
          <a:p>
            <a:pPr lvl="0"/>
            <a:r>
              <a:rPr lang="en-US" sz="3200" b="1" smtClean="0">
                <a:solidFill>
                  <a:srgbClr val="00B050"/>
                </a:solidFill>
                <a:latin typeface="Times New Roman" panose="02020603050405020304" pitchFamily="18" charset="0"/>
              </a:rPr>
              <a:t>BÀI 21: NAM CHÂM VĨNH CỬU</a:t>
            </a:r>
            <a:endParaRPr lang="vi-VN" sz="3200" b="1">
              <a:solidFill>
                <a:srgbClr val="00B050"/>
              </a:solidFill>
              <a:latin typeface="Times New Roman" panose="02020603050405020304" pitchFamily="18" charset="0"/>
            </a:endParaRP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8515" y="-134487"/>
            <a:ext cx="1972812" cy="1972812"/>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475297824"/>
      </p:ext>
    </p:extLst>
  </p:cSld>
  <p:clrMapOvr>
    <a:masterClrMapping/>
  </p:clrMapOvr>
  <mc:AlternateContent xmlns:mc="http://schemas.openxmlformats.org/markup-compatibility/2006" xmlns:p14="http://schemas.microsoft.com/office/powerpoint/2010/main">
    <mc:Choice Requires="p14">
      <p:transition spd="slow" p14:dur="2000" advTm="62958"/>
    </mc:Choice>
    <mc:Fallback xmlns="">
      <p:transition spd="slow" advTm="62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 presetClass="emph" presetSubtype="10" repeatCount="indefinite" fill="hold" grpId="0" nodeType="withEffect">
                                  <p:stCondLst>
                                    <p:cond delay="0"/>
                                  </p:stCondLst>
                                  <p:childTnLst>
                                    <p:animClr clrSpc="hsl" dir="ccw">
                                      <p:cBhvr override="childStyle">
                                        <p:cTn id="8" dur="1000" fill="hold"/>
                                        <p:tgtEl>
                                          <p:spTgt spid="12"/>
                                        </p:tgtEl>
                                        <p:attrNameLst>
                                          <p:attrName>style.color</p:attrName>
                                        </p:attrNameLst>
                                      </p:cBhvr>
                                      <p:to>
                                        <a:srgbClr val="FF0000"/>
                                      </p:to>
                                    </p:animClr>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2.08333E-7 3.33333E-6 L -0.11615 0.07106 " pathEditMode="relative" rAng="0" ptsTypes="AA">
                                      <p:cBhvr>
                                        <p:cTn id="38" dur="1000" fill="hold"/>
                                        <p:tgtEl>
                                          <p:spTgt spid="15"/>
                                        </p:tgtEl>
                                        <p:attrNameLst>
                                          <p:attrName>ppt_x</p:attrName>
                                          <p:attrName>ppt_y</p:attrName>
                                        </p:attrNameLst>
                                      </p:cBhvr>
                                      <p:rCtr x="-5807" y="3542"/>
                                    </p:animMotion>
                                  </p:childTnLst>
                                </p:cTn>
                              </p:par>
                              <p:par>
                                <p:cTn id="39" presetID="8" presetClass="emph" presetSubtype="0" fill="hold" nodeType="withEffect">
                                  <p:stCondLst>
                                    <p:cond delay="0"/>
                                  </p:stCondLst>
                                  <p:childTnLst>
                                    <p:animRot by="2340000">
                                      <p:cBhvr>
                                        <p:cTn id="40" dur="1000" fill="hold"/>
                                        <p:tgtEl>
                                          <p:spTgt spid="9"/>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2"/>
                </p:tgtEl>
              </p:cMediaNode>
            </p:audio>
          </p:childTnLst>
        </p:cTn>
      </p:par>
    </p:tnLst>
    <p:bldLst>
      <p:bldP spid="4" grpId="0"/>
      <p:bldP spid="5" grpId="0"/>
      <p:bldP spid="6" grpId="0"/>
      <p:bldP spid="16"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70792" y="927412"/>
            <a:ext cx="6183597" cy="461665"/>
          </a:xfrm>
          <a:prstGeom prst="rect">
            <a:avLst/>
          </a:prstGeom>
        </p:spPr>
        <p:txBody>
          <a:bodyPr wrap="square">
            <a:spAutoFit/>
          </a:bodyPr>
          <a:lstStyle/>
          <a:p>
            <a:pPr indent="176213"/>
            <a:r>
              <a:rPr lang="vi-VN" sz="2400" b="1" smtClean="0">
                <a:solidFill>
                  <a:srgbClr val="FF0000"/>
                </a:solidFill>
                <a:latin typeface="Times New Roman" pitchFamily="18" charset="0"/>
                <a:cs typeface="Times New Roman" pitchFamily="18" charset="0"/>
              </a:rPr>
              <a:t>II. TƯƠNG TÁC GIỮA HAI NAM CHÂM</a:t>
            </a:r>
            <a:endParaRPr lang="vi-VN" sz="2400" b="1">
              <a:solidFill>
                <a:srgbClr val="FF0000"/>
              </a:solidFill>
              <a:latin typeface="Times New Roman" pitchFamily="18" charset="0"/>
              <a:cs typeface="Times New Roman" pitchFamily="18" charset="0"/>
            </a:endParaRPr>
          </a:p>
        </p:txBody>
      </p:sp>
      <p:sp>
        <p:nvSpPr>
          <p:cNvPr id="5" name="Rectangle 4"/>
          <p:cNvSpPr/>
          <p:nvPr/>
        </p:nvSpPr>
        <p:spPr>
          <a:xfrm>
            <a:off x="1353672" y="1389077"/>
            <a:ext cx="2000099" cy="461665"/>
          </a:xfrm>
          <a:prstGeom prst="rect">
            <a:avLst/>
          </a:prstGeom>
        </p:spPr>
        <p:txBody>
          <a:bodyPr wrap="none">
            <a:spAutoFit/>
          </a:bodyPr>
          <a:lstStyle/>
          <a:p>
            <a:pPr lvl="0"/>
            <a:r>
              <a:rPr lang="en-US" sz="2400" b="1">
                <a:solidFill>
                  <a:srgbClr val="FF0000"/>
                </a:solidFill>
                <a:latin typeface="Times New Roman" pitchFamily="18" charset="0"/>
                <a:cs typeface="Times New Roman" pitchFamily="18" charset="0"/>
              </a:rPr>
              <a:t>1. Thí nghiệm</a:t>
            </a:r>
          </a:p>
        </p:txBody>
      </p:sp>
      <p:sp>
        <p:nvSpPr>
          <p:cNvPr id="7" name="Rectangle 6"/>
          <p:cNvSpPr/>
          <p:nvPr/>
        </p:nvSpPr>
        <p:spPr>
          <a:xfrm>
            <a:off x="1353672" y="1936018"/>
            <a:ext cx="6096000" cy="1200329"/>
          </a:xfrm>
          <a:prstGeom prst="rect">
            <a:avLst/>
          </a:prstGeom>
        </p:spPr>
        <p:txBody>
          <a:bodyPr>
            <a:spAutoFit/>
          </a:bodyPr>
          <a:lstStyle/>
          <a:p>
            <a:pPr lvl="0" algn="just"/>
            <a:r>
              <a:rPr lang="vi-VN" sz="2400">
                <a:solidFill>
                  <a:prstClr val="black"/>
                </a:solidFill>
                <a:latin typeface="Times New Roman" pitchFamily="18" charset="0"/>
                <a:cs typeface="Times New Roman" pitchFamily="18" charset="0"/>
              </a:rPr>
              <a:t>C4: Đổi đầu của một trong hai nam châm rồi đưa lại gần nhau. Có hiện tượng gì xảy ra với các nam châm</a:t>
            </a:r>
            <a:r>
              <a:rPr lang="vi-VN" sz="2400" b="1">
                <a:solidFill>
                  <a:prstClr val="black"/>
                </a:solidFill>
                <a:latin typeface="Times New Roman" pitchFamily="18" charset="0"/>
                <a:cs typeface="Times New Roman" pitchFamily="18" charset="0"/>
              </a:rPr>
              <a:t>?</a:t>
            </a:r>
          </a:p>
        </p:txBody>
      </p:sp>
      <p:pic>
        <p:nvPicPr>
          <p:cNvPr id="8" name="Picture 7"/>
          <p:cNvPicPr>
            <a:picLocks noChangeAspect="1"/>
          </p:cNvPicPr>
          <p:nvPr/>
        </p:nvPicPr>
        <p:blipFill>
          <a:blip r:embed="rId5"/>
          <a:stretch>
            <a:fillRect/>
          </a:stretch>
        </p:blipFill>
        <p:spPr>
          <a:xfrm>
            <a:off x="6252709" y="4057139"/>
            <a:ext cx="1694315" cy="2312177"/>
          </a:xfrm>
          <a:prstGeom prst="rect">
            <a:avLst/>
          </a:prstGeom>
        </p:spPr>
      </p:pic>
      <p:grpSp>
        <p:nvGrpSpPr>
          <p:cNvPr id="9" name="Group 8"/>
          <p:cNvGrpSpPr/>
          <p:nvPr/>
        </p:nvGrpSpPr>
        <p:grpSpPr>
          <a:xfrm>
            <a:off x="5876771" y="2703651"/>
            <a:ext cx="2446190" cy="2446190"/>
            <a:chOff x="8837588" y="1906817"/>
            <a:chExt cx="2446190" cy="2446190"/>
          </a:xfrm>
        </p:grpSpPr>
        <p:sp>
          <p:nvSpPr>
            <p:cNvPr id="10" name="Oval 9"/>
            <p:cNvSpPr/>
            <p:nvPr/>
          </p:nvSpPr>
          <p:spPr>
            <a:xfrm>
              <a:off x="8837588" y="1906817"/>
              <a:ext cx="2446190" cy="24461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a:stretch>
              <a:fillRect/>
            </a:stretch>
          </p:blipFill>
          <p:spPr>
            <a:xfrm rot="16200000">
              <a:off x="9876263" y="1929611"/>
              <a:ext cx="368840" cy="2446189"/>
            </a:xfrm>
            <a:prstGeom prst="rect">
              <a:avLst/>
            </a:prstGeom>
          </p:spPr>
        </p:pic>
      </p:grpSp>
      <p:pic>
        <p:nvPicPr>
          <p:cNvPr id="12" name="Picture 11"/>
          <p:cNvPicPr>
            <a:picLocks noChangeAspect="1"/>
          </p:cNvPicPr>
          <p:nvPr/>
        </p:nvPicPr>
        <p:blipFill>
          <a:blip r:embed="rId7"/>
          <a:stretch>
            <a:fillRect/>
          </a:stretch>
        </p:blipFill>
        <p:spPr>
          <a:xfrm rot="9645406">
            <a:off x="9575364" y="2088517"/>
            <a:ext cx="2310584" cy="402371"/>
          </a:xfrm>
          <a:prstGeom prst="rect">
            <a:avLst/>
          </a:prstGeom>
        </p:spPr>
      </p:pic>
      <p:sp>
        <p:nvSpPr>
          <p:cNvPr id="2" name="Rectangle 1"/>
          <p:cNvSpPr/>
          <p:nvPr/>
        </p:nvSpPr>
        <p:spPr>
          <a:xfrm>
            <a:off x="2130155" y="3456974"/>
            <a:ext cx="2970134" cy="1200329"/>
          </a:xfrm>
          <a:prstGeom prst="rect">
            <a:avLst/>
          </a:prstGeom>
        </p:spPr>
        <p:txBody>
          <a:bodyPr wrap="square">
            <a:spAutoFit/>
          </a:bodyPr>
          <a:lstStyle/>
          <a:p>
            <a:pPr indent="176213"/>
            <a:r>
              <a:rPr lang="en-US" sz="2400" b="1" smtClean="0">
                <a:latin typeface="Times New Roman" pitchFamily="18" charset="0"/>
                <a:cs typeface="Times New Roman" pitchFamily="18" charset="0"/>
              </a:rPr>
              <a:t>Trả lời:</a:t>
            </a:r>
          </a:p>
          <a:p>
            <a:r>
              <a:rPr lang="en-US" sz="2400" b="1" smtClean="0">
                <a:latin typeface="Times New Roman" pitchFamily="18" charset="0"/>
                <a:cs typeface="Times New Roman" pitchFamily="18" charset="0"/>
              </a:rPr>
              <a:t>Các cực </a:t>
            </a:r>
            <a:r>
              <a:rPr lang="en-US" sz="2400" b="1" smtClean="0">
                <a:solidFill>
                  <a:srgbClr val="FF0000"/>
                </a:solidFill>
                <a:latin typeface="Times New Roman" pitchFamily="18" charset="0"/>
                <a:cs typeface="Times New Roman" pitchFamily="18" charset="0"/>
              </a:rPr>
              <a:t>khác tên </a:t>
            </a:r>
            <a:r>
              <a:rPr lang="en-US" sz="2400" b="1" smtClean="0">
                <a:latin typeface="Times New Roman" pitchFamily="18" charset="0"/>
                <a:cs typeface="Times New Roman" pitchFamily="18" charset="0"/>
              </a:rPr>
              <a:t>thì</a:t>
            </a:r>
            <a:r>
              <a:rPr lang="en-US" sz="2400" b="1" smtClean="0">
                <a:solidFill>
                  <a:srgbClr val="FF0000"/>
                </a:solidFill>
                <a:latin typeface="Times New Roman" pitchFamily="18" charset="0"/>
                <a:cs typeface="Times New Roman" pitchFamily="18" charset="0"/>
              </a:rPr>
              <a:t> hút nhau</a:t>
            </a:r>
            <a:r>
              <a:rPr lang="en-US" sz="2400" b="1" smtClean="0">
                <a:latin typeface="Times New Roman" pitchFamily="18" charset="0"/>
                <a:cs typeface="Times New Roman" pitchFamily="18" charset="0"/>
              </a:rPr>
              <a:t>.</a:t>
            </a:r>
            <a:endParaRPr lang="en-US" sz="2400" b="1">
              <a:latin typeface="Times New Roman" pitchFamily="18" charset="0"/>
              <a:cs typeface="Times New Roman" pitchFamily="18" charset="0"/>
            </a:endParaRPr>
          </a:p>
        </p:txBody>
      </p:sp>
      <p:sp>
        <p:nvSpPr>
          <p:cNvPr id="13" name="Rectangle 12"/>
          <p:cNvSpPr/>
          <p:nvPr/>
        </p:nvSpPr>
        <p:spPr>
          <a:xfrm>
            <a:off x="3044588" y="90361"/>
            <a:ext cx="6273153" cy="584775"/>
          </a:xfrm>
          <a:prstGeom prst="rect">
            <a:avLst/>
          </a:prstGeom>
        </p:spPr>
        <p:txBody>
          <a:bodyPr wrap="square">
            <a:spAutoFit/>
          </a:bodyPr>
          <a:lstStyle/>
          <a:p>
            <a:pPr lvl="0"/>
            <a:r>
              <a:rPr lang="en-US" sz="3200" b="1" smtClean="0">
                <a:solidFill>
                  <a:srgbClr val="00B050"/>
                </a:solidFill>
                <a:latin typeface="Times New Roman" panose="02020603050405020304" pitchFamily="18" charset="0"/>
              </a:rPr>
              <a:t>BÀI 21: NAM CHÂM VĨNH CỬU</a:t>
            </a:r>
            <a:endParaRPr lang="vi-VN" sz="3200" b="1">
              <a:solidFill>
                <a:srgbClr val="00B050"/>
              </a:solidFill>
              <a:latin typeface="Times New Roman" panose="02020603050405020304" pitchFamily="18" charset="0"/>
            </a:endParaRP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8515" y="-134487"/>
            <a:ext cx="1972812" cy="1972812"/>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963073460"/>
      </p:ext>
    </p:extLst>
  </p:cSld>
  <p:clrMapOvr>
    <a:masterClrMapping/>
  </p:clrMapOvr>
  <mc:AlternateContent xmlns:mc="http://schemas.openxmlformats.org/markup-compatibility/2006" xmlns:p14="http://schemas.microsoft.com/office/powerpoint/2010/main">
    <mc:Choice Requires="p14">
      <p:transition spd="slow" p14:dur="2000" advTm="37270"/>
    </mc:Choice>
    <mc:Fallback xmlns="">
      <p:transition spd="slow" advTm="37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3" presetClass="emph" presetSubtype="10" repeatCount="indefinite" fill="hold" grpId="0" nodeType="withEffect">
                                  <p:stCondLst>
                                    <p:cond delay="0"/>
                                  </p:stCondLst>
                                  <p:childTnLst>
                                    <p:animClr clrSpc="hsl" dir="ccw">
                                      <p:cBhvr override="childStyle">
                                        <p:cTn id="8" dur="1000" fill="hold"/>
                                        <p:tgtEl>
                                          <p:spTgt spid="13"/>
                                        </p:tgtEl>
                                        <p:attrNameLst>
                                          <p:attrName>style.color</p:attrName>
                                        </p:attrNameLst>
                                      </p:cBhvr>
                                      <p:to>
                                        <a:srgbClr val="FF0000"/>
                                      </p:to>
                                    </p:animClr>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1.875E-6 3.7037E-6 L -0.11615 0.07106 " pathEditMode="relative" rAng="0" ptsTypes="AA">
                                      <p:cBhvr>
                                        <p:cTn id="28" dur="1000" fill="hold"/>
                                        <p:tgtEl>
                                          <p:spTgt spid="12"/>
                                        </p:tgtEl>
                                        <p:attrNameLst>
                                          <p:attrName>ppt_x</p:attrName>
                                          <p:attrName>ppt_y</p:attrName>
                                        </p:attrNameLst>
                                      </p:cBhvr>
                                      <p:rCtr x="-5807" y="3542"/>
                                    </p:animMotion>
                                  </p:childTnLst>
                                </p:cTn>
                              </p:par>
                            </p:childTnLst>
                          </p:cTn>
                        </p:par>
                        <p:par>
                          <p:cTn id="29" fill="hold">
                            <p:stCondLst>
                              <p:cond delay="1000"/>
                            </p:stCondLst>
                            <p:childTnLst>
                              <p:par>
                                <p:cTn id="30" presetID="8" presetClass="emph" presetSubtype="0" fill="hold" nodeType="afterEffect">
                                  <p:stCondLst>
                                    <p:cond delay="0"/>
                                  </p:stCondLst>
                                  <p:childTnLst>
                                    <p:animRot by="-1680000">
                                      <p:cBhvr>
                                        <p:cTn id="31" dur="750" fill="hold"/>
                                        <p:tgtEl>
                                          <p:spTgt spid="9"/>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6"/>
                </p:tgtEl>
              </p:cMediaNode>
            </p:audio>
          </p:childTnLst>
        </p:cTn>
      </p:par>
    </p:tnLst>
    <p:bldLst>
      <p:bldP spid="7" grpId="0"/>
      <p:bldP spid="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70792" y="927412"/>
            <a:ext cx="6183597" cy="461665"/>
          </a:xfrm>
          <a:prstGeom prst="rect">
            <a:avLst/>
          </a:prstGeom>
        </p:spPr>
        <p:txBody>
          <a:bodyPr wrap="square">
            <a:spAutoFit/>
          </a:bodyPr>
          <a:lstStyle/>
          <a:p>
            <a:pPr indent="176213"/>
            <a:r>
              <a:rPr lang="vi-VN" sz="2400" b="1" smtClean="0">
                <a:solidFill>
                  <a:srgbClr val="FF0000"/>
                </a:solidFill>
                <a:latin typeface="Times New Roman" pitchFamily="18" charset="0"/>
                <a:cs typeface="Times New Roman" pitchFamily="18" charset="0"/>
              </a:rPr>
              <a:t>II. TƯƠNG TÁC GIỮA HAI NAM CHÂM</a:t>
            </a:r>
            <a:endParaRPr lang="vi-VN" sz="2400" b="1">
              <a:solidFill>
                <a:srgbClr val="FF0000"/>
              </a:solidFill>
              <a:latin typeface="Times New Roman" pitchFamily="18" charset="0"/>
              <a:cs typeface="Times New Roman" pitchFamily="18" charset="0"/>
            </a:endParaRPr>
          </a:p>
        </p:txBody>
      </p:sp>
      <p:sp>
        <p:nvSpPr>
          <p:cNvPr id="5" name="Rectangle 4"/>
          <p:cNvSpPr/>
          <p:nvPr/>
        </p:nvSpPr>
        <p:spPr>
          <a:xfrm>
            <a:off x="1353672" y="1389077"/>
            <a:ext cx="1628972" cy="461665"/>
          </a:xfrm>
          <a:prstGeom prst="rect">
            <a:avLst/>
          </a:prstGeom>
        </p:spPr>
        <p:txBody>
          <a:bodyPr wrap="none">
            <a:spAutoFit/>
          </a:bodyPr>
          <a:lstStyle/>
          <a:p>
            <a:pPr lvl="0"/>
            <a:r>
              <a:rPr lang="en-US" sz="2400" b="1" smtClean="0">
                <a:solidFill>
                  <a:srgbClr val="FF0000"/>
                </a:solidFill>
                <a:latin typeface="Times New Roman" pitchFamily="18" charset="0"/>
                <a:cs typeface="Times New Roman" pitchFamily="18" charset="0"/>
              </a:rPr>
              <a:t>2. Kết luận</a:t>
            </a:r>
            <a:endParaRPr lang="en-US" sz="2400" b="1">
              <a:solidFill>
                <a:srgbClr val="FF0000"/>
              </a:solidFill>
              <a:latin typeface="Times New Roman" pitchFamily="18" charset="0"/>
              <a:cs typeface="Times New Roman" pitchFamily="18" charset="0"/>
            </a:endParaRPr>
          </a:p>
        </p:txBody>
      </p:sp>
      <p:sp>
        <p:nvSpPr>
          <p:cNvPr id="6" name="Rectangle 5"/>
          <p:cNvSpPr/>
          <p:nvPr/>
        </p:nvSpPr>
        <p:spPr>
          <a:xfrm>
            <a:off x="1353672" y="1754640"/>
            <a:ext cx="10367554" cy="830997"/>
          </a:xfrm>
          <a:prstGeom prst="rect">
            <a:avLst/>
          </a:prstGeom>
        </p:spPr>
        <p:txBody>
          <a:bodyPr wrap="square">
            <a:spAutoFit/>
          </a:bodyPr>
          <a:lstStyle/>
          <a:p>
            <a:pPr algn="just"/>
            <a:r>
              <a:rPr lang="vi-VN" sz="2400" b="1" smtClean="0">
                <a:solidFill>
                  <a:srgbClr val="002060"/>
                </a:solidFill>
                <a:latin typeface="Times New Roman" pitchFamily="18" charset="0"/>
                <a:cs typeface="Times New Roman" pitchFamily="18" charset="0"/>
              </a:rPr>
              <a:t>Khi đưa từ cực của hai nam châm lại gần nhau thì chúng </a:t>
            </a:r>
            <a:r>
              <a:rPr lang="vi-VN" sz="2400" b="1" smtClean="0">
                <a:solidFill>
                  <a:srgbClr val="FF0000"/>
                </a:solidFill>
                <a:latin typeface="Times New Roman" pitchFamily="18" charset="0"/>
                <a:cs typeface="Times New Roman" pitchFamily="18" charset="0"/>
              </a:rPr>
              <a:t>hút nhau </a:t>
            </a:r>
            <a:r>
              <a:rPr lang="vi-VN" sz="2400" b="1" smtClean="0">
                <a:solidFill>
                  <a:srgbClr val="002060"/>
                </a:solidFill>
                <a:latin typeface="Times New Roman" pitchFamily="18" charset="0"/>
                <a:cs typeface="Times New Roman" pitchFamily="18" charset="0"/>
              </a:rPr>
              <a:t>nếu các từ cực</a:t>
            </a:r>
            <a:r>
              <a:rPr lang="vi-VN" sz="2400" b="1" smtClean="0">
                <a:latin typeface="Times New Roman" pitchFamily="18" charset="0"/>
                <a:cs typeface="Times New Roman" pitchFamily="18" charset="0"/>
              </a:rPr>
              <a:t> </a:t>
            </a:r>
            <a:r>
              <a:rPr lang="vi-VN" sz="2400" b="1" smtClean="0">
                <a:solidFill>
                  <a:srgbClr val="FF0000"/>
                </a:solidFill>
                <a:latin typeface="Times New Roman" pitchFamily="18" charset="0"/>
                <a:cs typeface="Times New Roman" pitchFamily="18" charset="0"/>
              </a:rPr>
              <a:t>khác tên</a:t>
            </a:r>
            <a:r>
              <a:rPr lang="vi-VN" sz="2400" b="1" smtClean="0">
                <a:latin typeface="Times New Roman" pitchFamily="18" charset="0"/>
                <a:cs typeface="Times New Roman" pitchFamily="18" charset="0"/>
              </a:rPr>
              <a:t>, </a:t>
            </a:r>
            <a:r>
              <a:rPr lang="vi-VN" sz="2400" b="1" smtClean="0">
                <a:solidFill>
                  <a:srgbClr val="FF0000"/>
                </a:solidFill>
                <a:latin typeface="Times New Roman" pitchFamily="18" charset="0"/>
                <a:cs typeface="Times New Roman" pitchFamily="18" charset="0"/>
              </a:rPr>
              <a:t>đẩy nhau </a:t>
            </a:r>
            <a:r>
              <a:rPr lang="vi-VN" sz="2400" b="1" smtClean="0">
                <a:solidFill>
                  <a:srgbClr val="002060"/>
                </a:solidFill>
                <a:latin typeface="Times New Roman" pitchFamily="18" charset="0"/>
                <a:cs typeface="Times New Roman" pitchFamily="18" charset="0"/>
              </a:rPr>
              <a:t>nếu các từ cực </a:t>
            </a:r>
            <a:r>
              <a:rPr lang="vi-VN" sz="2400" b="1" smtClean="0">
                <a:solidFill>
                  <a:srgbClr val="FF0000"/>
                </a:solidFill>
                <a:latin typeface="Times New Roman" pitchFamily="18" charset="0"/>
                <a:cs typeface="Times New Roman" pitchFamily="18" charset="0"/>
              </a:rPr>
              <a:t>cùng tên</a:t>
            </a:r>
            <a:r>
              <a:rPr lang="vi-VN" sz="2400" smtClean="0">
                <a:latin typeface="Times New Roman" pitchFamily="18" charset="0"/>
                <a:cs typeface="Times New Roman" pitchFamily="18" charset="0"/>
              </a:rPr>
              <a:t>.</a:t>
            </a:r>
            <a:endParaRPr lang="en-US" sz="2400"/>
          </a:p>
        </p:txBody>
      </p:sp>
      <p:sp>
        <p:nvSpPr>
          <p:cNvPr id="7" name="Rectangle 6"/>
          <p:cNvSpPr/>
          <p:nvPr/>
        </p:nvSpPr>
        <p:spPr>
          <a:xfrm>
            <a:off x="1170792" y="2825431"/>
            <a:ext cx="10411353" cy="1938992"/>
          </a:xfrm>
          <a:prstGeom prst="rect">
            <a:avLst/>
          </a:prstGeom>
        </p:spPr>
        <p:txBody>
          <a:bodyPr wrap="square">
            <a:spAutoFit/>
          </a:bodyPr>
          <a:lstStyle/>
          <a:p>
            <a:pPr lvl="0" indent="176213" algn="just"/>
            <a:r>
              <a:rPr lang="en-US" sz="2400" b="1" smtClean="0">
                <a:solidFill>
                  <a:srgbClr val="002060"/>
                </a:solidFill>
                <a:latin typeface="Times New Roman" panose="02020603050405020304" pitchFamily="18" charset="0"/>
              </a:rPr>
              <a:t>C</a:t>
            </a:r>
            <a:r>
              <a:rPr lang="vi-VN" sz="2400" b="1" smtClean="0">
                <a:solidFill>
                  <a:srgbClr val="002060"/>
                </a:solidFill>
                <a:latin typeface="Times New Roman" panose="02020603050405020304" pitchFamily="18" charset="0"/>
              </a:rPr>
              <a:t>ách </a:t>
            </a:r>
            <a:r>
              <a:rPr lang="vi-VN" sz="2400" b="1">
                <a:solidFill>
                  <a:srgbClr val="002060"/>
                </a:solidFill>
                <a:latin typeface="Times New Roman" panose="02020603050405020304" pitchFamily="18" charset="0"/>
              </a:rPr>
              <a:t>để nhận biết các cực của nam </a:t>
            </a:r>
            <a:r>
              <a:rPr lang="vi-VN" sz="2400" b="1" smtClean="0">
                <a:solidFill>
                  <a:srgbClr val="002060"/>
                </a:solidFill>
                <a:latin typeface="Times New Roman" panose="02020603050405020304" pitchFamily="18" charset="0"/>
              </a:rPr>
              <a:t>châm</a:t>
            </a:r>
            <a:r>
              <a:rPr lang="en-US" sz="2400" b="1" smtClean="0">
                <a:solidFill>
                  <a:srgbClr val="002060"/>
                </a:solidFill>
                <a:latin typeface="Times New Roman" panose="02020603050405020304" pitchFamily="18" charset="0"/>
              </a:rPr>
              <a:t>:</a:t>
            </a:r>
            <a:endParaRPr lang="vi-VN" sz="2400" b="1">
              <a:solidFill>
                <a:srgbClr val="002060"/>
              </a:solidFill>
              <a:latin typeface="Times New Roman" panose="02020603050405020304" pitchFamily="18" charset="0"/>
            </a:endParaRPr>
          </a:p>
          <a:p>
            <a:pPr lvl="0" indent="176213" algn="just"/>
            <a:r>
              <a:rPr lang="vi-VN" sz="2400" b="1" i="1">
                <a:solidFill>
                  <a:srgbClr val="002060"/>
                </a:solidFill>
                <a:latin typeface="Times New Roman" panose="02020603050405020304" pitchFamily="18" charset="0"/>
              </a:rPr>
              <a:t>+Căn cứ vào màu sơn.</a:t>
            </a:r>
          </a:p>
          <a:p>
            <a:pPr lvl="0" indent="176213" algn="just"/>
            <a:r>
              <a:rPr lang="vi-VN" sz="2400" b="1" i="1">
                <a:solidFill>
                  <a:srgbClr val="002060"/>
                </a:solidFill>
                <a:latin typeface="Times New Roman" panose="02020603050405020304" pitchFamily="18" charset="0"/>
              </a:rPr>
              <a:t>+ Căn cứ vào kí hiệu bằng chữ viết ( N hoặc S).</a:t>
            </a:r>
          </a:p>
          <a:p>
            <a:pPr lvl="0" indent="176213" algn="just"/>
            <a:r>
              <a:rPr lang="vi-VN" sz="2400" b="1" i="1">
                <a:solidFill>
                  <a:srgbClr val="002060"/>
                </a:solidFill>
                <a:latin typeface="Times New Roman" panose="02020603050405020304" pitchFamily="18" charset="0"/>
              </a:rPr>
              <a:t>+Căn cứ vào sự định hướng của nam châm.</a:t>
            </a:r>
          </a:p>
          <a:p>
            <a:pPr lvl="0" indent="176213" algn="just"/>
            <a:r>
              <a:rPr lang="vi-VN" sz="2400" b="1" i="1">
                <a:solidFill>
                  <a:srgbClr val="002060"/>
                </a:solidFill>
                <a:latin typeface="Times New Roman" panose="02020603050405020304" pitchFamily="18" charset="0"/>
              </a:rPr>
              <a:t>+ Căn cứ vào sự tương tác giữa hai nam châm.</a:t>
            </a:r>
          </a:p>
        </p:txBody>
      </p:sp>
      <p:sp>
        <p:nvSpPr>
          <p:cNvPr id="8" name="Rectangle 7"/>
          <p:cNvSpPr/>
          <p:nvPr/>
        </p:nvSpPr>
        <p:spPr>
          <a:xfrm>
            <a:off x="3044588" y="90361"/>
            <a:ext cx="6273153" cy="584775"/>
          </a:xfrm>
          <a:prstGeom prst="rect">
            <a:avLst/>
          </a:prstGeom>
        </p:spPr>
        <p:txBody>
          <a:bodyPr wrap="square">
            <a:spAutoFit/>
          </a:bodyPr>
          <a:lstStyle/>
          <a:p>
            <a:pPr lvl="0"/>
            <a:r>
              <a:rPr lang="en-US" sz="3200" b="1" smtClean="0">
                <a:solidFill>
                  <a:srgbClr val="00B050"/>
                </a:solidFill>
                <a:latin typeface="Times New Roman" panose="02020603050405020304" pitchFamily="18" charset="0"/>
              </a:rPr>
              <a:t>BÀI 21: NAM CHÂM VĨNH CỬU</a:t>
            </a:r>
            <a:endParaRPr lang="vi-VN" sz="3200" b="1">
              <a:solidFill>
                <a:srgbClr val="00B050"/>
              </a:solidFill>
              <a:latin typeface="Times New Roman" panose="02020603050405020304" pitchFamily="18"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515" y="-134487"/>
            <a:ext cx="1972812" cy="1972812"/>
          </a:xfrm>
          <a:prstGeom prst="rect">
            <a:avLst/>
          </a:prstGeom>
        </p:spPr>
      </p:pic>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147283711"/>
      </p:ext>
    </p:extLst>
  </p:cSld>
  <p:clrMapOvr>
    <a:masterClrMapping/>
  </p:clrMapOvr>
  <mc:AlternateContent xmlns:mc="http://schemas.openxmlformats.org/markup-compatibility/2006" xmlns:p14="http://schemas.microsoft.com/office/powerpoint/2010/main">
    <mc:Choice Requires="p14">
      <p:transition spd="slow" p14:dur="2000" advTm="105752"/>
    </mc:Choice>
    <mc:Fallback xmlns="">
      <p:transition spd="slow" advTm="105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3" presetClass="emph" presetSubtype="10" repeatCount="indefinite" fill="hold" grpId="0" nodeType="withEffect">
                                  <p:stCondLst>
                                    <p:cond delay="0"/>
                                  </p:stCondLst>
                                  <p:childTnLst>
                                    <p:animClr clrSpc="hsl" dir="ccw">
                                      <p:cBhvr override="childStyle">
                                        <p:cTn id="8" dur="1000" fill="hold"/>
                                        <p:tgtEl>
                                          <p:spTgt spid="8"/>
                                        </p:tgtEl>
                                        <p:attrNameLst>
                                          <p:attrName>style.color</p:attrName>
                                        </p:attrNameLst>
                                      </p:cBhvr>
                                      <p:to>
                                        <a:srgbClr val="FF0000"/>
                                      </p:to>
                                    </p:animClr>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10"/>
                </p:tgtEl>
              </p:cMediaNode>
            </p:audio>
          </p:childTnLst>
        </p:cTn>
      </p:par>
    </p:tnLst>
    <p:bldLst>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70792" y="927412"/>
            <a:ext cx="6183597" cy="461665"/>
          </a:xfrm>
          <a:prstGeom prst="rect">
            <a:avLst/>
          </a:prstGeom>
        </p:spPr>
        <p:txBody>
          <a:bodyPr wrap="square">
            <a:spAutoFit/>
          </a:bodyPr>
          <a:lstStyle/>
          <a:p>
            <a:pPr indent="176213"/>
            <a:r>
              <a:rPr lang="en-US" sz="2400" b="1" smtClean="0">
                <a:solidFill>
                  <a:srgbClr val="FF0000"/>
                </a:solidFill>
                <a:latin typeface="Times New Roman" pitchFamily="18" charset="0"/>
                <a:cs typeface="Times New Roman" pitchFamily="18" charset="0"/>
              </a:rPr>
              <a:t>III. VẬN DỤNG</a:t>
            </a:r>
            <a:endParaRPr lang="vi-VN" sz="2400" b="1">
              <a:solidFill>
                <a:srgbClr val="FF0000"/>
              </a:solidFill>
              <a:latin typeface="Times New Roman" pitchFamily="18" charset="0"/>
              <a:cs typeface="Times New Roman" pitchFamily="18" charset="0"/>
            </a:endParaRPr>
          </a:p>
        </p:txBody>
      </p:sp>
      <p:sp>
        <p:nvSpPr>
          <p:cNvPr id="5"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6"/>
          <p:cNvSpPr>
            <a:spLocks noChangeArrowheads="1"/>
          </p:cNvSpPr>
          <p:nvPr/>
        </p:nvSpPr>
        <p:spPr bwMode="auto">
          <a:xfrm>
            <a:off x="1366969" y="1376363"/>
            <a:ext cx="472903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vi-VN" sz="2400" b="1" smtClean="0">
                <a:latin typeface="+mj-lt"/>
              </a:rPr>
              <a:t>C5 </a:t>
            </a:r>
            <a:r>
              <a:rPr lang="en-US" sz="2400" b="1" smtClean="0">
                <a:latin typeface="+mj-lt"/>
              </a:rPr>
              <a:t>:</a:t>
            </a:r>
            <a:r>
              <a:rPr lang="vi-VN" sz="2400">
                <a:latin typeface="+mj-lt"/>
              </a:rPr>
              <a:t> Theo em, có thể giải thích thế nào hiện tượng hình nhân đặt trên xe của Tổ Xung Chi luôn chỉ hướng nam?</a:t>
            </a:r>
            <a:endParaRPr kumimoji="0" lang="en-US" sz="2400" b="0" i="0" u="none" strike="noStrike" cap="none" normalizeH="0" baseline="0" smtClean="0">
              <a:ln>
                <a:noFill/>
              </a:ln>
              <a:solidFill>
                <a:schemeClr val="tx1"/>
              </a:solidFill>
              <a:effectLst/>
              <a:latin typeface="+mj-lt"/>
            </a:endParaRPr>
          </a:p>
        </p:txBody>
      </p:sp>
      <p:sp>
        <p:nvSpPr>
          <p:cNvPr id="7" name="Rectangle 7"/>
          <p:cNvSpPr>
            <a:spLocks noChangeArrowheads="1"/>
          </p:cNvSpPr>
          <p:nvPr/>
        </p:nvSpPr>
        <p:spPr bwMode="auto">
          <a:xfrm>
            <a:off x="0" y="9191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2" name="Picture 21"/>
          <p:cNvPicPr>
            <a:picLocks noChangeAspect="1"/>
          </p:cNvPicPr>
          <p:nvPr/>
        </p:nvPicPr>
        <p:blipFill>
          <a:blip r:embed="rId5"/>
          <a:stretch>
            <a:fillRect/>
          </a:stretch>
        </p:blipFill>
        <p:spPr>
          <a:xfrm>
            <a:off x="6361938" y="1376363"/>
            <a:ext cx="5625451" cy="3541059"/>
          </a:xfrm>
          <a:prstGeom prst="rect">
            <a:avLst/>
          </a:prstGeom>
        </p:spPr>
      </p:pic>
      <p:sp>
        <p:nvSpPr>
          <p:cNvPr id="2" name="Rectangle 1"/>
          <p:cNvSpPr/>
          <p:nvPr/>
        </p:nvSpPr>
        <p:spPr>
          <a:xfrm>
            <a:off x="1633221" y="3394974"/>
            <a:ext cx="3866242" cy="830997"/>
          </a:xfrm>
          <a:prstGeom prst="rect">
            <a:avLst/>
          </a:prstGeom>
        </p:spPr>
        <p:txBody>
          <a:bodyPr wrap="square">
            <a:spAutoFit/>
          </a:bodyPr>
          <a:lstStyle/>
          <a:p>
            <a:pPr algn="just"/>
            <a:r>
              <a:rPr lang="en-US" sz="2400" b="0" i="0" smtClean="0">
                <a:solidFill>
                  <a:srgbClr val="000000"/>
                </a:solidFill>
                <a:effectLst/>
                <a:latin typeface="Times New Roman" panose="02020603050405020304" pitchFamily="18" charset="0"/>
                <a:cs typeface="Times New Roman" panose="02020603050405020304" pitchFamily="18" charset="0"/>
              </a:rPr>
              <a:t>Do Tổ Xung Chi đã lắp đặt trên xe một thanh nam châm.</a:t>
            </a:r>
            <a:endParaRPr lang="en-US" sz="2400">
              <a:latin typeface="Times New Roman" panose="02020603050405020304" pitchFamily="18" charset="0"/>
              <a:cs typeface="Times New Roman" panose="02020603050405020304" pitchFamily="18" charset="0"/>
            </a:endParaRPr>
          </a:p>
        </p:txBody>
      </p:sp>
      <p:sp>
        <p:nvSpPr>
          <p:cNvPr id="8" name="Rectangle 7"/>
          <p:cNvSpPr/>
          <p:nvPr/>
        </p:nvSpPr>
        <p:spPr>
          <a:xfrm>
            <a:off x="3044588" y="90361"/>
            <a:ext cx="6273153" cy="584775"/>
          </a:xfrm>
          <a:prstGeom prst="rect">
            <a:avLst/>
          </a:prstGeom>
        </p:spPr>
        <p:txBody>
          <a:bodyPr wrap="square">
            <a:spAutoFit/>
          </a:bodyPr>
          <a:lstStyle/>
          <a:p>
            <a:pPr lvl="0"/>
            <a:r>
              <a:rPr lang="en-US" sz="3200" b="1" smtClean="0">
                <a:solidFill>
                  <a:srgbClr val="00B050"/>
                </a:solidFill>
                <a:latin typeface="Times New Roman" panose="02020603050405020304" pitchFamily="18" charset="0"/>
              </a:rPr>
              <a:t>BÀI 21: NAM CHÂM VĨNH CỬU</a:t>
            </a:r>
            <a:endParaRPr lang="vi-VN" sz="3200" b="1">
              <a:solidFill>
                <a:srgbClr val="00B050"/>
              </a:solidFill>
              <a:latin typeface="Times New Roman" panose="02020603050405020304" pitchFamily="18" charset="0"/>
            </a:endParaRPr>
          </a:p>
        </p:txBody>
      </p:sp>
      <p:sp>
        <p:nvSpPr>
          <p:cNvPr id="3" name="Rectangle 2"/>
          <p:cNvSpPr/>
          <p:nvPr/>
        </p:nvSpPr>
        <p:spPr>
          <a:xfrm>
            <a:off x="2907796" y="2715190"/>
            <a:ext cx="1354794" cy="461665"/>
          </a:xfrm>
          <a:prstGeom prst="rect">
            <a:avLst/>
          </a:prstGeom>
        </p:spPr>
        <p:txBody>
          <a:bodyPr wrap="none">
            <a:spAutoFit/>
          </a:bodyPr>
          <a:lstStyle/>
          <a:p>
            <a:pPr lvl="0" indent="176213"/>
            <a:r>
              <a:rPr lang="en-US" sz="2400" b="1">
                <a:solidFill>
                  <a:prstClr val="black"/>
                </a:solidFill>
                <a:latin typeface="Times New Roman" pitchFamily="18" charset="0"/>
                <a:cs typeface="Times New Roman" pitchFamily="18" charset="0"/>
              </a:rPr>
              <a:t>Trả lời:</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515" y="-134487"/>
            <a:ext cx="1972812" cy="1972812"/>
          </a:xfrm>
          <a:prstGeom prst="rect">
            <a:avLst/>
          </a:prstGeom>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84572822"/>
      </p:ext>
    </p:extLst>
  </p:cSld>
  <p:clrMapOvr>
    <a:masterClrMapping/>
  </p:clrMapOvr>
  <mc:AlternateContent xmlns:mc="http://schemas.openxmlformats.org/markup-compatibility/2006" xmlns:p14="http://schemas.microsoft.com/office/powerpoint/2010/main">
    <mc:Choice Requires="p14">
      <p:transition spd="slow" p14:dur="2000" advTm="73274"/>
    </mc:Choice>
    <mc:Fallback xmlns="">
      <p:transition spd="slow" advTm="73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3" presetClass="emph" presetSubtype="10" repeatCount="indefinite" fill="hold" grpId="0" nodeType="withEffect">
                                  <p:stCondLst>
                                    <p:cond delay="0"/>
                                  </p:stCondLst>
                                  <p:childTnLst>
                                    <p:animClr clrSpc="hsl" dir="ccw">
                                      <p:cBhvr override="childStyle">
                                        <p:cTn id="8" dur="1000" fill="hold"/>
                                        <p:tgtEl>
                                          <p:spTgt spid="8"/>
                                        </p:tgtEl>
                                        <p:attrNameLst>
                                          <p:attrName>style.color</p:attrName>
                                        </p:attrNameLst>
                                      </p:cBhvr>
                                      <p:to>
                                        <a:srgbClr val="FF0000"/>
                                      </p:to>
                                    </p:animClr>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barn(inVertical)">
                                      <p:cBhvr>
                                        <p:cTn id="3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11"/>
                </p:tgtEl>
              </p:cMediaNode>
            </p:audio>
          </p:childTnLst>
        </p:cTn>
      </p:par>
    </p:tnLst>
    <p:bldLst>
      <p:bldP spid="4" grpId="0"/>
      <p:bldP spid="6" grpId="0"/>
      <p:bldP spid="8"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70792" y="927412"/>
            <a:ext cx="6183597" cy="461665"/>
          </a:xfrm>
          <a:prstGeom prst="rect">
            <a:avLst/>
          </a:prstGeom>
        </p:spPr>
        <p:txBody>
          <a:bodyPr wrap="square">
            <a:spAutoFit/>
          </a:bodyPr>
          <a:lstStyle/>
          <a:p>
            <a:pPr marL="0" marR="0" lvl="0" indent="176213"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rPr>
              <a:t>III. VẬN DỤNG</a:t>
            </a:r>
            <a:endParaRPr kumimoji="0" lang="vi-VN" sz="24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5"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7"/>
          <p:cNvSpPr>
            <a:spLocks noChangeArrowheads="1"/>
          </p:cNvSpPr>
          <p:nvPr/>
        </p:nvSpPr>
        <p:spPr bwMode="auto">
          <a:xfrm>
            <a:off x="0" y="9191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p:cNvSpPr/>
          <p:nvPr/>
        </p:nvSpPr>
        <p:spPr>
          <a:xfrm>
            <a:off x="3044588" y="90361"/>
            <a:ext cx="627315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B050"/>
                </a:solidFill>
                <a:effectLst/>
                <a:uLnTx/>
                <a:uFillTx/>
                <a:latin typeface="Times New Roman" panose="02020603050405020304" pitchFamily="18" charset="0"/>
                <a:ea typeface="+mn-ea"/>
                <a:cs typeface="+mn-cs"/>
              </a:rPr>
              <a:t>BÀI 21: NAM CHÂM VĨNH CỬU</a:t>
            </a:r>
            <a:endParaRPr kumimoji="0" lang="vi-VN" sz="32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515" y="-134487"/>
            <a:ext cx="1972812" cy="1972812"/>
          </a:xfrm>
          <a:prstGeom prst="rect">
            <a:avLst/>
          </a:prstGeom>
        </p:spPr>
      </p:pic>
      <p:sp>
        <p:nvSpPr>
          <p:cNvPr id="12" name="Text Box 17"/>
          <p:cNvSpPr txBox="1">
            <a:spLocks noChangeArrowheads="1"/>
          </p:cNvSpPr>
          <p:nvPr/>
        </p:nvSpPr>
        <p:spPr bwMode="auto">
          <a:xfrm>
            <a:off x="956658" y="1708610"/>
            <a:ext cx="5469899" cy="2215991"/>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50000"/>
              </a:spcBef>
              <a:spcAft>
                <a:spcPct val="0"/>
              </a:spcAft>
              <a:buFontTx/>
              <a:buNone/>
            </a:pPr>
            <a:r>
              <a:rPr lang="en-US" altLang="en-US" sz="2400" b="1" dirty="0">
                <a:solidFill>
                  <a:srgbClr val="000000"/>
                </a:solidFill>
                <a:latin typeface=".VnTime" panose="020B7200000000000000" pitchFamily="34" charset="0"/>
              </a:rPr>
              <a:t>     </a:t>
            </a:r>
            <a:r>
              <a:rPr lang="en-US" altLang="en-US" sz="2400" b="1" dirty="0" smtClean="0">
                <a:solidFill>
                  <a:srgbClr val="000000"/>
                </a:solidFill>
                <a:latin typeface=".VnTime" panose="020B7200000000000000" pitchFamily="34" charset="0"/>
              </a:rPr>
              <a:t>C6: </a:t>
            </a:r>
            <a:r>
              <a:rPr lang="en-US" altLang="en-US" sz="2400" b="1" dirty="0" err="1">
                <a:solidFill>
                  <a:srgbClr val="000000"/>
                </a:solidFill>
                <a:latin typeface=".VnTime" panose="020B7200000000000000" pitchFamily="34" charset="0"/>
              </a:rPr>
              <a:t>Ngư­êi</a:t>
            </a:r>
            <a:r>
              <a:rPr lang="en-US" altLang="en-US" sz="2400" b="1" dirty="0">
                <a:solidFill>
                  <a:srgbClr val="000000"/>
                </a:solidFill>
                <a:latin typeface=".VnTime" panose="020B7200000000000000" pitchFamily="34" charset="0"/>
              </a:rPr>
              <a:t> ta </a:t>
            </a:r>
            <a:r>
              <a:rPr lang="en-US" altLang="en-US" sz="2400" b="1" dirty="0" err="1">
                <a:solidFill>
                  <a:srgbClr val="000000"/>
                </a:solidFill>
                <a:latin typeface=".VnTime" panose="020B7200000000000000" pitchFamily="34" charset="0"/>
              </a:rPr>
              <a:t>dïng</a:t>
            </a:r>
            <a:r>
              <a:rPr lang="en-US" altLang="en-US" sz="2400" b="1" dirty="0">
                <a:solidFill>
                  <a:srgbClr val="000000"/>
                </a:solidFill>
                <a:latin typeface=".VnTime" panose="020B7200000000000000" pitchFamily="34" charset="0"/>
              </a:rPr>
              <a:t> la </a:t>
            </a:r>
            <a:r>
              <a:rPr lang="en-US" altLang="en-US" sz="2400" b="1" dirty="0" err="1">
                <a:solidFill>
                  <a:srgbClr val="000000"/>
                </a:solidFill>
                <a:latin typeface=".VnTime" panose="020B7200000000000000" pitchFamily="34" charset="0"/>
              </a:rPr>
              <a:t>bµn</a:t>
            </a:r>
            <a:r>
              <a:rPr lang="en-US" altLang="en-US" sz="2400" b="1" dirty="0">
                <a:solidFill>
                  <a:srgbClr val="000000"/>
                </a:solidFill>
                <a:latin typeface=".VnTime" panose="020B7200000000000000" pitchFamily="34" charset="0"/>
              </a:rPr>
              <a:t> ®Ó </a:t>
            </a:r>
            <a:r>
              <a:rPr lang="en-US" altLang="en-US" sz="2400" b="1" dirty="0" err="1">
                <a:solidFill>
                  <a:srgbClr val="000000"/>
                </a:solidFill>
                <a:latin typeface=".VnTime" panose="020B7200000000000000" pitchFamily="34" charset="0"/>
              </a:rPr>
              <a:t>x¸c</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Þnh</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hư­íng</a:t>
            </a:r>
            <a:r>
              <a:rPr lang="en-US" altLang="en-US" sz="2400" b="1" dirty="0">
                <a:solidFill>
                  <a:srgbClr val="000000"/>
                </a:solidFill>
                <a:latin typeface=".VnTime" panose="020B7200000000000000" pitchFamily="34" charset="0"/>
              </a:rPr>
              <a:t> B¾c, Nam. </a:t>
            </a:r>
            <a:r>
              <a:rPr lang="en-US" altLang="en-US" sz="2400" b="1" dirty="0" err="1">
                <a:solidFill>
                  <a:srgbClr val="000000"/>
                </a:solidFill>
                <a:latin typeface=".VnTime" panose="020B7200000000000000" pitchFamily="34" charset="0"/>
              </a:rPr>
              <a:t>T×m</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hiÓu</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cÊu</a:t>
            </a:r>
            <a:r>
              <a:rPr lang="en-US" altLang="en-US" sz="2400" b="1" dirty="0">
                <a:solidFill>
                  <a:srgbClr val="000000"/>
                </a:solidFill>
                <a:latin typeface=".VnTime" panose="020B7200000000000000" pitchFamily="34" charset="0"/>
              </a:rPr>
              <a:t> t¹o </a:t>
            </a:r>
            <a:r>
              <a:rPr lang="en-US" altLang="en-US" sz="2400" b="1" dirty="0" err="1">
                <a:solidFill>
                  <a:srgbClr val="000000"/>
                </a:solidFill>
                <a:latin typeface=".VnTime" panose="020B7200000000000000" pitchFamily="34" charset="0"/>
              </a:rPr>
              <a:t>cña</a:t>
            </a:r>
            <a:r>
              <a:rPr lang="en-US" altLang="en-US" sz="2400" b="1" dirty="0">
                <a:solidFill>
                  <a:srgbClr val="000000"/>
                </a:solidFill>
                <a:latin typeface=".VnTime" panose="020B7200000000000000" pitchFamily="34" charset="0"/>
              </a:rPr>
              <a:t> la </a:t>
            </a:r>
            <a:r>
              <a:rPr lang="en-US" altLang="en-US" sz="2400" b="1" dirty="0" err="1">
                <a:solidFill>
                  <a:srgbClr val="000000"/>
                </a:solidFill>
                <a:latin typeface=".VnTime" panose="020B7200000000000000" pitchFamily="34" charset="0"/>
              </a:rPr>
              <a:t>bµn</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H·y</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cho</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biÕt</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bé</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phËn</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nµo</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cña</a:t>
            </a:r>
            <a:r>
              <a:rPr lang="en-US" altLang="en-US" sz="2400" b="1" dirty="0">
                <a:solidFill>
                  <a:srgbClr val="000000"/>
                </a:solidFill>
                <a:latin typeface=".VnTime" panose="020B7200000000000000" pitchFamily="34" charset="0"/>
              </a:rPr>
              <a:t> la </a:t>
            </a:r>
            <a:r>
              <a:rPr lang="en-US" altLang="en-US" sz="2400" b="1" dirty="0" err="1">
                <a:solidFill>
                  <a:srgbClr val="000000"/>
                </a:solidFill>
                <a:latin typeface=".VnTime" panose="020B7200000000000000" pitchFamily="34" charset="0"/>
              </a:rPr>
              <a:t>bµn</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cã</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t¸c</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dông</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chØ</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h­íng</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Gi¶i</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thÝch</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BiÕt</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r»ng</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mÆt</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sè</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cña</a:t>
            </a:r>
            <a:r>
              <a:rPr lang="en-US" altLang="en-US" sz="2400" b="1" dirty="0">
                <a:solidFill>
                  <a:srgbClr val="000000"/>
                </a:solidFill>
                <a:latin typeface=".VnTime" panose="020B7200000000000000" pitchFamily="34" charset="0"/>
              </a:rPr>
              <a:t> la </a:t>
            </a:r>
            <a:r>
              <a:rPr lang="en-US" altLang="en-US" sz="2400" b="1" dirty="0" err="1">
                <a:solidFill>
                  <a:srgbClr val="000000"/>
                </a:solidFill>
                <a:latin typeface=".VnTime" panose="020B7200000000000000" pitchFamily="34" charset="0"/>
              </a:rPr>
              <a:t>bµn</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cã</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thÓ</a:t>
            </a:r>
            <a:r>
              <a:rPr lang="en-US" altLang="en-US" sz="2400" b="1" dirty="0">
                <a:solidFill>
                  <a:srgbClr val="000000"/>
                </a:solidFill>
                <a:latin typeface=".VnTime" panose="020B7200000000000000" pitchFamily="34" charset="0"/>
              </a:rPr>
              <a:t> quay ®</a:t>
            </a:r>
            <a:r>
              <a:rPr lang="en-US" altLang="en-US" sz="2400" b="1" dirty="0" err="1">
                <a:solidFill>
                  <a:srgbClr val="000000"/>
                </a:solidFill>
                <a:latin typeface=".VnTime" panose="020B7200000000000000" pitchFamily="34" charset="0"/>
              </a:rPr>
              <a:t>éc</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lËp</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víi</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nam</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ch©m</a:t>
            </a:r>
            <a:r>
              <a:rPr lang="en-US" altLang="en-US" sz="2400" b="1" dirty="0">
                <a:solidFill>
                  <a:srgbClr val="000000"/>
                </a:solidFill>
                <a:latin typeface=".VnTime" panose="020B7200000000000000" pitchFamily="34" charset="0"/>
              </a:rPr>
              <a:t>.</a:t>
            </a:r>
            <a:endParaRPr lang="vi-VN" altLang="en-US" sz="2400" b="1" dirty="0">
              <a:solidFill>
                <a:srgbClr val="000000"/>
              </a:solidFill>
              <a:latin typeface=".VnTime" panose="020B7200000000000000" pitchFamily="34" charset="0"/>
            </a:endParaRPr>
          </a:p>
        </p:txBody>
      </p:sp>
      <p:pic>
        <p:nvPicPr>
          <p:cNvPr id="13" name="Picture 20" descr="ve%20la%20ban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2017" y="1549054"/>
            <a:ext cx="4073146"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79"/>
          <p:cNvSpPr txBox="1">
            <a:spLocks noChangeArrowheads="1"/>
          </p:cNvSpPr>
          <p:nvPr/>
        </p:nvSpPr>
        <p:spPr bwMode="auto">
          <a:xfrm>
            <a:off x="602416" y="4240222"/>
            <a:ext cx="651960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indent="5175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spcBef>
                <a:spcPct val="50000"/>
              </a:spcBef>
              <a:spcAft>
                <a:spcPct val="0"/>
              </a:spcAft>
              <a:buNone/>
            </a:pPr>
            <a:r>
              <a:rPr lang="en-US" altLang="en-US" sz="2400" dirty="0">
                <a:solidFill>
                  <a:srgbClr val="FF0000"/>
                </a:solidFill>
                <a:latin typeface="Times New Roman" panose="02020603050405020304" pitchFamily="18" charset="0"/>
                <a:cs typeface="Times New Roman" panose="02020603050405020304" pitchFamily="18" charset="0"/>
              </a:rPr>
              <a:t>C6: </a:t>
            </a:r>
            <a:r>
              <a:rPr lang="en-US" altLang="en-US" sz="2400" dirty="0" err="1">
                <a:solidFill>
                  <a:srgbClr val="FF0000"/>
                </a:solidFill>
                <a:latin typeface="Times New Roman" panose="02020603050405020304" pitchFamily="18" charset="0"/>
                <a:cs typeface="Times New Roman" panose="02020603050405020304" pitchFamily="18" charset="0"/>
              </a:rPr>
              <a:t>Bộ</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phận</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chính</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chỉ</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hướng</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của</a:t>
            </a:r>
            <a:r>
              <a:rPr lang="en-US" altLang="en-US" sz="2400" dirty="0">
                <a:solidFill>
                  <a:srgbClr val="FF0000"/>
                </a:solidFill>
                <a:latin typeface="Times New Roman" panose="02020603050405020304" pitchFamily="18" charset="0"/>
                <a:cs typeface="Times New Roman" panose="02020603050405020304" pitchFamily="18" charset="0"/>
              </a:rPr>
              <a:t> la </a:t>
            </a:r>
            <a:r>
              <a:rPr lang="en-US" altLang="en-US" sz="2400" dirty="0" err="1">
                <a:solidFill>
                  <a:srgbClr val="FF0000"/>
                </a:solidFill>
                <a:latin typeface="Times New Roman" panose="02020603050405020304" pitchFamily="18" charset="0"/>
                <a:cs typeface="Times New Roman" panose="02020603050405020304" pitchFamily="18" charset="0"/>
              </a:rPr>
              <a:t>bàn</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là</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kim</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nam</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châm</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Vì</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mọi</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nơi</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trên</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trái</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đất</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kim</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nam</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châm</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luôn</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chỉ</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hướng</a:t>
            </a:r>
            <a:r>
              <a:rPr lang="en-US" altLang="en-US" sz="2400" dirty="0">
                <a:solidFill>
                  <a:srgbClr val="FF0000"/>
                </a:solidFill>
                <a:latin typeface="Times New Roman" panose="02020603050405020304" pitchFamily="18" charset="0"/>
                <a:cs typeface="Times New Roman" panose="02020603050405020304" pitchFamily="18" charset="0"/>
              </a:rPr>
              <a:t> Nam – </a:t>
            </a:r>
            <a:r>
              <a:rPr lang="en-US" altLang="en-US" sz="2400" dirty="0" err="1">
                <a:solidFill>
                  <a:srgbClr val="FF0000"/>
                </a:solidFill>
                <a:latin typeface="Times New Roman" panose="02020603050405020304" pitchFamily="18" charset="0"/>
                <a:cs typeface="Times New Roman" panose="02020603050405020304" pitchFamily="18" charset="0"/>
              </a:rPr>
              <a:t>Bắc</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82044494"/>
      </p:ext>
    </p:extLst>
  </p:cSld>
  <p:clrMapOvr>
    <a:masterClrMapping/>
  </p:clrMapOvr>
  <mc:AlternateContent xmlns:mc="http://schemas.openxmlformats.org/markup-compatibility/2006" xmlns:p14="http://schemas.microsoft.com/office/powerpoint/2010/main">
    <mc:Choice Requires="p14">
      <p:transition spd="slow" p14:dur="2000" advTm="74538"/>
    </mc:Choice>
    <mc:Fallback xmlns="">
      <p:transition spd="slow" advTm="74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 presetClass="emph" presetSubtype="10" repeatCount="indefinite" fill="hold" grpId="0" nodeType="withEffect">
                                  <p:stCondLst>
                                    <p:cond delay="0"/>
                                  </p:stCondLst>
                                  <p:childTnLst>
                                    <p:animClr clrSpc="hsl" dir="ccw">
                                      <p:cBhvr override="childStyle">
                                        <p:cTn id="8" dur="1000" fill="hold"/>
                                        <p:tgtEl>
                                          <p:spTgt spid="8"/>
                                        </p:tgtEl>
                                        <p:attrNameLst>
                                          <p:attrName>style.color</p:attrName>
                                        </p:attrNameLst>
                                      </p:cBhvr>
                                      <p:to>
                                        <a:srgbClr val="FF0000"/>
                                      </p:to>
                                    </p:animClr>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ircle(in)">
                                      <p:cBhvr>
                                        <p:cTn id="21" dur="2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4" grpId="0"/>
      <p:bldP spid="8" grpId="0"/>
      <p:bldP spid="12"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7321" y="796765"/>
            <a:ext cx="6183597" cy="461665"/>
          </a:xfrm>
          <a:prstGeom prst="rect">
            <a:avLst/>
          </a:prstGeom>
        </p:spPr>
        <p:txBody>
          <a:bodyPr wrap="square">
            <a:spAutoFit/>
          </a:bodyPr>
          <a:lstStyle/>
          <a:p>
            <a:pPr marL="0" marR="0" lvl="0" indent="176213"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III. VẬN DỤNG</a:t>
            </a:r>
            <a:endParaRPr kumimoji="0" lang="vi-VN"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5"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7"/>
          <p:cNvSpPr>
            <a:spLocks noChangeArrowheads="1"/>
          </p:cNvSpPr>
          <p:nvPr/>
        </p:nvSpPr>
        <p:spPr bwMode="auto">
          <a:xfrm>
            <a:off x="0" y="9191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p:cNvSpPr/>
          <p:nvPr/>
        </p:nvSpPr>
        <p:spPr>
          <a:xfrm>
            <a:off x="3044588" y="90361"/>
            <a:ext cx="627315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B050"/>
                </a:solidFill>
                <a:effectLst/>
                <a:uLnTx/>
                <a:uFillTx/>
                <a:latin typeface="Times New Roman" panose="02020603050405020304" pitchFamily="18" charset="0"/>
                <a:ea typeface="+mn-ea"/>
                <a:cs typeface="+mn-cs"/>
              </a:rPr>
              <a:t>BÀI 21: NAM CHÂM VĨNH CỬU</a:t>
            </a:r>
            <a:endParaRPr kumimoji="0" lang="vi-VN" sz="32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515" y="-134487"/>
            <a:ext cx="1972812" cy="1972812"/>
          </a:xfrm>
          <a:prstGeom prst="rect">
            <a:avLst/>
          </a:prstGeom>
        </p:spPr>
      </p:pic>
      <p:sp>
        <p:nvSpPr>
          <p:cNvPr id="26" name="Rectangle 16"/>
          <p:cNvSpPr>
            <a:spLocks noChangeArrowheads="1"/>
          </p:cNvSpPr>
          <p:nvPr/>
        </p:nvSpPr>
        <p:spPr bwMode="auto">
          <a:xfrm>
            <a:off x="161040" y="1620390"/>
            <a:ext cx="457200" cy="510862"/>
          </a:xfrm>
          <a:prstGeom prst="rect">
            <a:avLst/>
          </a:prstGeom>
          <a:solidFill>
            <a:schemeClr val="bg1"/>
          </a:solidFill>
          <a:ln w="9525" algn="ctr">
            <a:solidFill>
              <a:srgbClr val="FF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2800" dirty="0">
                <a:solidFill>
                  <a:srgbClr val="FF3399"/>
                </a:solidFill>
                <a:latin typeface=".VnVogueH" panose="020B7200000000000000" pitchFamily="34" charset="0"/>
              </a:rPr>
              <a:t>C</a:t>
            </a:r>
            <a:r>
              <a:rPr lang="en-US" altLang="en-US" sz="2800" baseline="-25000" dirty="0">
                <a:solidFill>
                  <a:srgbClr val="FF3399"/>
                </a:solidFill>
                <a:latin typeface=".VnVogueH" panose="020B7200000000000000" pitchFamily="34" charset="0"/>
              </a:rPr>
              <a:t>7</a:t>
            </a:r>
            <a:endParaRPr lang="vi-VN" altLang="en-US" sz="2800" dirty="0">
              <a:solidFill>
                <a:srgbClr val="FF3399"/>
              </a:solidFill>
              <a:latin typeface=".VnVogueH" panose="020B7200000000000000" pitchFamily="34" charset="0"/>
            </a:endParaRPr>
          </a:p>
        </p:txBody>
      </p:sp>
      <p:sp>
        <p:nvSpPr>
          <p:cNvPr id="27" name="Text Box 17"/>
          <p:cNvSpPr txBox="1">
            <a:spLocks noChangeArrowheads="1"/>
          </p:cNvSpPr>
          <p:nvPr/>
        </p:nvSpPr>
        <p:spPr bwMode="auto">
          <a:xfrm>
            <a:off x="346778" y="1763266"/>
            <a:ext cx="4572000" cy="1108075"/>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50000"/>
              </a:spcBef>
              <a:spcAft>
                <a:spcPct val="0"/>
              </a:spcAft>
              <a:buNone/>
            </a:pP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X¸c</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Þnh</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tªn</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tõ</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cùc</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cña</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c¸c</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nam</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ch©m</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thư­êng</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dïng</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trong</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phßng</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thÝ</a:t>
            </a:r>
            <a:r>
              <a:rPr lang="en-US" altLang="en-US" sz="2400" b="1" dirty="0">
                <a:solidFill>
                  <a:srgbClr val="000000"/>
                </a:solidFill>
                <a:latin typeface=".VnTime" panose="020B7200000000000000" pitchFamily="34" charset="0"/>
              </a:rPr>
              <a:t> </a:t>
            </a:r>
            <a:r>
              <a:rPr lang="en-US" altLang="en-US" sz="2400" b="1" dirty="0" err="1">
                <a:solidFill>
                  <a:srgbClr val="000000"/>
                </a:solidFill>
                <a:latin typeface=".VnTime" panose="020B7200000000000000" pitchFamily="34" charset="0"/>
              </a:rPr>
              <a:t>nghiÖm</a:t>
            </a:r>
            <a:endParaRPr lang="vi-VN" altLang="en-US" sz="2400" b="1" dirty="0">
              <a:solidFill>
                <a:srgbClr val="000000"/>
              </a:solidFill>
              <a:latin typeface=".VnTime" panose="020B7200000000000000" pitchFamily="34" charset="0"/>
            </a:endParaRPr>
          </a:p>
        </p:txBody>
      </p:sp>
      <p:grpSp>
        <p:nvGrpSpPr>
          <p:cNvPr id="28" name="Group 18"/>
          <p:cNvGrpSpPr>
            <a:grpSpLocks/>
          </p:cNvGrpSpPr>
          <p:nvPr/>
        </p:nvGrpSpPr>
        <p:grpSpPr bwMode="auto">
          <a:xfrm>
            <a:off x="6234448" y="549949"/>
            <a:ext cx="4038600" cy="2090738"/>
            <a:chOff x="2928" y="384"/>
            <a:chExt cx="2544" cy="1317"/>
          </a:xfrm>
        </p:grpSpPr>
        <p:grpSp>
          <p:nvGrpSpPr>
            <p:cNvPr id="29" name="Group 19"/>
            <p:cNvGrpSpPr>
              <a:grpSpLocks/>
            </p:cNvGrpSpPr>
            <p:nvPr/>
          </p:nvGrpSpPr>
          <p:grpSpPr bwMode="auto">
            <a:xfrm>
              <a:off x="3360" y="384"/>
              <a:ext cx="1440" cy="1098"/>
              <a:chOff x="3360" y="2658"/>
              <a:chExt cx="1440" cy="1098"/>
            </a:xfrm>
          </p:grpSpPr>
          <p:grpSp>
            <p:nvGrpSpPr>
              <p:cNvPr id="31" name="Group 20"/>
              <p:cNvGrpSpPr>
                <a:grpSpLocks/>
              </p:cNvGrpSpPr>
              <p:nvPr/>
            </p:nvGrpSpPr>
            <p:grpSpPr bwMode="auto">
              <a:xfrm>
                <a:off x="3708" y="2880"/>
                <a:ext cx="768" cy="876"/>
                <a:chOff x="1488" y="2916"/>
                <a:chExt cx="768" cy="876"/>
              </a:xfrm>
            </p:grpSpPr>
            <p:sp>
              <p:nvSpPr>
                <p:cNvPr id="35" name="AutoShape 21"/>
                <p:cNvSpPr>
                  <a:spLocks noChangeArrowheads="1"/>
                </p:cNvSpPr>
                <p:nvPr/>
              </p:nvSpPr>
              <p:spPr bwMode="auto">
                <a:xfrm>
                  <a:off x="1488" y="3600"/>
                  <a:ext cx="768" cy="192"/>
                </a:xfrm>
                <a:prstGeom prst="can">
                  <a:avLst>
                    <a:gd name="adj" fmla="val 50000"/>
                  </a:avLst>
                </a:prstGeom>
                <a:gradFill rotWithShape="1">
                  <a:gsLst>
                    <a:gs pos="0">
                      <a:schemeClr val="bg2">
                        <a:gamma/>
                        <a:shade val="46275"/>
                        <a:invGamma/>
                      </a:schemeClr>
                    </a:gs>
                    <a:gs pos="50000">
                      <a:schemeClr val="bg2"/>
                    </a:gs>
                    <a:gs pos="100000">
                      <a:schemeClr val="bg2">
                        <a:gamma/>
                        <a:shade val="46275"/>
                        <a:invGamma/>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VnTime" panose="020B7200000000000000" pitchFamily="34" charset="0"/>
                  </a:endParaRPr>
                </a:p>
              </p:txBody>
            </p:sp>
            <p:sp>
              <p:nvSpPr>
                <p:cNvPr id="36" name="AutoShape 22"/>
                <p:cNvSpPr>
                  <a:spLocks noChangeArrowheads="1"/>
                </p:cNvSpPr>
                <p:nvPr/>
              </p:nvSpPr>
              <p:spPr bwMode="auto">
                <a:xfrm>
                  <a:off x="1536" y="3522"/>
                  <a:ext cx="672" cy="162"/>
                </a:xfrm>
                <a:prstGeom prst="can">
                  <a:avLst>
                    <a:gd name="adj" fmla="val 50000"/>
                  </a:avLst>
                </a:prstGeom>
                <a:gradFill rotWithShape="1">
                  <a:gsLst>
                    <a:gs pos="0">
                      <a:schemeClr val="bg2"/>
                    </a:gs>
                    <a:gs pos="50000">
                      <a:schemeClr val="bg2">
                        <a:gamma/>
                        <a:shade val="46275"/>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VnTime" panose="020B7200000000000000" pitchFamily="34" charset="0"/>
                  </a:endParaRPr>
                </a:p>
              </p:txBody>
            </p:sp>
            <p:grpSp>
              <p:nvGrpSpPr>
                <p:cNvPr id="37" name="Group 23"/>
                <p:cNvGrpSpPr>
                  <a:grpSpLocks/>
                </p:cNvGrpSpPr>
                <p:nvPr/>
              </p:nvGrpSpPr>
              <p:grpSpPr bwMode="auto">
                <a:xfrm>
                  <a:off x="1794" y="2916"/>
                  <a:ext cx="144" cy="672"/>
                  <a:chOff x="1746" y="2640"/>
                  <a:chExt cx="144" cy="672"/>
                </a:xfrm>
              </p:grpSpPr>
              <p:sp>
                <p:nvSpPr>
                  <p:cNvPr id="38" name="AutoShape 24"/>
                  <p:cNvSpPr>
                    <a:spLocks noChangeArrowheads="1"/>
                  </p:cNvSpPr>
                  <p:nvPr/>
                </p:nvSpPr>
                <p:spPr bwMode="auto">
                  <a:xfrm>
                    <a:off x="1746" y="3168"/>
                    <a:ext cx="144" cy="144"/>
                  </a:xfrm>
                  <a:prstGeom prst="can">
                    <a:avLst>
                      <a:gd name="adj" fmla="val 25000"/>
                    </a:avLst>
                  </a:prstGeom>
                  <a:gradFill rotWithShape="1">
                    <a:gsLst>
                      <a:gs pos="0">
                        <a:srgbClr val="0A3634"/>
                      </a:gs>
                      <a:gs pos="50000">
                        <a:srgbClr val="157570"/>
                      </a:gs>
                      <a:gs pos="100000">
                        <a:srgbClr val="0A3634"/>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latin typeface=".VnTime" panose="020B7200000000000000" pitchFamily="34" charset="0"/>
                    </a:endParaRPr>
                  </a:p>
                </p:txBody>
              </p:sp>
              <p:sp>
                <p:nvSpPr>
                  <p:cNvPr id="39" name="AutoShape 25"/>
                  <p:cNvSpPr>
                    <a:spLocks noChangeArrowheads="1"/>
                  </p:cNvSpPr>
                  <p:nvPr/>
                </p:nvSpPr>
                <p:spPr bwMode="auto">
                  <a:xfrm>
                    <a:off x="1746" y="2640"/>
                    <a:ext cx="144" cy="573"/>
                  </a:xfrm>
                  <a:prstGeom prst="triangle">
                    <a:avLst>
                      <a:gd name="adj" fmla="val 50000"/>
                    </a:avLst>
                  </a:prstGeom>
                  <a:gradFill rotWithShape="1">
                    <a:gsLst>
                      <a:gs pos="0">
                        <a:srgbClr val="0A3634"/>
                      </a:gs>
                      <a:gs pos="50000">
                        <a:srgbClr val="157570"/>
                      </a:gs>
                      <a:gs pos="100000">
                        <a:srgbClr val="0A3634"/>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latin typeface=".VnTime" panose="020B7200000000000000" pitchFamily="34" charset="0"/>
                    </a:endParaRPr>
                  </a:p>
                </p:txBody>
              </p:sp>
            </p:grpSp>
          </p:grpSp>
          <p:grpSp>
            <p:nvGrpSpPr>
              <p:cNvPr id="32" name="Group 26"/>
              <p:cNvGrpSpPr>
                <a:grpSpLocks/>
              </p:cNvGrpSpPr>
              <p:nvPr/>
            </p:nvGrpSpPr>
            <p:grpSpPr bwMode="auto">
              <a:xfrm rot="932554">
                <a:off x="3360" y="2658"/>
                <a:ext cx="1440" cy="576"/>
                <a:chOff x="1248" y="1449"/>
                <a:chExt cx="2139" cy="903"/>
              </a:xfrm>
            </p:grpSpPr>
            <p:sp>
              <p:nvSpPr>
                <p:cNvPr id="33" name="Freeform 27"/>
                <p:cNvSpPr>
                  <a:spLocks/>
                </p:cNvSpPr>
                <p:nvPr/>
              </p:nvSpPr>
              <p:spPr bwMode="auto">
                <a:xfrm>
                  <a:off x="1248" y="1872"/>
                  <a:ext cx="1296" cy="480"/>
                </a:xfrm>
                <a:custGeom>
                  <a:avLst/>
                  <a:gdLst>
                    <a:gd name="T0" fmla="*/ 864 w 1296"/>
                    <a:gd name="T1" fmla="*/ 0 h 480"/>
                    <a:gd name="T2" fmla="*/ 0 w 1296"/>
                    <a:gd name="T3" fmla="*/ 480 h 480"/>
                    <a:gd name="T4" fmla="*/ 1296 w 1296"/>
                    <a:gd name="T5" fmla="*/ 48 h 480"/>
                    <a:gd name="T6" fmla="*/ 864 w 12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6" h="480">
                      <a:moveTo>
                        <a:pt x="864" y="0"/>
                      </a:moveTo>
                      <a:lnTo>
                        <a:pt x="0" y="480"/>
                      </a:lnTo>
                      <a:lnTo>
                        <a:pt x="1296" y="48"/>
                      </a:lnTo>
                      <a:lnTo>
                        <a:pt x="864" y="0"/>
                      </a:lnTo>
                      <a:close/>
                    </a:path>
                  </a:pathLst>
                </a:custGeom>
                <a:solidFill>
                  <a:srgbClr val="DB0F2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VnTime" panose="020B7200000000000000" pitchFamily="34" charset="0"/>
                  </a:endParaRPr>
                </a:p>
              </p:txBody>
            </p:sp>
            <p:sp>
              <p:nvSpPr>
                <p:cNvPr id="34" name="Freeform 28"/>
                <p:cNvSpPr>
                  <a:spLocks/>
                </p:cNvSpPr>
                <p:nvPr/>
              </p:nvSpPr>
              <p:spPr bwMode="auto">
                <a:xfrm rot="10800000">
                  <a:off x="2091" y="1449"/>
                  <a:ext cx="1296" cy="480"/>
                </a:xfrm>
                <a:custGeom>
                  <a:avLst/>
                  <a:gdLst>
                    <a:gd name="T0" fmla="*/ 864 w 1296"/>
                    <a:gd name="T1" fmla="*/ 0 h 480"/>
                    <a:gd name="T2" fmla="*/ 0 w 1296"/>
                    <a:gd name="T3" fmla="*/ 480 h 480"/>
                    <a:gd name="T4" fmla="*/ 1296 w 1296"/>
                    <a:gd name="T5" fmla="*/ 48 h 480"/>
                    <a:gd name="T6" fmla="*/ 864 w 12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6" h="480">
                      <a:moveTo>
                        <a:pt x="864" y="0"/>
                      </a:moveTo>
                      <a:lnTo>
                        <a:pt x="0" y="480"/>
                      </a:lnTo>
                      <a:lnTo>
                        <a:pt x="1296" y="48"/>
                      </a:lnTo>
                      <a:lnTo>
                        <a:pt x="864" y="0"/>
                      </a:lnTo>
                      <a:close/>
                    </a:path>
                  </a:pathLst>
                </a:custGeom>
                <a:solidFill>
                  <a:schemeClr val="accent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VnTime" panose="020B7200000000000000" pitchFamily="34" charset="0"/>
                  </a:endParaRPr>
                </a:p>
              </p:txBody>
            </p:sp>
          </p:grpSp>
        </p:grpSp>
        <p:sp>
          <p:nvSpPr>
            <p:cNvPr id="30" name="Text Box 29"/>
            <p:cNvSpPr txBox="1">
              <a:spLocks noChangeArrowheads="1"/>
            </p:cNvSpPr>
            <p:nvPr/>
          </p:nvSpPr>
          <p:spPr bwMode="auto">
            <a:xfrm>
              <a:off x="2928" y="1488"/>
              <a:ext cx="2544" cy="213"/>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200" b="1">
                  <a:solidFill>
                    <a:srgbClr val="FF3399"/>
                  </a:solidFill>
                  <a:latin typeface=".VnTime" panose="020B7200000000000000" pitchFamily="34" charset="0"/>
                </a:rPr>
                <a:t>Kim nam ch©m ( Nam ch©m thö) </a:t>
              </a:r>
              <a:endParaRPr lang="vi-VN" altLang="en-US" sz="2200" b="1">
                <a:solidFill>
                  <a:srgbClr val="FF3399"/>
                </a:solidFill>
                <a:latin typeface=".VnTime" panose="020B7200000000000000" pitchFamily="34" charset="0"/>
              </a:endParaRPr>
            </a:p>
          </p:txBody>
        </p:sp>
      </p:grpSp>
      <p:grpSp>
        <p:nvGrpSpPr>
          <p:cNvPr id="40" name="Group 30"/>
          <p:cNvGrpSpPr>
            <a:grpSpLocks/>
          </p:cNvGrpSpPr>
          <p:nvPr/>
        </p:nvGrpSpPr>
        <p:grpSpPr bwMode="auto">
          <a:xfrm>
            <a:off x="6324600" y="3288290"/>
            <a:ext cx="4038600" cy="795338"/>
            <a:chOff x="2928" y="2112"/>
            <a:chExt cx="2544" cy="501"/>
          </a:xfrm>
        </p:grpSpPr>
        <p:grpSp>
          <p:nvGrpSpPr>
            <p:cNvPr id="41" name="Group 31"/>
            <p:cNvGrpSpPr>
              <a:grpSpLocks/>
            </p:cNvGrpSpPr>
            <p:nvPr/>
          </p:nvGrpSpPr>
          <p:grpSpPr bwMode="auto">
            <a:xfrm>
              <a:off x="3216" y="2112"/>
              <a:ext cx="1806" cy="288"/>
              <a:chOff x="3312" y="816"/>
              <a:chExt cx="1806" cy="288"/>
            </a:xfrm>
          </p:grpSpPr>
          <p:grpSp>
            <p:nvGrpSpPr>
              <p:cNvPr id="43" name="Group 32"/>
              <p:cNvGrpSpPr>
                <a:grpSpLocks/>
              </p:cNvGrpSpPr>
              <p:nvPr/>
            </p:nvGrpSpPr>
            <p:grpSpPr bwMode="auto">
              <a:xfrm>
                <a:off x="3312" y="816"/>
                <a:ext cx="1806" cy="288"/>
                <a:chOff x="432" y="2832"/>
                <a:chExt cx="1806" cy="288"/>
              </a:xfrm>
            </p:grpSpPr>
            <p:sp>
              <p:nvSpPr>
                <p:cNvPr id="46" name="AutoShape 33"/>
                <p:cNvSpPr>
                  <a:spLocks noChangeArrowheads="1"/>
                </p:cNvSpPr>
                <p:nvPr/>
              </p:nvSpPr>
              <p:spPr bwMode="auto">
                <a:xfrm>
                  <a:off x="432" y="2832"/>
                  <a:ext cx="942" cy="288"/>
                </a:xfrm>
                <a:prstGeom prst="cube">
                  <a:avLst>
                    <a:gd name="adj" fmla="val 25000"/>
                  </a:avLst>
                </a:prstGeom>
                <a:gradFill rotWithShape="1">
                  <a:gsLst>
                    <a:gs pos="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vi-VN" altLang="en-US" sz="2400">
                    <a:solidFill>
                      <a:srgbClr val="FFFFFF"/>
                    </a:solidFill>
                    <a:latin typeface=".VnVogueH" panose="020B7200000000000000" pitchFamily="34" charset="0"/>
                  </a:endParaRPr>
                </a:p>
              </p:txBody>
            </p:sp>
            <p:sp>
              <p:nvSpPr>
                <p:cNvPr id="47" name="AutoShape 34"/>
                <p:cNvSpPr>
                  <a:spLocks noChangeArrowheads="1"/>
                </p:cNvSpPr>
                <p:nvPr/>
              </p:nvSpPr>
              <p:spPr bwMode="auto">
                <a:xfrm>
                  <a:off x="1296" y="2832"/>
                  <a:ext cx="942" cy="288"/>
                </a:xfrm>
                <a:prstGeom prst="cube">
                  <a:avLst>
                    <a:gd name="adj" fmla="val 25000"/>
                  </a:avLst>
                </a:prstGeom>
                <a:gradFill rotWithShape="1">
                  <a:gsLst>
                    <a:gs pos="0">
                      <a:srgbClr val="5E1F05"/>
                    </a:gs>
                    <a:gs pos="100000">
                      <a:srgbClr val="CB420B"/>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vi-VN" altLang="en-US" sz="2400">
                    <a:solidFill>
                      <a:srgbClr val="FFFFFF"/>
                    </a:solidFill>
                    <a:latin typeface=".VnVogueH" panose="020B7200000000000000" pitchFamily="34" charset="0"/>
                  </a:endParaRPr>
                </a:p>
              </p:txBody>
            </p:sp>
          </p:grpSp>
          <p:sp>
            <p:nvSpPr>
              <p:cNvPr id="44" name="Rectangle 35"/>
              <p:cNvSpPr>
                <a:spLocks noChangeArrowheads="1"/>
              </p:cNvSpPr>
              <p:nvPr/>
            </p:nvSpPr>
            <p:spPr bwMode="auto">
              <a:xfrm>
                <a:off x="3648" y="858"/>
                <a:ext cx="240" cy="240"/>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vi-VN" altLang="en-US" sz="2000">
                  <a:solidFill>
                    <a:srgbClr val="FFFFFF"/>
                  </a:solidFill>
                  <a:latin typeface=".VnVogueH" panose="020B7200000000000000" pitchFamily="34" charset="0"/>
                </a:endParaRPr>
              </a:p>
            </p:txBody>
          </p:sp>
          <p:sp>
            <p:nvSpPr>
              <p:cNvPr id="45" name="Rectangle 36"/>
              <p:cNvSpPr>
                <a:spLocks noChangeArrowheads="1"/>
              </p:cNvSpPr>
              <p:nvPr/>
            </p:nvSpPr>
            <p:spPr bwMode="auto">
              <a:xfrm>
                <a:off x="4512" y="864"/>
                <a:ext cx="240" cy="240"/>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vi-VN" altLang="en-US" sz="2000">
                  <a:solidFill>
                    <a:srgbClr val="FFFFFF"/>
                  </a:solidFill>
                  <a:latin typeface=".VnVogueH" panose="020B7200000000000000" pitchFamily="34" charset="0"/>
                </a:endParaRPr>
              </a:p>
            </p:txBody>
          </p:sp>
        </p:grpSp>
        <p:sp>
          <p:nvSpPr>
            <p:cNvPr id="42" name="Text Box 37"/>
            <p:cNvSpPr txBox="1">
              <a:spLocks noChangeArrowheads="1"/>
            </p:cNvSpPr>
            <p:nvPr/>
          </p:nvSpPr>
          <p:spPr bwMode="auto">
            <a:xfrm>
              <a:off x="2928" y="2400"/>
              <a:ext cx="2544" cy="213"/>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en-US" sz="2200" b="1">
                  <a:solidFill>
                    <a:srgbClr val="FF3399"/>
                  </a:solidFill>
                  <a:latin typeface=".VnTime" panose="020B7200000000000000" pitchFamily="34" charset="0"/>
                </a:rPr>
                <a:t>Nam ch©m th¼ng</a:t>
              </a:r>
              <a:endParaRPr lang="vi-VN" altLang="en-US" sz="2200" b="1">
                <a:solidFill>
                  <a:srgbClr val="FF3399"/>
                </a:solidFill>
                <a:latin typeface=".VnTime" panose="020B7200000000000000" pitchFamily="34" charset="0"/>
              </a:endParaRPr>
            </a:p>
          </p:txBody>
        </p:sp>
      </p:grpSp>
      <p:grpSp>
        <p:nvGrpSpPr>
          <p:cNvPr id="48" name="Group 38"/>
          <p:cNvGrpSpPr>
            <a:grpSpLocks/>
          </p:cNvGrpSpPr>
          <p:nvPr/>
        </p:nvGrpSpPr>
        <p:grpSpPr bwMode="auto">
          <a:xfrm>
            <a:off x="6324600" y="5257800"/>
            <a:ext cx="3962400" cy="1301750"/>
            <a:chOff x="2976" y="3072"/>
            <a:chExt cx="2544" cy="970"/>
          </a:xfrm>
        </p:grpSpPr>
        <p:grpSp>
          <p:nvGrpSpPr>
            <p:cNvPr id="49" name="Group 39"/>
            <p:cNvGrpSpPr>
              <a:grpSpLocks/>
            </p:cNvGrpSpPr>
            <p:nvPr/>
          </p:nvGrpSpPr>
          <p:grpSpPr bwMode="auto">
            <a:xfrm rot="5400000">
              <a:off x="3960" y="2712"/>
              <a:ext cx="720" cy="1440"/>
              <a:chOff x="1104" y="1488"/>
              <a:chExt cx="864" cy="1200"/>
            </a:xfrm>
          </p:grpSpPr>
          <p:sp>
            <p:nvSpPr>
              <p:cNvPr id="51" name="Freeform 40"/>
              <p:cNvSpPr>
                <a:spLocks/>
              </p:cNvSpPr>
              <p:nvPr/>
            </p:nvSpPr>
            <p:spPr bwMode="auto">
              <a:xfrm flipH="1">
                <a:off x="1537" y="1488"/>
                <a:ext cx="433" cy="1200"/>
              </a:xfrm>
              <a:custGeom>
                <a:avLst/>
                <a:gdLst>
                  <a:gd name="T0" fmla="*/ 0 w 576"/>
                  <a:gd name="T1" fmla="*/ 1200 h 1200"/>
                  <a:gd name="T2" fmla="*/ 0 w 576"/>
                  <a:gd name="T3" fmla="*/ 192 h 1200"/>
                  <a:gd name="T4" fmla="*/ 48 w 576"/>
                  <a:gd name="T5" fmla="*/ 96 h 1200"/>
                  <a:gd name="T6" fmla="*/ 96 w 576"/>
                  <a:gd name="T7" fmla="*/ 48 h 1200"/>
                  <a:gd name="T8" fmla="*/ 240 w 576"/>
                  <a:gd name="T9" fmla="*/ 0 h 1200"/>
                  <a:gd name="T10" fmla="*/ 576 w 576"/>
                  <a:gd name="T11" fmla="*/ 0 h 1200"/>
                  <a:gd name="T12" fmla="*/ 576 w 576"/>
                  <a:gd name="T13" fmla="*/ 240 h 1200"/>
                  <a:gd name="T14" fmla="*/ 384 w 576"/>
                  <a:gd name="T15" fmla="*/ 240 h 1200"/>
                  <a:gd name="T16" fmla="*/ 288 w 576"/>
                  <a:gd name="T17" fmla="*/ 288 h 1200"/>
                  <a:gd name="T18" fmla="*/ 240 w 576"/>
                  <a:gd name="T19" fmla="*/ 384 h 1200"/>
                  <a:gd name="T20" fmla="*/ 240 w 576"/>
                  <a:gd name="T21" fmla="*/ 1200 h 1200"/>
                  <a:gd name="T22" fmla="*/ 0 w 576"/>
                  <a:gd name="T23"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6" h="1200">
                    <a:moveTo>
                      <a:pt x="0" y="1200"/>
                    </a:moveTo>
                    <a:lnTo>
                      <a:pt x="0" y="192"/>
                    </a:lnTo>
                    <a:lnTo>
                      <a:pt x="48" y="96"/>
                    </a:lnTo>
                    <a:lnTo>
                      <a:pt x="96" y="48"/>
                    </a:lnTo>
                    <a:lnTo>
                      <a:pt x="240" y="0"/>
                    </a:lnTo>
                    <a:lnTo>
                      <a:pt x="576" y="0"/>
                    </a:lnTo>
                    <a:lnTo>
                      <a:pt x="576" y="240"/>
                    </a:lnTo>
                    <a:lnTo>
                      <a:pt x="384" y="240"/>
                    </a:lnTo>
                    <a:lnTo>
                      <a:pt x="288" y="288"/>
                    </a:lnTo>
                    <a:lnTo>
                      <a:pt x="240" y="384"/>
                    </a:lnTo>
                    <a:lnTo>
                      <a:pt x="240" y="1200"/>
                    </a:lnTo>
                    <a:lnTo>
                      <a:pt x="0" y="1200"/>
                    </a:lnTo>
                    <a:close/>
                  </a:path>
                </a:pathLst>
              </a:custGeom>
              <a:gradFill rotWithShape="1">
                <a:gsLst>
                  <a:gs pos="0">
                    <a:schemeClr val="accent2">
                      <a:gamma/>
                      <a:shade val="46275"/>
                      <a:invGamma/>
                    </a:schemeClr>
                  </a:gs>
                  <a:gs pos="100000">
                    <a:schemeClr val="accent2"/>
                  </a:gs>
                </a:gsLst>
                <a:lin ang="5400000" scaled="1"/>
              </a:gradFill>
              <a:ln>
                <a:noFill/>
              </a:ln>
              <a:effectLst/>
              <a:scene3d>
                <a:camera prst="legacyObliqueTopLeft">
                  <a:rot lat="0" lon="600000" rev="0"/>
                </a:camera>
                <a:lightRig rig="legacyFlat3" dir="t"/>
              </a:scene3d>
              <a:sp3d extrusionH="430200" prstMaterial="legacyMatte">
                <a:bevelT w="13500" h="13500" prst="angle"/>
                <a:bevelB w="13500" h="13500" prst="angle"/>
                <a:extrusionClr>
                  <a:schemeClr val="accent2"/>
                </a:extrusionClr>
                <a:contourClr>
                  <a:schemeClr val="accent2"/>
                </a:contourClr>
              </a:sp3d>
              <a:extLst>
                <a:ext uri="{91240B29-F687-4F45-9708-019B960494DF}">
                  <a14:hiddenLine xmlns:a14="http://schemas.microsoft.com/office/drawing/2010/main" w="9525" cap="flat" cmpd="sng">
                    <a:no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fontAlgn="base">
                  <a:spcBef>
                    <a:spcPct val="0"/>
                  </a:spcBef>
                  <a:spcAft>
                    <a:spcPct val="0"/>
                  </a:spcAft>
                  <a:defRPr/>
                </a:pPr>
                <a:endParaRPr lang="en-US">
                  <a:solidFill>
                    <a:srgbClr val="000000"/>
                  </a:solidFill>
                  <a:latin typeface=".VnTime" panose="020B7200000000000000" pitchFamily="34" charset="0"/>
                </a:endParaRPr>
              </a:p>
            </p:txBody>
          </p:sp>
          <p:sp>
            <p:nvSpPr>
              <p:cNvPr id="52" name="Freeform 41"/>
              <p:cNvSpPr>
                <a:spLocks/>
              </p:cNvSpPr>
              <p:nvPr/>
            </p:nvSpPr>
            <p:spPr bwMode="auto">
              <a:xfrm>
                <a:off x="1104" y="1488"/>
                <a:ext cx="432" cy="1200"/>
              </a:xfrm>
              <a:custGeom>
                <a:avLst/>
                <a:gdLst>
                  <a:gd name="T0" fmla="*/ 0 w 576"/>
                  <a:gd name="T1" fmla="*/ 1200 h 1200"/>
                  <a:gd name="T2" fmla="*/ 0 w 576"/>
                  <a:gd name="T3" fmla="*/ 192 h 1200"/>
                  <a:gd name="T4" fmla="*/ 6 w 576"/>
                  <a:gd name="T5" fmla="*/ 96 h 1200"/>
                  <a:gd name="T6" fmla="*/ 13 w 576"/>
                  <a:gd name="T7" fmla="*/ 48 h 1200"/>
                  <a:gd name="T8" fmla="*/ 32 w 576"/>
                  <a:gd name="T9" fmla="*/ 0 h 1200"/>
                  <a:gd name="T10" fmla="*/ 77 w 576"/>
                  <a:gd name="T11" fmla="*/ 0 h 1200"/>
                  <a:gd name="T12" fmla="*/ 77 w 576"/>
                  <a:gd name="T13" fmla="*/ 240 h 1200"/>
                  <a:gd name="T14" fmla="*/ 52 w 576"/>
                  <a:gd name="T15" fmla="*/ 240 h 1200"/>
                  <a:gd name="T16" fmla="*/ 39 w 576"/>
                  <a:gd name="T17" fmla="*/ 288 h 1200"/>
                  <a:gd name="T18" fmla="*/ 32 w 576"/>
                  <a:gd name="T19" fmla="*/ 384 h 1200"/>
                  <a:gd name="T20" fmla="*/ 32 w 576"/>
                  <a:gd name="T21" fmla="*/ 1200 h 1200"/>
                  <a:gd name="T22" fmla="*/ 0 w 576"/>
                  <a:gd name="T23" fmla="*/ 1200 h 1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76" h="1200">
                    <a:moveTo>
                      <a:pt x="0" y="1200"/>
                    </a:moveTo>
                    <a:lnTo>
                      <a:pt x="0" y="192"/>
                    </a:lnTo>
                    <a:lnTo>
                      <a:pt x="48" y="96"/>
                    </a:lnTo>
                    <a:lnTo>
                      <a:pt x="96" y="48"/>
                    </a:lnTo>
                    <a:lnTo>
                      <a:pt x="240" y="0"/>
                    </a:lnTo>
                    <a:lnTo>
                      <a:pt x="576" y="0"/>
                    </a:lnTo>
                    <a:lnTo>
                      <a:pt x="576" y="240"/>
                    </a:lnTo>
                    <a:lnTo>
                      <a:pt x="384" y="240"/>
                    </a:lnTo>
                    <a:lnTo>
                      <a:pt x="288" y="288"/>
                    </a:lnTo>
                    <a:lnTo>
                      <a:pt x="240" y="384"/>
                    </a:lnTo>
                    <a:lnTo>
                      <a:pt x="240" y="1200"/>
                    </a:lnTo>
                    <a:lnTo>
                      <a:pt x="0" y="1200"/>
                    </a:lnTo>
                    <a:close/>
                  </a:path>
                </a:pathLst>
              </a:custGeom>
              <a:gradFill rotWithShape="1">
                <a:gsLst>
                  <a:gs pos="0">
                    <a:srgbClr val="DB0F22"/>
                  </a:gs>
                  <a:gs pos="100000">
                    <a:srgbClr val="650710"/>
                  </a:gs>
                </a:gsLst>
                <a:lin ang="5400000" scaled="1"/>
              </a:gradFill>
              <a:ln w="9525">
                <a:round/>
                <a:headEnd/>
                <a:tailEnd/>
              </a:ln>
              <a:effectLst/>
              <a:scene3d>
                <a:camera prst="legacyObliqueTopLeft">
                  <a:rot lat="0" lon="600000" rev="0"/>
                </a:camera>
                <a:lightRig rig="legacyFlat3" dir="t"/>
              </a:scene3d>
              <a:sp3d extrusionH="430200" prstMaterial="legacyMatte">
                <a:bevelT w="13500" h="13500" prst="angle"/>
                <a:bevelB w="13500" h="13500" prst="angle"/>
                <a:extrusionClr>
                  <a:srgbClr val="DB0F22"/>
                </a:extrusionClr>
                <a:contourClr>
                  <a:srgbClr val="DB0F22"/>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eaLnBrk="0" fontAlgn="base" hangingPunct="0">
                  <a:spcBef>
                    <a:spcPct val="0"/>
                  </a:spcBef>
                  <a:spcAft>
                    <a:spcPct val="0"/>
                  </a:spcAft>
                </a:pPr>
                <a:endParaRPr lang="en-US">
                  <a:solidFill>
                    <a:srgbClr val="000000"/>
                  </a:solidFill>
                  <a:latin typeface=".VnTime" panose="020B7200000000000000" pitchFamily="34" charset="0"/>
                </a:endParaRPr>
              </a:p>
            </p:txBody>
          </p:sp>
        </p:grpSp>
        <p:sp>
          <p:nvSpPr>
            <p:cNvPr id="50" name="Text Box 42"/>
            <p:cNvSpPr txBox="1">
              <a:spLocks noChangeArrowheads="1"/>
            </p:cNvSpPr>
            <p:nvPr/>
          </p:nvSpPr>
          <p:spPr bwMode="auto">
            <a:xfrm>
              <a:off x="2976" y="3792"/>
              <a:ext cx="2544" cy="250"/>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en-US" sz="2200" b="1">
                  <a:solidFill>
                    <a:srgbClr val="FF3399"/>
                  </a:solidFill>
                  <a:latin typeface=".VnTime" panose="020B7200000000000000" pitchFamily="34" charset="0"/>
                </a:rPr>
                <a:t>Nam ch©m ch÷ U</a:t>
              </a:r>
              <a:endParaRPr lang="vi-VN" altLang="en-US" sz="2200" b="1">
                <a:solidFill>
                  <a:srgbClr val="FF3399"/>
                </a:solidFill>
                <a:latin typeface=".VnTime" panose="020B7200000000000000" pitchFamily="34" charset="0"/>
              </a:endParaRPr>
            </a:p>
          </p:txBody>
        </p:sp>
      </p:grpSp>
      <p:sp>
        <p:nvSpPr>
          <p:cNvPr id="53" name="Text Box 43"/>
          <p:cNvSpPr txBox="1">
            <a:spLocks noChangeArrowheads="1"/>
          </p:cNvSpPr>
          <p:nvPr/>
        </p:nvSpPr>
        <p:spPr bwMode="auto">
          <a:xfrm>
            <a:off x="8990798" y="976870"/>
            <a:ext cx="838200" cy="287771"/>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lnSpc>
                <a:spcPct val="85000"/>
              </a:lnSpc>
              <a:spcBef>
                <a:spcPct val="50000"/>
              </a:spcBef>
              <a:spcAft>
                <a:spcPct val="0"/>
              </a:spcAft>
              <a:buNone/>
            </a:pPr>
            <a:r>
              <a:rPr lang="en-US" altLang="en-US" sz="2200" b="1" dirty="0">
                <a:solidFill>
                  <a:srgbClr val="006600"/>
                </a:solidFill>
                <a:latin typeface=".VnTime" panose="020B7200000000000000" pitchFamily="34" charset="0"/>
              </a:rPr>
              <a:t>  </a:t>
            </a:r>
            <a:r>
              <a:rPr lang="en-US" altLang="en-US" sz="2200" b="1" dirty="0">
                <a:solidFill>
                  <a:srgbClr val="0000FF"/>
                </a:solidFill>
                <a:latin typeface=".VnTime" panose="020B7200000000000000" pitchFamily="34" charset="0"/>
              </a:rPr>
              <a:t>Nam</a:t>
            </a:r>
            <a:endParaRPr lang="vi-VN" altLang="en-US" sz="2200" b="1" dirty="0">
              <a:solidFill>
                <a:srgbClr val="0000FF"/>
              </a:solidFill>
              <a:latin typeface=".VnTime" panose="020B7200000000000000" pitchFamily="34" charset="0"/>
            </a:endParaRPr>
          </a:p>
        </p:txBody>
      </p:sp>
      <p:sp>
        <p:nvSpPr>
          <p:cNvPr id="54" name="Text Box 44"/>
          <p:cNvSpPr txBox="1">
            <a:spLocks noChangeArrowheads="1"/>
          </p:cNvSpPr>
          <p:nvPr/>
        </p:nvSpPr>
        <p:spPr bwMode="auto">
          <a:xfrm>
            <a:off x="5924550" y="3397045"/>
            <a:ext cx="838200" cy="287771"/>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lnSpc>
                <a:spcPct val="85000"/>
              </a:lnSpc>
              <a:spcBef>
                <a:spcPct val="50000"/>
              </a:spcBef>
              <a:spcAft>
                <a:spcPct val="0"/>
              </a:spcAft>
              <a:buNone/>
            </a:pPr>
            <a:r>
              <a:rPr lang="en-US" altLang="en-US" sz="2200" b="1" dirty="0">
                <a:solidFill>
                  <a:srgbClr val="006600"/>
                </a:solidFill>
                <a:latin typeface=".VnTime" panose="020B7200000000000000" pitchFamily="34" charset="0"/>
              </a:rPr>
              <a:t>  </a:t>
            </a:r>
            <a:r>
              <a:rPr lang="en-US" altLang="en-US" sz="2200" b="1" dirty="0">
                <a:solidFill>
                  <a:srgbClr val="0000FF"/>
                </a:solidFill>
                <a:latin typeface=".VnTime" panose="020B7200000000000000" pitchFamily="34" charset="0"/>
              </a:rPr>
              <a:t>Nam</a:t>
            </a:r>
            <a:endParaRPr lang="vi-VN" altLang="en-US" sz="2200" b="1" dirty="0">
              <a:solidFill>
                <a:srgbClr val="0000FF"/>
              </a:solidFill>
              <a:latin typeface=".VnTime" panose="020B7200000000000000" pitchFamily="34" charset="0"/>
            </a:endParaRPr>
          </a:p>
        </p:txBody>
      </p:sp>
      <p:sp>
        <p:nvSpPr>
          <p:cNvPr id="55" name="Text Box 45"/>
          <p:cNvSpPr txBox="1">
            <a:spLocks noChangeArrowheads="1"/>
          </p:cNvSpPr>
          <p:nvPr/>
        </p:nvSpPr>
        <p:spPr bwMode="auto">
          <a:xfrm>
            <a:off x="6248400" y="5791201"/>
            <a:ext cx="762000" cy="287771"/>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lnSpc>
                <a:spcPct val="85000"/>
              </a:lnSpc>
              <a:spcBef>
                <a:spcPct val="50000"/>
              </a:spcBef>
              <a:spcAft>
                <a:spcPct val="0"/>
              </a:spcAft>
              <a:buNone/>
            </a:pPr>
            <a:r>
              <a:rPr lang="en-US" altLang="en-US" sz="2200" b="1">
                <a:solidFill>
                  <a:srgbClr val="006600"/>
                </a:solidFill>
                <a:latin typeface=".VnTime" panose="020B7200000000000000" pitchFamily="34" charset="0"/>
              </a:rPr>
              <a:t>  </a:t>
            </a:r>
            <a:r>
              <a:rPr lang="en-US" altLang="en-US" sz="2200" b="1">
                <a:solidFill>
                  <a:srgbClr val="0000FF"/>
                </a:solidFill>
                <a:latin typeface=".VnTime" panose="020B7200000000000000" pitchFamily="34" charset="0"/>
              </a:rPr>
              <a:t>Nam</a:t>
            </a:r>
            <a:endParaRPr lang="vi-VN" altLang="en-US" sz="2200" b="1">
              <a:solidFill>
                <a:srgbClr val="0000FF"/>
              </a:solidFill>
              <a:latin typeface=".VnTime" panose="020B7200000000000000" pitchFamily="34" charset="0"/>
            </a:endParaRPr>
          </a:p>
        </p:txBody>
      </p:sp>
      <p:sp>
        <p:nvSpPr>
          <p:cNvPr id="56" name="Text Box 46"/>
          <p:cNvSpPr txBox="1">
            <a:spLocks noChangeArrowheads="1"/>
          </p:cNvSpPr>
          <p:nvPr/>
        </p:nvSpPr>
        <p:spPr bwMode="auto">
          <a:xfrm>
            <a:off x="6590014" y="1245164"/>
            <a:ext cx="838200" cy="287771"/>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lnSpc>
                <a:spcPct val="85000"/>
              </a:lnSpc>
              <a:spcBef>
                <a:spcPct val="50000"/>
              </a:spcBef>
              <a:spcAft>
                <a:spcPct val="0"/>
              </a:spcAft>
              <a:buNone/>
            </a:pPr>
            <a:r>
              <a:rPr lang="en-US" altLang="en-US" sz="2200" b="1" dirty="0">
                <a:solidFill>
                  <a:srgbClr val="006600"/>
                </a:solidFill>
                <a:latin typeface=".VnTime" panose="020B7200000000000000" pitchFamily="34" charset="0"/>
              </a:rPr>
              <a:t>  </a:t>
            </a:r>
            <a:r>
              <a:rPr lang="en-US" altLang="en-US" sz="2200" b="1" dirty="0">
                <a:solidFill>
                  <a:srgbClr val="FF0000"/>
                </a:solidFill>
                <a:latin typeface=".VnTime" panose="020B7200000000000000" pitchFamily="34" charset="0"/>
              </a:rPr>
              <a:t>B¾c</a:t>
            </a:r>
            <a:endParaRPr lang="vi-VN" altLang="en-US" sz="2200" b="1" dirty="0">
              <a:solidFill>
                <a:srgbClr val="FF0000"/>
              </a:solidFill>
              <a:latin typeface=".VnTime" panose="020B7200000000000000" pitchFamily="34" charset="0"/>
            </a:endParaRPr>
          </a:p>
        </p:txBody>
      </p:sp>
      <p:sp>
        <p:nvSpPr>
          <p:cNvPr id="57" name="Text Box 47"/>
          <p:cNvSpPr txBox="1">
            <a:spLocks noChangeArrowheads="1"/>
          </p:cNvSpPr>
          <p:nvPr/>
        </p:nvSpPr>
        <p:spPr bwMode="auto">
          <a:xfrm>
            <a:off x="9686925" y="3332158"/>
            <a:ext cx="838200" cy="287771"/>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lnSpc>
                <a:spcPct val="85000"/>
              </a:lnSpc>
              <a:spcBef>
                <a:spcPct val="50000"/>
              </a:spcBef>
              <a:spcAft>
                <a:spcPct val="0"/>
              </a:spcAft>
              <a:buNone/>
            </a:pPr>
            <a:r>
              <a:rPr lang="en-US" altLang="en-US" sz="2200" b="1" dirty="0">
                <a:solidFill>
                  <a:srgbClr val="006600"/>
                </a:solidFill>
                <a:latin typeface=".VnTime" panose="020B7200000000000000" pitchFamily="34" charset="0"/>
              </a:rPr>
              <a:t>  </a:t>
            </a:r>
            <a:r>
              <a:rPr lang="en-US" altLang="en-US" sz="2200" b="1" dirty="0">
                <a:solidFill>
                  <a:srgbClr val="FF0000"/>
                </a:solidFill>
                <a:latin typeface=".VnTime" panose="020B7200000000000000" pitchFamily="34" charset="0"/>
              </a:rPr>
              <a:t>B¾c</a:t>
            </a:r>
            <a:endParaRPr lang="vi-VN" altLang="en-US" sz="2200" b="1" dirty="0">
              <a:solidFill>
                <a:srgbClr val="FF0000"/>
              </a:solidFill>
              <a:latin typeface=".VnTime" panose="020B7200000000000000" pitchFamily="34" charset="0"/>
            </a:endParaRPr>
          </a:p>
        </p:txBody>
      </p:sp>
      <p:sp>
        <p:nvSpPr>
          <p:cNvPr id="58" name="Text Box 48"/>
          <p:cNvSpPr txBox="1">
            <a:spLocks noChangeArrowheads="1"/>
          </p:cNvSpPr>
          <p:nvPr/>
        </p:nvSpPr>
        <p:spPr bwMode="auto">
          <a:xfrm>
            <a:off x="6324600" y="4886942"/>
            <a:ext cx="609600" cy="287771"/>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lnSpc>
                <a:spcPct val="85000"/>
              </a:lnSpc>
              <a:spcBef>
                <a:spcPct val="50000"/>
              </a:spcBef>
              <a:spcAft>
                <a:spcPct val="0"/>
              </a:spcAft>
              <a:buNone/>
            </a:pPr>
            <a:r>
              <a:rPr lang="en-US" altLang="en-US" sz="2200" b="1">
                <a:solidFill>
                  <a:srgbClr val="006600"/>
                </a:solidFill>
                <a:latin typeface=".VnTime" panose="020B7200000000000000" pitchFamily="34" charset="0"/>
              </a:rPr>
              <a:t>  </a:t>
            </a:r>
            <a:r>
              <a:rPr lang="en-US" altLang="en-US" sz="2200" b="1">
                <a:solidFill>
                  <a:srgbClr val="FF0000"/>
                </a:solidFill>
                <a:latin typeface=".VnTime" panose="020B7200000000000000" pitchFamily="34" charset="0"/>
              </a:rPr>
              <a:t>B¾c</a:t>
            </a:r>
            <a:endParaRPr lang="vi-VN" altLang="en-US" sz="2200" b="1">
              <a:solidFill>
                <a:srgbClr val="FF0000"/>
              </a:solidFill>
              <a:latin typeface=".VnTime" panose="020B7200000000000000"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887540347"/>
      </p:ext>
    </p:extLst>
  </p:cSld>
  <p:clrMapOvr>
    <a:masterClrMapping/>
  </p:clrMapOvr>
  <mc:AlternateContent xmlns:mc="http://schemas.openxmlformats.org/markup-compatibility/2006" xmlns:p14="http://schemas.microsoft.com/office/powerpoint/2010/main">
    <mc:Choice Requires="p14">
      <p:transition spd="slow" p14:dur="2000" advTm="92118"/>
    </mc:Choice>
    <mc:Fallback xmlns="">
      <p:transition spd="slow" advTm="92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 presetClass="emph" presetSubtype="10" repeatCount="indefinite" fill="hold" grpId="0" nodeType="withEffect">
                                  <p:stCondLst>
                                    <p:cond delay="0"/>
                                  </p:stCondLst>
                                  <p:childTnLst>
                                    <p:animClr clrSpc="hsl" dir="ccw">
                                      <p:cBhvr override="childStyle">
                                        <p:cTn id="8" dur="1000" fill="hold"/>
                                        <p:tgtEl>
                                          <p:spTgt spid="8"/>
                                        </p:tgtEl>
                                        <p:attrNameLst>
                                          <p:attrName>style.color</p:attrName>
                                        </p:attrNameLst>
                                      </p:cBhvr>
                                      <p:to>
                                        <a:srgbClr val="FF0000"/>
                                      </p:to>
                                    </p:animClr>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ox(in)">
                                      <p:cBhvr>
                                        <p:cTn id="13" dur="500"/>
                                        <p:tgtEl>
                                          <p:spTgt spid="26"/>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ox(in)">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additive="base">
                                        <p:cTn id="29" dur="500" fill="hold"/>
                                        <p:tgtEl>
                                          <p:spTgt spid="48"/>
                                        </p:tgtEl>
                                        <p:attrNameLst>
                                          <p:attrName>ppt_x</p:attrName>
                                        </p:attrNameLst>
                                      </p:cBhvr>
                                      <p:tavLst>
                                        <p:tav tm="0">
                                          <p:val>
                                            <p:strVal val="#ppt_x"/>
                                          </p:val>
                                        </p:tav>
                                        <p:tav tm="100000">
                                          <p:val>
                                            <p:strVal val="#ppt_x"/>
                                          </p:val>
                                        </p:tav>
                                      </p:tavLst>
                                    </p:anim>
                                    <p:anim calcmode="lin" valueType="num">
                                      <p:cBhvr additive="base">
                                        <p:cTn id="3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circle(in)">
                                      <p:cBhvr>
                                        <p:cTn id="35" dur="500"/>
                                        <p:tgtEl>
                                          <p:spTgt spid="53"/>
                                        </p:tgtEl>
                                      </p:cBhvr>
                                    </p:animEffect>
                                  </p:childTnLst>
                                </p:cTn>
                              </p:par>
                            </p:childTnLst>
                          </p:cTn>
                        </p:par>
                      </p:childTnLst>
                    </p:cTn>
                  </p:par>
                  <p:par>
                    <p:cTn id="36" fill="hold">
                      <p:stCondLst>
                        <p:cond delay="indefinite"/>
                      </p:stCondLst>
                      <p:childTnLst>
                        <p:par>
                          <p:cTn id="37" fill="hold">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56"/>
                                        </p:tgtEl>
                                        <p:attrNameLst>
                                          <p:attrName>style.visibility</p:attrName>
                                        </p:attrNameLst>
                                      </p:cBhvr>
                                      <p:to>
                                        <p:strVal val="visible"/>
                                      </p:to>
                                    </p:set>
                                    <p:anim calcmode="discrete" valueType="clr">
                                      <p:cBhvr override="childStyle">
                                        <p:cTn id="40" dur="80"/>
                                        <p:tgtEl>
                                          <p:spTgt spid="56"/>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56"/>
                                        </p:tgtEl>
                                        <p:attrNameLst>
                                          <p:attrName>fillcolor</p:attrName>
                                        </p:attrNameLst>
                                      </p:cBhvr>
                                      <p:tavLst>
                                        <p:tav tm="0">
                                          <p:val>
                                            <p:clrVal>
                                              <a:schemeClr val="accent2"/>
                                            </p:clrVal>
                                          </p:val>
                                        </p:tav>
                                        <p:tav tm="50000">
                                          <p:val>
                                            <p:clrVal>
                                              <a:schemeClr val="hlink"/>
                                            </p:clrVal>
                                          </p:val>
                                        </p:tav>
                                      </p:tavLst>
                                    </p:anim>
                                    <p:set>
                                      <p:cBhvr>
                                        <p:cTn id="42" dur="80"/>
                                        <p:tgtEl>
                                          <p:spTgt spid="56"/>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wipe(left)">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wipe(right)">
                                      <p:cBhvr>
                                        <p:cTn id="52" dur="500"/>
                                        <p:tgtEl>
                                          <p:spTgt spid="57"/>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circle(in)">
                                      <p:cBhvr>
                                        <p:cTn id="57" dur="500"/>
                                        <p:tgtEl>
                                          <p:spTgt spid="58"/>
                                        </p:tgtEl>
                                      </p:cBhvr>
                                    </p:animEffect>
                                  </p:childTnLst>
                                </p:cTn>
                              </p:par>
                            </p:childTnLst>
                          </p:cTn>
                        </p:par>
                      </p:childTnLst>
                    </p:cTn>
                  </p:par>
                  <p:par>
                    <p:cTn id="58" fill="hold">
                      <p:stCondLst>
                        <p:cond delay="indefinite"/>
                      </p:stCondLst>
                      <p:childTnLst>
                        <p:par>
                          <p:cTn id="59" fill="hold">
                            <p:stCondLst>
                              <p:cond delay="0"/>
                            </p:stCondLst>
                            <p:childTnLst>
                              <p:par>
                                <p:cTn id="60" presetID="27" presetClass="entr" presetSubtype="0" fill="hold" grpId="0" nodeType="clickEffect">
                                  <p:stCondLst>
                                    <p:cond delay="0"/>
                                  </p:stCondLst>
                                  <p:iterate type="lt">
                                    <p:tmPct val="50000"/>
                                  </p:iterate>
                                  <p:childTnLst>
                                    <p:set>
                                      <p:cBhvr>
                                        <p:cTn id="61" dur="1" fill="hold">
                                          <p:stCondLst>
                                            <p:cond delay="0"/>
                                          </p:stCondLst>
                                        </p:cTn>
                                        <p:tgtEl>
                                          <p:spTgt spid="55"/>
                                        </p:tgtEl>
                                        <p:attrNameLst>
                                          <p:attrName>style.visibility</p:attrName>
                                        </p:attrNameLst>
                                      </p:cBhvr>
                                      <p:to>
                                        <p:strVal val="visible"/>
                                      </p:to>
                                    </p:set>
                                    <p:anim calcmode="discrete" valueType="clr">
                                      <p:cBhvr override="childStyle">
                                        <p:cTn id="62" dur="80"/>
                                        <p:tgtEl>
                                          <p:spTgt spid="55"/>
                                        </p:tgtEl>
                                        <p:attrNameLst>
                                          <p:attrName>style.color</p:attrName>
                                        </p:attrNameLst>
                                      </p:cBhvr>
                                      <p:tavLst>
                                        <p:tav tm="0">
                                          <p:val>
                                            <p:clrVal>
                                              <a:schemeClr val="accent2"/>
                                            </p:clrVal>
                                          </p:val>
                                        </p:tav>
                                        <p:tav tm="50000">
                                          <p:val>
                                            <p:clrVal>
                                              <a:schemeClr val="hlink"/>
                                            </p:clrVal>
                                          </p:val>
                                        </p:tav>
                                      </p:tavLst>
                                    </p:anim>
                                    <p:anim calcmode="discrete" valueType="clr">
                                      <p:cBhvr>
                                        <p:cTn id="63" dur="80"/>
                                        <p:tgtEl>
                                          <p:spTgt spid="55"/>
                                        </p:tgtEl>
                                        <p:attrNameLst>
                                          <p:attrName>fillcolor</p:attrName>
                                        </p:attrNameLst>
                                      </p:cBhvr>
                                      <p:tavLst>
                                        <p:tav tm="0">
                                          <p:val>
                                            <p:clrVal>
                                              <a:schemeClr val="accent2"/>
                                            </p:clrVal>
                                          </p:val>
                                        </p:tav>
                                        <p:tav tm="50000">
                                          <p:val>
                                            <p:clrVal>
                                              <a:schemeClr val="hlink"/>
                                            </p:clrVal>
                                          </p:val>
                                        </p:tav>
                                      </p:tavLst>
                                    </p:anim>
                                    <p:set>
                                      <p:cBhvr>
                                        <p:cTn id="64" dur="80"/>
                                        <p:tgtEl>
                                          <p:spTgt spid="5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2"/>
                </p:tgtEl>
              </p:cMediaNode>
            </p:audio>
          </p:childTnLst>
        </p:cTn>
      </p:par>
    </p:tnLst>
    <p:bldLst>
      <p:bldP spid="8" grpId="0"/>
      <p:bldP spid="26" grpId="0" animBg="1"/>
      <p:bldP spid="27" grpId="0"/>
      <p:bldP spid="53" grpId="0" animBg="1"/>
      <p:bldP spid="54" grpId="0" animBg="1"/>
      <p:bldP spid="55" grpId="0" animBg="1"/>
      <p:bldP spid="56" grpId="0" animBg="1"/>
      <p:bldP spid="57" grpId="0" animBg="1"/>
      <p:bldP spid="5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70792" y="927412"/>
            <a:ext cx="6183597" cy="461665"/>
          </a:xfrm>
          <a:prstGeom prst="rect">
            <a:avLst/>
          </a:prstGeom>
        </p:spPr>
        <p:txBody>
          <a:bodyPr wrap="square">
            <a:spAutoFit/>
          </a:bodyPr>
          <a:lstStyle/>
          <a:p>
            <a:pPr marL="0" marR="0" lvl="0" indent="176213"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III. VẬN DỤNG</a:t>
            </a:r>
            <a:endParaRPr kumimoji="0" lang="vi-VN"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5"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7"/>
          <p:cNvSpPr>
            <a:spLocks noChangeArrowheads="1"/>
          </p:cNvSpPr>
          <p:nvPr/>
        </p:nvSpPr>
        <p:spPr bwMode="auto">
          <a:xfrm>
            <a:off x="0" y="9191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p:cNvSpPr/>
          <p:nvPr/>
        </p:nvSpPr>
        <p:spPr>
          <a:xfrm>
            <a:off x="3044588" y="90361"/>
            <a:ext cx="627315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B050"/>
                </a:solidFill>
                <a:effectLst/>
                <a:uLnTx/>
                <a:uFillTx/>
                <a:latin typeface="Times New Roman" panose="02020603050405020304" pitchFamily="18" charset="0"/>
                <a:ea typeface="+mn-ea"/>
                <a:cs typeface="+mn-cs"/>
              </a:rPr>
              <a:t>BÀI 21: NAM CHÂM VĨNH CỬU</a:t>
            </a:r>
            <a:endParaRPr kumimoji="0" lang="vi-VN"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515" y="-134487"/>
            <a:ext cx="1972812" cy="1972812"/>
          </a:xfrm>
          <a:prstGeom prst="rect">
            <a:avLst/>
          </a:prstGeom>
        </p:spPr>
      </p:pic>
      <p:sp>
        <p:nvSpPr>
          <p:cNvPr id="12" name="Rectangle 16"/>
          <p:cNvSpPr>
            <a:spLocks noChangeArrowheads="1"/>
          </p:cNvSpPr>
          <p:nvPr/>
        </p:nvSpPr>
        <p:spPr bwMode="auto">
          <a:xfrm>
            <a:off x="266164" y="1597017"/>
            <a:ext cx="457200" cy="481013"/>
          </a:xfrm>
          <a:prstGeom prst="rect">
            <a:avLst/>
          </a:prstGeom>
          <a:solidFill>
            <a:schemeClr val="bg1"/>
          </a:solidFill>
          <a:ln w="9525" algn="ctr">
            <a:solidFill>
              <a:srgbClr val="FF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2800" dirty="0">
                <a:solidFill>
                  <a:schemeClr val="tx1">
                    <a:lumMod val="95000"/>
                    <a:lumOff val="5000"/>
                  </a:schemeClr>
                </a:solidFill>
                <a:latin typeface=".VnVogueH" panose="020B7200000000000000" pitchFamily="34" charset="0"/>
              </a:rPr>
              <a:t>C</a:t>
            </a:r>
            <a:r>
              <a:rPr lang="en-US" altLang="en-US" sz="2800" baseline="-25000" dirty="0">
                <a:solidFill>
                  <a:schemeClr val="tx1">
                    <a:lumMod val="95000"/>
                    <a:lumOff val="5000"/>
                  </a:schemeClr>
                </a:solidFill>
                <a:latin typeface=".VnVogueH" panose="020B7200000000000000" pitchFamily="34" charset="0"/>
              </a:rPr>
              <a:t>8</a:t>
            </a:r>
            <a:endParaRPr lang="vi-VN" altLang="en-US" sz="2800" dirty="0">
              <a:solidFill>
                <a:schemeClr val="tx1">
                  <a:lumMod val="95000"/>
                  <a:lumOff val="5000"/>
                </a:schemeClr>
              </a:solidFill>
              <a:latin typeface=".VnVogueH" panose="020B7200000000000000" pitchFamily="34" charset="0"/>
            </a:endParaRPr>
          </a:p>
        </p:txBody>
      </p:sp>
      <p:sp>
        <p:nvSpPr>
          <p:cNvPr id="13" name="Text Box 17"/>
          <p:cNvSpPr txBox="1">
            <a:spLocks noChangeArrowheads="1"/>
          </p:cNvSpPr>
          <p:nvPr/>
        </p:nvSpPr>
        <p:spPr bwMode="auto">
          <a:xfrm>
            <a:off x="493926" y="1681163"/>
            <a:ext cx="9554446" cy="340093"/>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lnSpc>
                <a:spcPct val="85000"/>
              </a:lnSpc>
              <a:spcBef>
                <a:spcPct val="50000"/>
              </a:spcBef>
              <a:spcAft>
                <a:spcPct val="0"/>
              </a:spcAft>
              <a:buNone/>
            </a:pPr>
            <a:r>
              <a:rPr lang="en-US" altLang="en-US" sz="2600" b="1" dirty="0">
                <a:solidFill>
                  <a:schemeClr val="tx1">
                    <a:lumMod val="95000"/>
                    <a:lumOff val="5000"/>
                  </a:schemeClr>
                </a:solidFill>
                <a:latin typeface=".VnTime" panose="020B7200000000000000" pitchFamily="34" charset="0"/>
              </a:rPr>
              <a:t>     </a:t>
            </a:r>
            <a:r>
              <a:rPr lang="en-US" altLang="en-US" sz="2600" b="1" dirty="0" err="1">
                <a:solidFill>
                  <a:schemeClr val="tx1">
                    <a:lumMod val="95000"/>
                    <a:lumOff val="5000"/>
                  </a:schemeClr>
                </a:solidFill>
                <a:latin typeface=".VnTime" panose="020B7200000000000000" pitchFamily="34" charset="0"/>
              </a:rPr>
              <a:t>X¸c</a:t>
            </a:r>
            <a:r>
              <a:rPr lang="en-US" altLang="en-US" sz="2600" b="1" dirty="0">
                <a:solidFill>
                  <a:schemeClr val="tx1">
                    <a:lumMod val="95000"/>
                    <a:lumOff val="5000"/>
                  </a:schemeClr>
                </a:solidFill>
                <a:latin typeface=".VnTime" panose="020B7200000000000000" pitchFamily="34" charset="0"/>
              </a:rPr>
              <a:t> ®</a:t>
            </a:r>
            <a:r>
              <a:rPr lang="en-US" altLang="en-US" sz="2600" b="1" dirty="0" err="1">
                <a:solidFill>
                  <a:schemeClr val="tx1">
                    <a:lumMod val="95000"/>
                    <a:lumOff val="5000"/>
                  </a:schemeClr>
                </a:solidFill>
                <a:latin typeface=".VnTime" panose="020B7200000000000000" pitchFamily="34" charset="0"/>
              </a:rPr>
              <a:t>Þnh</a:t>
            </a:r>
            <a:r>
              <a:rPr lang="en-US" altLang="en-US" sz="2600" b="1" dirty="0">
                <a:solidFill>
                  <a:schemeClr val="tx1">
                    <a:lumMod val="95000"/>
                    <a:lumOff val="5000"/>
                  </a:schemeClr>
                </a:solidFill>
                <a:latin typeface=".VnTime" panose="020B7200000000000000" pitchFamily="34" charset="0"/>
              </a:rPr>
              <a:t> </a:t>
            </a:r>
            <a:r>
              <a:rPr lang="en-US" altLang="en-US" sz="2600" b="1" dirty="0" err="1">
                <a:solidFill>
                  <a:schemeClr val="tx1">
                    <a:lumMod val="95000"/>
                    <a:lumOff val="5000"/>
                  </a:schemeClr>
                </a:solidFill>
                <a:latin typeface=".VnTime" panose="020B7200000000000000" pitchFamily="34" charset="0"/>
              </a:rPr>
              <a:t>tªn</a:t>
            </a:r>
            <a:r>
              <a:rPr lang="en-US" altLang="en-US" sz="2600" b="1" dirty="0">
                <a:solidFill>
                  <a:schemeClr val="tx1">
                    <a:lumMod val="95000"/>
                    <a:lumOff val="5000"/>
                  </a:schemeClr>
                </a:solidFill>
                <a:latin typeface=".VnTime" panose="020B7200000000000000" pitchFamily="34" charset="0"/>
              </a:rPr>
              <a:t> </a:t>
            </a:r>
            <a:r>
              <a:rPr lang="en-US" altLang="en-US" sz="2600" b="1" dirty="0" err="1">
                <a:solidFill>
                  <a:schemeClr val="tx1">
                    <a:lumMod val="95000"/>
                    <a:lumOff val="5000"/>
                  </a:schemeClr>
                </a:solidFill>
                <a:latin typeface=".VnTime" panose="020B7200000000000000" pitchFamily="34" charset="0"/>
              </a:rPr>
              <a:t>tõ</a:t>
            </a:r>
            <a:r>
              <a:rPr lang="en-US" altLang="en-US" sz="2600" b="1" dirty="0">
                <a:solidFill>
                  <a:schemeClr val="tx1">
                    <a:lumMod val="95000"/>
                    <a:lumOff val="5000"/>
                  </a:schemeClr>
                </a:solidFill>
                <a:latin typeface=".VnTime" panose="020B7200000000000000" pitchFamily="34" charset="0"/>
              </a:rPr>
              <a:t> </a:t>
            </a:r>
            <a:r>
              <a:rPr lang="en-US" altLang="en-US" sz="2600" b="1" dirty="0" err="1">
                <a:solidFill>
                  <a:schemeClr val="tx1">
                    <a:lumMod val="95000"/>
                    <a:lumOff val="5000"/>
                  </a:schemeClr>
                </a:solidFill>
                <a:latin typeface=".VnTime" panose="020B7200000000000000" pitchFamily="34" charset="0"/>
              </a:rPr>
              <a:t>cùc</a:t>
            </a:r>
            <a:r>
              <a:rPr lang="en-US" altLang="en-US" sz="2600" b="1" dirty="0">
                <a:solidFill>
                  <a:schemeClr val="tx1">
                    <a:lumMod val="95000"/>
                    <a:lumOff val="5000"/>
                  </a:schemeClr>
                </a:solidFill>
                <a:latin typeface=".VnTime" panose="020B7200000000000000" pitchFamily="34" charset="0"/>
              </a:rPr>
              <a:t> </a:t>
            </a:r>
            <a:r>
              <a:rPr lang="en-US" altLang="en-US" sz="2600" b="1" dirty="0" err="1">
                <a:solidFill>
                  <a:schemeClr val="tx1">
                    <a:lumMod val="95000"/>
                    <a:lumOff val="5000"/>
                  </a:schemeClr>
                </a:solidFill>
                <a:latin typeface=".VnTime" panose="020B7200000000000000" pitchFamily="34" charset="0"/>
              </a:rPr>
              <a:t>cña</a:t>
            </a:r>
            <a:r>
              <a:rPr lang="en-US" altLang="en-US" sz="2600" b="1" dirty="0">
                <a:solidFill>
                  <a:schemeClr val="tx1">
                    <a:lumMod val="95000"/>
                    <a:lumOff val="5000"/>
                  </a:schemeClr>
                </a:solidFill>
                <a:latin typeface=".VnTime" panose="020B7200000000000000" pitchFamily="34" charset="0"/>
              </a:rPr>
              <a:t> </a:t>
            </a:r>
            <a:r>
              <a:rPr lang="en-US" altLang="en-US" sz="2600" b="1" dirty="0" err="1">
                <a:solidFill>
                  <a:schemeClr val="tx1">
                    <a:lumMod val="95000"/>
                    <a:lumOff val="5000"/>
                  </a:schemeClr>
                </a:solidFill>
                <a:latin typeface=".VnTime" panose="020B7200000000000000" pitchFamily="34" charset="0"/>
              </a:rPr>
              <a:t>thanh</a:t>
            </a:r>
            <a:r>
              <a:rPr lang="en-US" altLang="en-US" sz="2600" b="1" dirty="0">
                <a:solidFill>
                  <a:schemeClr val="tx1">
                    <a:lumMod val="95000"/>
                    <a:lumOff val="5000"/>
                  </a:schemeClr>
                </a:solidFill>
                <a:latin typeface=".VnTime" panose="020B7200000000000000" pitchFamily="34" charset="0"/>
              </a:rPr>
              <a:t> </a:t>
            </a:r>
            <a:r>
              <a:rPr lang="en-US" altLang="en-US" sz="2600" b="1" dirty="0" err="1">
                <a:solidFill>
                  <a:schemeClr val="tx1">
                    <a:lumMod val="95000"/>
                    <a:lumOff val="5000"/>
                  </a:schemeClr>
                </a:solidFill>
                <a:latin typeface=".VnTime" panose="020B7200000000000000" pitchFamily="34" charset="0"/>
              </a:rPr>
              <a:t>nam</a:t>
            </a:r>
            <a:r>
              <a:rPr lang="en-US" altLang="en-US" sz="2600" b="1" dirty="0">
                <a:solidFill>
                  <a:schemeClr val="tx1">
                    <a:lumMod val="95000"/>
                    <a:lumOff val="5000"/>
                  </a:schemeClr>
                </a:solidFill>
                <a:latin typeface=".VnTime" panose="020B7200000000000000" pitchFamily="34" charset="0"/>
              </a:rPr>
              <a:t> </a:t>
            </a:r>
            <a:r>
              <a:rPr lang="en-US" altLang="en-US" sz="2600" b="1" dirty="0" err="1">
                <a:solidFill>
                  <a:schemeClr val="tx1">
                    <a:lumMod val="95000"/>
                    <a:lumOff val="5000"/>
                  </a:schemeClr>
                </a:solidFill>
                <a:latin typeface=".VnTime" panose="020B7200000000000000" pitchFamily="34" charset="0"/>
              </a:rPr>
              <a:t>ch©m</a:t>
            </a:r>
            <a:r>
              <a:rPr lang="en-US" altLang="en-US" sz="2600" b="1" dirty="0">
                <a:solidFill>
                  <a:schemeClr val="tx1">
                    <a:lumMod val="95000"/>
                    <a:lumOff val="5000"/>
                  </a:schemeClr>
                </a:solidFill>
                <a:latin typeface=".VnTime" panose="020B7200000000000000" pitchFamily="34" charset="0"/>
              </a:rPr>
              <a:t> </a:t>
            </a:r>
            <a:r>
              <a:rPr lang="en-US" altLang="en-US" sz="2600" b="1" dirty="0" err="1">
                <a:solidFill>
                  <a:schemeClr val="tx1">
                    <a:lumMod val="95000"/>
                    <a:lumOff val="5000"/>
                  </a:schemeClr>
                </a:solidFill>
                <a:latin typeface=".VnTime" panose="020B7200000000000000" pitchFamily="34" charset="0"/>
              </a:rPr>
              <a:t>trªn</a:t>
            </a:r>
            <a:r>
              <a:rPr lang="en-US" altLang="en-US" sz="2600" b="1" dirty="0">
                <a:solidFill>
                  <a:schemeClr val="tx1">
                    <a:lumMod val="95000"/>
                    <a:lumOff val="5000"/>
                  </a:schemeClr>
                </a:solidFill>
                <a:latin typeface=".VnTime" panose="020B7200000000000000" pitchFamily="34" charset="0"/>
              </a:rPr>
              <a:t> </a:t>
            </a:r>
            <a:r>
              <a:rPr lang="en-US" altLang="en-US" sz="2600" b="1" dirty="0" err="1">
                <a:solidFill>
                  <a:schemeClr val="tx1">
                    <a:lumMod val="95000"/>
                    <a:lumOff val="5000"/>
                  </a:schemeClr>
                </a:solidFill>
                <a:latin typeface=".VnTime" panose="020B7200000000000000" pitchFamily="34" charset="0"/>
              </a:rPr>
              <a:t>h×nh</a:t>
            </a:r>
            <a:r>
              <a:rPr lang="en-US" altLang="en-US" sz="2600" b="1" dirty="0">
                <a:solidFill>
                  <a:schemeClr val="tx1">
                    <a:lumMod val="95000"/>
                    <a:lumOff val="5000"/>
                  </a:schemeClr>
                </a:solidFill>
                <a:latin typeface=".VnTime" panose="020B7200000000000000" pitchFamily="34" charset="0"/>
              </a:rPr>
              <a:t> 21.5</a:t>
            </a:r>
            <a:endParaRPr lang="vi-VN" altLang="en-US" sz="2600" b="1" dirty="0">
              <a:solidFill>
                <a:schemeClr val="tx1">
                  <a:lumMod val="95000"/>
                  <a:lumOff val="5000"/>
                </a:schemeClr>
              </a:solidFill>
              <a:latin typeface=".VnTime" panose="020B7200000000000000" pitchFamily="34" charset="0"/>
            </a:endParaRPr>
          </a:p>
        </p:txBody>
      </p:sp>
      <p:sp>
        <p:nvSpPr>
          <p:cNvPr id="14" name="AutoShape 58"/>
          <p:cNvSpPr>
            <a:spLocks noChangeArrowheads="1"/>
          </p:cNvSpPr>
          <p:nvPr/>
        </p:nvSpPr>
        <p:spPr bwMode="auto">
          <a:xfrm>
            <a:off x="5211651" y="5094735"/>
            <a:ext cx="2133600" cy="533400"/>
          </a:xfrm>
          <a:prstGeom prst="cube">
            <a:avLst>
              <a:gd name="adj" fmla="val 65773"/>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chemeClr val="tx1">
                  <a:lumMod val="95000"/>
                  <a:lumOff val="5000"/>
                </a:schemeClr>
              </a:solidFill>
              <a:latin typeface=".VnTime" panose="020B7200000000000000" pitchFamily="34" charset="0"/>
            </a:endParaRPr>
          </a:p>
        </p:txBody>
      </p:sp>
      <p:sp>
        <p:nvSpPr>
          <p:cNvPr id="15" name="AutoShape 59"/>
          <p:cNvSpPr>
            <a:spLocks noChangeArrowheads="1"/>
          </p:cNvSpPr>
          <p:nvPr/>
        </p:nvSpPr>
        <p:spPr bwMode="auto">
          <a:xfrm>
            <a:off x="5516451" y="2808735"/>
            <a:ext cx="304800" cy="2514600"/>
          </a:xfrm>
          <a:prstGeom prst="can">
            <a:avLst>
              <a:gd name="adj" fmla="val 32809"/>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chemeClr val="tx1">
                  <a:lumMod val="95000"/>
                  <a:lumOff val="5000"/>
                </a:schemeClr>
              </a:solidFill>
              <a:latin typeface=".VnTime" panose="020B7200000000000000" pitchFamily="34" charset="0"/>
            </a:endParaRPr>
          </a:p>
        </p:txBody>
      </p:sp>
      <p:sp>
        <p:nvSpPr>
          <p:cNvPr id="16" name="AutoShape 60"/>
          <p:cNvSpPr>
            <a:spLocks noChangeArrowheads="1"/>
          </p:cNvSpPr>
          <p:nvPr/>
        </p:nvSpPr>
        <p:spPr bwMode="auto">
          <a:xfrm rot="5400000">
            <a:off x="6697551" y="2084835"/>
            <a:ext cx="152400" cy="2209800"/>
          </a:xfrm>
          <a:prstGeom prst="can">
            <a:avLst>
              <a:gd name="adj" fmla="val 41620"/>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chemeClr val="tx1">
                  <a:lumMod val="95000"/>
                  <a:lumOff val="5000"/>
                </a:schemeClr>
              </a:solidFill>
              <a:latin typeface=".VnTime" panose="020B7200000000000000" pitchFamily="34" charset="0"/>
            </a:endParaRPr>
          </a:p>
        </p:txBody>
      </p:sp>
      <p:grpSp>
        <p:nvGrpSpPr>
          <p:cNvPr id="17" name="Group 74"/>
          <p:cNvGrpSpPr>
            <a:grpSpLocks/>
          </p:cNvGrpSpPr>
          <p:nvPr/>
        </p:nvGrpSpPr>
        <p:grpSpPr bwMode="auto">
          <a:xfrm>
            <a:off x="6554676" y="1803849"/>
            <a:ext cx="1169988" cy="2871787"/>
            <a:chOff x="3726" y="1152"/>
            <a:chExt cx="737" cy="1809"/>
          </a:xfrm>
        </p:grpSpPr>
        <p:grpSp>
          <p:nvGrpSpPr>
            <p:cNvPr id="18" name="Group 72"/>
            <p:cNvGrpSpPr>
              <a:grpSpLocks/>
            </p:cNvGrpSpPr>
            <p:nvPr/>
          </p:nvGrpSpPr>
          <p:grpSpPr bwMode="auto">
            <a:xfrm>
              <a:off x="3726" y="2064"/>
              <a:ext cx="737" cy="897"/>
              <a:chOff x="3726" y="2064"/>
              <a:chExt cx="737" cy="897"/>
            </a:xfrm>
          </p:grpSpPr>
          <p:grpSp>
            <p:nvGrpSpPr>
              <p:cNvPr id="20" name="Group 71"/>
              <p:cNvGrpSpPr>
                <a:grpSpLocks/>
              </p:cNvGrpSpPr>
              <p:nvPr/>
            </p:nvGrpSpPr>
            <p:grpSpPr bwMode="auto">
              <a:xfrm>
                <a:off x="3726" y="2571"/>
                <a:ext cx="737" cy="390"/>
                <a:chOff x="3718" y="2538"/>
                <a:chExt cx="737" cy="390"/>
              </a:xfrm>
            </p:grpSpPr>
            <p:sp>
              <p:nvSpPr>
                <p:cNvPr id="23" name="Rectangle 67"/>
                <p:cNvSpPr>
                  <a:spLocks noChangeArrowheads="1"/>
                </p:cNvSpPr>
                <p:nvPr/>
              </p:nvSpPr>
              <p:spPr bwMode="auto">
                <a:xfrm>
                  <a:off x="3718" y="2538"/>
                  <a:ext cx="153" cy="240"/>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vi-VN" altLang="en-US" sz="2000">
                    <a:solidFill>
                      <a:schemeClr val="tx1">
                        <a:lumMod val="95000"/>
                        <a:lumOff val="5000"/>
                      </a:schemeClr>
                    </a:solidFill>
                    <a:latin typeface=".VnVogueH" panose="020B7200000000000000" pitchFamily="34" charset="0"/>
                  </a:endParaRPr>
                </a:p>
              </p:txBody>
            </p:sp>
            <p:sp>
              <p:nvSpPr>
                <p:cNvPr id="24" name="AutoShape 70"/>
                <p:cNvSpPr>
                  <a:spLocks noChangeArrowheads="1"/>
                </p:cNvSpPr>
                <p:nvPr/>
              </p:nvSpPr>
              <p:spPr bwMode="auto">
                <a:xfrm>
                  <a:off x="3744" y="2640"/>
                  <a:ext cx="409" cy="288"/>
                </a:xfrm>
                <a:prstGeom prst="cube">
                  <a:avLst>
                    <a:gd name="adj" fmla="val 9375"/>
                  </a:avLst>
                </a:prstGeom>
                <a:solidFill>
                  <a:srgbClr val="3333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2400">
                      <a:solidFill>
                        <a:schemeClr val="tx1">
                          <a:lumMod val="95000"/>
                          <a:lumOff val="5000"/>
                        </a:schemeClr>
                      </a:solidFill>
                      <a:latin typeface=".VnVogueH" panose="020B7200000000000000" pitchFamily="34" charset="0"/>
                    </a:rPr>
                    <a:t>S</a:t>
                  </a:r>
                  <a:endParaRPr lang="vi-VN" altLang="en-US" sz="2400">
                    <a:solidFill>
                      <a:schemeClr val="tx1">
                        <a:lumMod val="95000"/>
                        <a:lumOff val="5000"/>
                      </a:schemeClr>
                    </a:solidFill>
                    <a:latin typeface=".VnVogueH" panose="020B7200000000000000" pitchFamily="34" charset="0"/>
                  </a:endParaRPr>
                </a:p>
              </p:txBody>
            </p:sp>
            <p:sp>
              <p:nvSpPr>
                <p:cNvPr id="25" name="AutoShape 66"/>
                <p:cNvSpPr>
                  <a:spLocks noChangeArrowheads="1"/>
                </p:cNvSpPr>
                <p:nvPr/>
              </p:nvSpPr>
              <p:spPr bwMode="auto">
                <a:xfrm>
                  <a:off x="4101" y="2640"/>
                  <a:ext cx="354" cy="288"/>
                </a:xfrm>
                <a:prstGeom prst="cube">
                  <a:avLst>
                    <a:gd name="adj" fmla="val 9375"/>
                  </a:avLst>
                </a:prstGeom>
                <a:gradFill rotWithShape="1">
                  <a:gsLst>
                    <a:gs pos="0">
                      <a:srgbClr val="5E1F05"/>
                    </a:gs>
                    <a:gs pos="100000">
                      <a:srgbClr val="CB420B"/>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2400">
                      <a:solidFill>
                        <a:schemeClr val="tx1">
                          <a:lumMod val="95000"/>
                          <a:lumOff val="5000"/>
                        </a:schemeClr>
                      </a:solidFill>
                      <a:latin typeface=".VnVogueH" panose="020B7200000000000000" pitchFamily="34" charset="0"/>
                    </a:rPr>
                    <a:t>N</a:t>
                  </a:r>
                  <a:endParaRPr lang="vi-VN" altLang="en-US" sz="2400">
                    <a:solidFill>
                      <a:schemeClr val="tx1">
                        <a:lumMod val="95000"/>
                        <a:lumOff val="5000"/>
                      </a:schemeClr>
                    </a:solidFill>
                    <a:latin typeface=".VnVogueH" panose="020B7200000000000000" pitchFamily="34" charset="0"/>
                  </a:endParaRPr>
                </a:p>
              </p:txBody>
            </p:sp>
          </p:grpSp>
          <p:sp>
            <p:nvSpPr>
              <p:cNvPr id="21" name="Line 61"/>
              <p:cNvSpPr>
                <a:spLocks noChangeShapeType="1"/>
              </p:cNvSpPr>
              <p:nvPr/>
            </p:nvSpPr>
            <p:spPr bwMode="auto">
              <a:xfrm>
                <a:off x="4128" y="2064"/>
                <a:ext cx="0" cy="624"/>
              </a:xfrm>
              <a:prstGeom prst="line">
                <a:avLst/>
              </a:prstGeom>
              <a:noFill/>
              <a:ln w="952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chemeClr val="tx1">
                      <a:lumMod val="95000"/>
                      <a:lumOff val="5000"/>
                    </a:schemeClr>
                  </a:solidFill>
                  <a:latin typeface=".VnTime" panose="020B7200000000000000" pitchFamily="34" charset="0"/>
                </a:endParaRPr>
              </a:p>
            </p:txBody>
          </p:sp>
        </p:grpSp>
        <p:sp>
          <p:nvSpPr>
            <p:cNvPr id="19" name="Rectangle 73"/>
            <p:cNvSpPr>
              <a:spLocks noChangeArrowheads="1"/>
            </p:cNvSpPr>
            <p:nvPr/>
          </p:nvSpPr>
          <p:spPr bwMode="auto">
            <a:xfrm>
              <a:off x="4107" y="1152"/>
              <a:ext cx="48" cy="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chemeClr val="tx1">
                    <a:lumMod val="95000"/>
                    <a:lumOff val="5000"/>
                  </a:schemeClr>
                </a:solidFill>
                <a:latin typeface=".VnTime" panose="020B7200000000000000" pitchFamily="34" charset="0"/>
              </a:endParaRPr>
            </a:p>
          </p:txBody>
        </p:sp>
      </p:grpSp>
      <p:grpSp>
        <p:nvGrpSpPr>
          <p:cNvPr id="26" name="Group 106"/>
          <p:cNvGrpSpPr>
            <a:grpSpLocks/>
          </p:cNvGrpSpPr>
          <p:nvPr/>
        </p:nvGrpSpPr>
        <p:grpSpPr bwMode="auto">
          <a:xfrm>
            <a:off x="9032730" y="4192678"/>
            <a:ext cx="2262187" cy="584200"/>
            <a:chOff x="5047" y="2640"/>
            <a:chExt cx="1425" cy="368"/>
          </a:xfrm>
        </p:grpSpPr>
        <p:sp>
          <p:nvSpPr>
            <p:cNvPr id="27" name="AutoShape 77"/>
            <p:cNvSpPr>
              <a:spLocks noChangeArrowheads="1"/>
            </p:cNvSpPr>
            <p:nvPr/>
          </p:nvSpPr>
          <p:spPr bwMode="auto">
            <a:xfrm>
              <a:off x="5047" y="2688"/>
              <a:ext cx="476" cy="192"/>
            </a:xfrm>
            <a:prstGeom prst="cube">
              <a:avLst>
                <a:gd name="adj" fmla="val 25000"/>
              </a:avLst>
            </a:prstGeom>
            <a:solidFill>
              <a:schemeClr val="accent2">
                <a:lumMod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vi-VN" altLang="en-US" sz="2400">
                <a:solidFill>
                  <a:schemeClr val="accent2">
                    <a:lumMod val="75000"/>
                  </a:schemeClr>
                </a:solidFill>
                <a:latin typeface=".VnVogueH" panose="020B7200000000000000" pitchFamily="34" charset="0"/>
              </a:endParaRPr>
            </a:p>
          </p:txBody>
        </p:sp>
        <p:sp>
          <p:nvSpPr>
            <p:cNvPr id="28" name="AutoShape 78"/>
            <p:cNvSpPr>
              <a:spLocks noChangeArrowheads="1"/>
            </p:cNvSpPr>
            <p:nvPr/>
          </p:nvSpPr>
          <p:spPr bwMode="auto">
            <a:xfrm>
              <a:off x="5465" y="2688"/>
              <a:ext cx="476" cy="192"/>
            </a:xfrm>
            <a:prstGeom prst="cube">
              <a:avLst>
                <a:gd name="adj" fmla="val 25000"/>
              </a:avLst>
            </a:prstGeom>
            <a:solidFill>
              <a:schemeClr val="tx1">
                <a:lumMod val="65000"/>
                <a:lumOff val="3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vi-VN" altLang="en-US" sz="2400">
                <a:solidFill>
                  <a:schemeClr val="tx1">
                    <a:lumMod val="95000"/>
                    <a:lumOff val="5000"/>
                  </a:schemeClr>
                </a:solidFill>
                <a:latin typeface=".VnVogueH" panose="020B7200000000000000" pitchFamily="34" charset="0"/>
              </a:endParaRPr>
            </a:p>
          </p:txBody>
        </p:sp>
        <p:grpSp>
          <p:nvGrpSpPr>
            <p:cNvPr id="29" name="Group 81"/>
            <p:cNvGrpSpPr>
              <a:grpSpLocks/>
            </p:cNvGrpSpPr>
            <p:nvPr/>
          </p:nvGrpSpPr>
          <p:grpSpPr bwMode="auto">
            <a:xfrm rot="10666633">
              <a:off x="5719" y="2640"/>
              <a:ext cx="753" cy="368"/>
              <a:chOff x="957" y="1034"/>
              <a:chExt cx="837" cy="409"/>
            </a:xfrm>
          </p:grpSpPr>
          <p:sp>
            <p:nvSpPr>
              <p:cNvPr id="30" name="Freeform 82"/>
              <p:cNvSpPr>
                <a:spLocks/>
              </p:cNvSpPr>
              <p:nvPr/>
            </p:nvSpPr>
            <p:spPr bwMode="auto">
              <a:xfrm>
                <a:off x="1100" y="1034"/>
                <a:ext cx="694" cy="409"/>
              </a:xfrm>
              <a:custGeom>
                <a:avLst/>
                <a:gdLst>
                  <a:gd name="T0" fmla="*/ 395 w 694"/>
                  <a:gd name="T1" fmla="*/ 307 h 409"/>
                  <a:gd name="T2" fmla="*/ 435 w 694"/>
                  <a:gd name="T3" fmla="*/ 326 h 409"/>
                  <a:gd name="T4" fmla="*/ 480 w 694"/>
                  <a:gd name="T5" fmla="*/ 336 h 409"/>
                  <a:gd name="T6" fmla="*/ 543 w 694"/>
                  <a:gd name="T7" fmla="*/ 338 h 409"/>
                  <a:gd name="T8" fmla="*/ 570 w 694"/>
                  <a:gd name="T9" fmla="*/ 365 h 409"/>
                  <a:gd name="T10" fmla="*/ 530 w 694"/>
                  <a:gd name="T11" fmla="*/ 383 h 409"/>
                  <a:gd name="T12" fmla="*/ 464 w 694"/>
                  <a:gd name="T13" fmla="*/ 409 h 409"/>
                  <a:gd name="T14" fmla="*/ 398 w 694"/>
                  <a:gd name="T15" fmla="*/ 405 h 409"/>
                  <a:gd name="T16" fmla="*/ 303 w 694"/>
                  <a:gd name="T17" fmla="*/ 395 h 409"/>
                  <a:gd name="T18" fmla="*/ 246 w 694"/>
                  <a:gd name="T19" fmla="*/ 374 h 409"/>
                  <a:gd name="T20" fmla="*/ 211 w 694"/>
                  <a:gd name="T21" fmla="*/ 364 h 409"/>
                  <a:gd name="T22" fmla="*/ 174 w 694"/>
                  <a:gd name="T23" fmla="*/ 352 h 409"/>
                  <a:gd name="T24" fmla="*/ 141 w 694"/>
                  <a:gd name="T25" fmla="*/ 345 h 409"/>
                  <a:gd name="T26" fmla="*/ 91 w 694"/>
                  <a:gd name="T27" fmla="*/ 344 h 409"/>
                  <a:gd name="T28" fmla="*/ 51 w 694"/>
                  <a:gd name="T29" fmla="*/ 351 h 409"/>
                  <a:gd name="T30" fmla="*/ 11 w 694"/>
                  <a:gd name="T31" fmla="*/ 345 h 409"/>
                  <a:gd name="T32" fmla="*/ 8 w 694"/>
                  <a:gd name="T33" fmla="*/ 328 h 409"/>
                  <a:gd name="T34" fmla="*/ 27 w 694"/>
                  <a:gd name="T35" fmla="*/ 285 h 409"/>
                  <a:gd name="T36" fmla="*/ 27 w 694"/>
                  <a:gd name="T37" fmla="*/ 223 h 409"/>
                  <a:gd name="T38" fmla="*/ 33 w 694"/>
                  <a:gd name="T39" fmla="*/ 157 h 409"/>
                  <a:gd name="T40" fmla="*/ 41 w 694"/>
                  <a:gd name="T41" fmla="*/ 122 h 409"/>
                  <a:gd name="T42" fmla="*/ 75 w 694"/>
                  <a:gd name="T43" fmla="*/ 117 h 409"/>
                  <a:gd name="T44" fmla="*/ 111 w 694"/>
                  <a:gd name="T45" fmla="*/ 125 h 409"/>
                  <a:gd name="T46" fmla="*/ 137 w 694"/>
                  <a:gd name="T47" fmla="*/ 125 h 409"/>
                  <a:gd name="T48" fmla="*/ 235 w 694"/>
                  <a:gd name="T49" fmla="*/ 74 h 409"/>
                  <a:gd name="T50" fmla="*/ 312 w 694"/>
                  <a:gd name="T51" fmla="*/ 38 h 409"/>
                  <a:gd name="T52" fmla="*/ 359 w 694"/>
                  <a:gd name="T53" fmla="*/ 25 h 409"/>
                  <a:gd name="T54" fmla="*/ 400 w 694"/>
                  <a:gd name="T55" fmla="*/ 3 h 409"/>
                  <a:gd name="T56" fmla="*/ 430 w 694"/>
                  <a:gd name="T57" fmla="*/ 3 h 409"/>
                  <a:gd name="T58" fmla="*/ 472 w 694"/>
                  <a:gd name="T59" fmla="*/ 19 h 409"/>
                  <a:gd name="T60" fmla="*/ 530 w 694"/>
                  <a:gd name="T61" fmla="*/ 50 h 409"/>
                  <a:gd name="T62" fmla="*/ 575 w 694"/>
                  <a:gd name="T63" fmla="*/ 76 h 409"/>
                  <a:gd name="T64" fmla="*/ 607 w 694"/>
                  <a:gd name="T65" fmla="*/ 88 h 409"/>
                  <a:gd name="T66" fmla="*/ 636 w 694"/>
                  <a:gd name="T67" fmla="*/ 128 h 409"/>
                  <a:gd name="T68" fmla="*/ 655 w 694"/>
                  <a:gd name="T69" fmla="*/ 155 h 409"/>
                  <a:gd name="T70" fmla="*/ 671 w 694"/>
                  <a:gd name="T71" fmla="*/ 185 h 409"/>
                  <a:gd name="T72" fmla="*/ 692 w 694"/>
                  <a:gd name="T73" fmla="*/ 247 h 409"/>
                  <a:gd name="T74" fmla="*/ 694 w 694"/>
                  <a:gd name="T75" fmla="*/ 299 h 409"/>
                  <a:gd name="T76" fmla="*/ 687 w 694"/>
                  <a:gd name="T77" fmla="*/ 328 h 409"/>
                  <a:gd name="T78" fmla="*/ 655 w 694"/>
                  <a:gd name="T79" fmla="*/ 320 h 409"/>
                  <a:gd name="T80" fmla="*/ 641 w 694"/>
                  <a:gd name="T81" fmla="*/ 293 h 409"/>
                  <a:gd name="T82" fmla="*/ 636 w 694"/>
                  <a:gd name="T83" fmla="*/ 256 h 409"/>
                  <a:gd name="T84" fmla="*/ 590 w 694"/>
                  <a:gd name="T85" fmla="*/ 207 h 409"/>
                  <a:gd name="T86" fmla="*/ 570 w 694"/>
                  <a:gd name="T87" fmla="*/ 179 h 409"/>
                  <a:gd name="T88" fmla="*/ 536 w 694"/>
                  <a:gd name="T89" fmla="*/ 176 h 409"/>
                  <a:gd name="T90" fmla="*/ 501 w 694"/>
                  <a:gd name="T91" fmla="*/ 169 h 409"/>
                  <a:gd name="T92" fmla="*/ 470 w 694"/>
                  <a:gd name="T93" fmla="*/ 175 h 409"/>
                  <a:gd name="T94" fmla="*/ 434 w 694"/>
                  <a:gd name="T95" fmla="*/ 201 h 409"/>
                  <a:gd name="T96" fmla="*/ 397 w 694"/>
                  <a:gd name="T97" fmla="*/ 236 h 409"/>
                  <a:gd name="T98" fmla="*/ 385 w 694"/>
                  <a:gd name="T99" fmla="*/ 287 h 4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94" h="409">
                    <a:moveTo>
                      <a:pt x="385" y="287"/>
                    </a:moveTo>
                    <a:lnTo>
                      <a:pt x="395" y="307"/>
                    </a:lnTo>
                    <a:lnTo>
                      <a:pt x="409" y="317"/>
                    </a:lnTo>
                    <a:lnTo>
                      <a:pt x="435" y="326"/>
                    </a:lnTo>
                    <a:lnTo>
                      <a:pt x="457" y="339"/>
                    </a:lnTo>
                    <a:lnTo>
                      <a:pt x="480" y="336"/>
                    </a:lnTo>
                    <a:lnTo>
                      <a:pt x="516" y="331"/>
                    </a:lnTo>
                    <a:lnTo>
                      <a:pt x="543" y="338"/>
                    </a:lnTo>
                    <a:lnTo>
                      <a:pt x="563" y="351"/>
                    </a:lnTo>
                    <a:lnTo>
                      <a:pt x="570" y="365"/>
                    </a:lnTo>
                    <a:lnTo>
                      <a:pt x="553" y="374"/>
                    </a:lnTo>
                    <a:lnTo>
                      <a:pt x="530" y="383"/>
                    </a:lnTo>
                    <a:lnTo>
                      <a:pt x="493" y="396"/>
                    </a:lnTo>
                    <a:lnTo>
                      <a:pt x="464" y="409"/>
                    </a:lnTo>
                    <a:lnTo>
                      <a:pt x="428" y="406"/>
                    </a:lnTo>
                    <a:lnTo>
                      <a:pt x="398" y="405"/>
                    </a:lnTo>
                    <a:lnTo>
                      <a:pt x="375" y="403"/>
                    </a:lnTo>
                    <a:lnTo>
                      <a:pt x="303" y="395"/>
                    </a:lnTo>
                    <a:lnTo>
                      <a:pt x="276" y="383"/>
                    </a:lnTo>
                    <a:lnTo>
                      <a:pt x="246" y="374"/>
                    </a:lnTo>
                    <a:lnTo>
                      <a:pt x="231" y="368"/>
                    </a:lnTo>
                    <a:lnTo>
                      <a:pt x="211" y="364"/>
                    </a:lnTo>
                    <a:lnTo>
                      <a:pt x="190" y="356"/>
                    </a:lnTo>
                    <a:lnTo>
                      <a:pt x="174" y="352"/>
                    </a:lnTo>
                    <a:lnTo>
                      <a:pt x="157" y="346"/>
                    </a:lnTo>
                    <a:lnTo>
                      <a:pt x="141" y="345"/>
                    </a:lnTo>
                    <a:lnTo>
                      <a:pt x="120" y="342"/>
                    </a:lnTo>
                    <a:lnTo>
                      <a:pt x="91" y="344"/>
                    </a:lnTo>
                    <a:lnTo>
                      <a:pt x="70" y="348"/>
                    </a:lnTo>
                    <a:lnTo>
                      <a:pt x="51" y="351"/>
                    </a:lnTo>
                    <a:lnTo>
                      <a:pt x="32" y="349"/>
                    </a:lnTo>
                    <a:lnTo>
                      <a:pt x="11" y="345"/>
                    </a:lnTo>
                    <a:lnTo>
                      <a:pt x="0" y="343"/>
                    </a:lnTo>
                    <a:lnTo>
                      <a:pt x="8" y="328"/>
                    </a:lnTo>
                    <a:lnTo>
                      <a:pt x="16" y="313"/>
                    </a:lnTo>
                    <a:lnTo>
                      <a:pt x="27" y="285"/>
                    </a:lnTo>
                    <a:lnTo>
                      <a:pt x="26" y="244"/>
                    </a:lnTo>
                    <a:lnTo>
                      <a:pt x="27" y="223"/>
                    </a:lnTo>
                    <a:lnTo>
                      <a:pt x="31" y="181"/>
                    </a:lnTo>
                    <a:lnTo>
                      <a:pt x="33" y="157"/>
                    </a:lnTo>
                    <a:lnTo>
                      <a:pt x="35" y="134"/>
                    </a:lnTo>
                    <a:lnTo>
                      <a:pt x="41" y="122"/>
                    </a:lnTo>
                    <a:lnTo>
                      <a:pt x="31" y="109"/>
                    </a:lnTo>
                    <a:lnTo>
                      <a:pt x="75" y="117"/>
                    </a:lnTo>
                    <a:lnTo>
                      <a:pt x="91" y="118"/>
                    </a:lnTo>
                    <a:lnTo>
                      <a:pt x="111" y="125"/>
                    </a:lnTo>
                    <a:lnTo>
                      <a:pt x="125" y="126"/>
                    </a:lnTo>
                    <a:lnTo>
                      <a:pt x="137" y="125"/>
                    </a:lnTo>
                    <a:lnTo>
                      <a:pt x="161" y="113"/>
                    </a:lnTo>
                    <a:lnTo>
                      <a:pt x="235" y="74"/>
                    </a:lnTo>
                    <a:lnTo>
                      <a:pt x="275" y="54"/>
                    </a:lnTo>
                    <a:lnTo>
                      <a:pt x="312" y="38"/>
                    </a:lnTo>
                    <a:lnTo>
                      <a:pt x="334" y="33"/>
                    </a:lnTo>
                    <a:lnTo>
                      <a:pt x="359" y="25"/>
                    </a:lnTo>
                    <a:lnTo>
                      <a:pt x="379" y="15"/>
                    </a:lnTo>
                    <a:lnTo>
                      <a:pt x="400" y="3"/>
                    </a:lnTo>
                    <a:lnTo>
                      <a:pt x="416" y="0"/>
                    </a:lnTo>
                    <a:lnTo>
                      <a:pt x="430" y="3"/>
                    </a:lnTo>
                    <a:lnTo>
                      <a:pt x="452" y="14"/>
                    </a:lnTo>
                    <a:lnTo>
                      <a:pt x="472" y="19"/>
                    </a:lnTo>
                    <a:lnTo>
                      <a:pt x="490" y="25"/>
                    </a:lnTo>
                    <a:lnTo>
                      <a:pt x="530" y="50"/>
                    </a:lnTo>
                    <a:lnTo>
                      <a:pt x="551" y="59"/>
                    </a:lnTo>
                    <a:lnTo>
                      <a:pt x="575" y="76"/>
                    </a:lnTo>
                    <a:lnTo>
                      <a:pt x="595" y="83"/>
                    </a:lnTo>
                    <a:lnTo>
                      <a:pt x="607" y="88"/>
                    </a:lnTo>
                    <a:lnTo>
                      <a:pt x="622" y="109"/>
                    </a:lnTo>
                    <a:lnTo>
                      <a:pt x="636" y="128"/>
                    </a:lnTo>
                    <a:lnTo>
                      <a:pt x="649" y="144"/>
                    </a:lnTo>
                    <a:lnTo>
                      <a:pt x="655" y="155"/>
                    </a:lnTo>
                    <a:lnTo>
                      <a:pt x="664" y="170"/>
                    </a:lnTo>
                    <a:lnTo>
                      <a:pt x="671" y="185"/>
                    </a:lnTo>
                    <a:lnTo>
                      <a:pt x="689" y="220"/>
                    </a:lnTo>
                    <a:lnTo>
                      <a:pt x="692" y="247"/>
                    </a:lnTo>
                    <a:lnTo>
                      <a:pt x="692" y="276"/>
                    </a:lnTo>
                    <a:lnTo>
                      <a:pt x="694" y="299"/>
                    </a:lnTo>
                    <a:lnTo>
                      <a:pt x="692" y="317"/>
                    </a:lnTo>
                    <a:lnTo>
                      <a:pt x="687" y="328"/>
                    </a:lnTo>
                    <a:lnTo>
                      <a:pt x="675" y="331"/>
                    </a:lnTo>
                    <a:lnTo>
                      <a:pt x="655" y="320"/>
                    </a:lnTo>
                    <a:lnTo>
                      <a:pt x="645" y="306"/>
                    </a:lnTo>
                    <a:lnTo>
                      <a:pt x="641" y="293"/>
                    </a:lnTo>
                    <a:lnTo>
                      <a:pt x="636" y="275"/>
                    </a:lnTo>
                    <a:lnTo>
                      <a:pt x="636" y="256"/>
                    </a:lnTo>
                    <a:lnTo>
                      <a:pt x="612" y="231"/>
                    </a:lnTo>
                    <a:lnTo>
                      <a:pt x="590" y="207"/>
                    </a:lnTo>
                    <a:lnTo>
                      <a:pt x="580" y="190"/>
                    </a:lnTo>
                    <a:lnTo>
                      <a:pt x="570" y="179"/>
                    </a:lnTo>
                    <a:lnTo>
                      <a:pt x="553" y="180"/>
                    </a:lnTo>
                    <a:lnTo>
                      <a:pt x="536" y="176"/>
                    </a:lnTo>
                    <a:lnTo>
                      <a:pt x="515" y="175"/>
                    </a:lnTo>
                    <a:lnTo>
                      <a:pt x="501" y="169"/>
                    </a:lnTo>
                    <a:lnTo>
                      <a:pt x="482" y="171"/>
                    </a:lnTo>
                    <a:lnTo>
                      <a:pt x="470" y="175"/>
                    </a:lnTo>
                    <a:lnTo>
                      <a:pt x="453" y="188"/>
                    </a:lnTo>
                    <a:lnTo>
                      <a:pt x="434" y="201"/>
                    </a:lnTo>
                    <a:lnTo>
                      <a:pt x="412" y="215"/>
                    </a:lnTo>
                    <a:lnTo>
                      <a:pt x="397" y="236"/>
                    </a:lnTo>
                    <a:lnTo>
                      <a:pt x="381" y="252"/>
                    </a:lnTo>
                    <a:lnTo>
                      <a:pt x="385" y="287"/>
                    </a:lnTo>
                    <a:close/>
                  </a:path>
                </a:pathLst>
              </a:custGeom>
              <a:solidFill>
                <a:srgbClr val="FFBFBF"/>
              </a:solidFill>
              <a:ln w="9525">
                <a:solidFill>
                  <a:srgbClr val="000000"/>
                </a:solidFill>
                <a:prstDash val="solid"/>
                <a:round/>
                <a:headEnd/>
                <a:tailEnd/>
              </a:ln>
            </p:spPr>
            <p:txBody>
              <a:bodyPr/>
              <a:lstStyle/>
              <a:p>
                <a:pPr eaLnBrk="0" fontAlgn="base" hangingPunct="0">
                  <a:spcBef>
                    <a:spcPct val="0"/>
                  </a:spcBef>
                  <a:spcAft>
                    <a:spcPct val="0"/>
                  </a:spcAft>
                </a:pPr>
                <a:endParaRPr lang="en-US">
                  <a:solidFill>
                    <a:schemeClr val="tx1">
                      <a:lumMod val="95000"/>
                      <a:lumOff val="5000"/>
                    </a:schemeClr>
                  </a:solidFill>
                  <a:latin typeface=".VnTime" panose="020B7200000000000000" pitchFamily="34" charset="0"/>
                </a:endParaRPr>
              </a:p>
            </p:txBody>
          </p:sp>
          <p:sp>
            <p:nvSpPr>
              <p:cNvPr id="31" name="Freeform 83"/>
              <p:cNvSpPr>
                <a:spLocks/>
              </p:cNvSpPr>
              <p:nvPr/>
            </p:nvSpPr>
            <p:spPr bwMode="auto">
              <a:xfrm rot="2180584" flipH="1">
                <a:off x="1590" y="1083"/>
                <a:ext cx="111" cy="53"/>
              </a:xfrm>
              <a:custGeom>
                <a:avLst/>
                <a:gdLst>
                  <a:gd name="T0" fmla="*/ 0 w 138"/>
                  <a:gd name="T1" fmla="*/ 0 h 66"/>
                  <a:gd name="T2" fmla="*/ 15 w 138"/>
                  <a:gd name="T3" fmla="*/ 6 h 66"/>
                  <a:gd name="T4" fmla="*/ 31 w 138"/>
                  <a:gd name="T5" fmla="*/ 14 h 66"/>
                  <a:gd name="T6" fmla="*/ 0 60000 65536"/>
                  <a:gd name="T7" fmla="*/ 0 60000 65536"/>
                  <a:gd name="T8" fmla="*/ 0 60000 65536"/>
                </a:gdLst>
                <a:ahLst/>
                <a:cxnLst>
                  <a:cxn ang="T6">
                    <a:pos x="T0" y="T1"/>
                  </a:cxn>
                  <a:cxn ang="T7">
                    <a:pos x="T2" y="T3"/>
                  </a:cxn>
                  <a:cxn ang="T8">
                    <a:pos x="T4" y="T5"/>
                  </a:cxn>
                </a:cxnLst>
                <a:rect l="0" t="0" r="r" b="b"/>
                <a:pathLst>
                  <a:path w="138" h="66">
                    <a:moveTo>
                      <a:pt x="0" y="0"/>
                    </a:moveTo>
                    <a:lnTo>
                      <a:pt x="66" y="27"/>
                    </a:lnTo>
                    <a:lnTo>
                      <a:pt x="13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chemeClr val="tx1">
                      <a:lumMod val="95000"/>
                      <a:lumOff val="5000"/>
                    </a:schemeClr>
                  </a:solidFill>
                  <a:latin typeface=".VnTime" panose="020B7200000000000000" pitchFamily="34" charset="0"/>
                </a:endParaRPr>
              </a:p>
            </p:txBody>
          </p:sp>
          <p:sp>
            <p:nvSpPr>
              <p:cNvPr id="32" name="Freeform 84"/>
              <p:cNvSpPr>
                <a:spLocks/>
              </p:cNvSpPr>
              <p:nvPr/>
            </p:nvSpPr>
            <p:spPr bwMode="auto">
              <a:xfrm rot="3423405" flipH="1">
                <a:off x="1629" y="1374"/>
                <a:ext cx="16" cy="54"/>
              </a:xfrm>
              <a:custGeom>
                <a:avLst/>
                <a:gdLst>
                  <a:gd name="T0" fmla="*/ 0 w 70"/>
                  <a:gd name="T1" fmla="*/ 0 h 169"/>
                  <a:gd name="T2" fmla="*/ 0 w 70"/>
                  <a:gd name="T3" fmla="*/ 0 h 169"/>
                  <a:gd name="T4" fmla="*/ 0 w 70"/>
                  <a:gd name="T5" fmla="*/ 0 h 169"/>
                  <a:gd name="T6" fmla="*/ 0 w 70"/>
                  <a:gd name="T7" fmla="*/ 0 h 169"/>
                  <a:gd name="T8" fmla="*/ 0 w 70"/>
                  <a:gd name="T9" fmla="*/ 0 h 169"/>
                  <a:gd name="T10" fmla="*/ 0 w 70"/>
                  <a:gd name="T11" fmla="*/ 0 h 169"/>
                  <a:gd name="T12" fmla="*/ 0 w 70"/>
                  <a:gd name="T13" fmla="*/ 0 h 1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chemeClr val="tx1">
                      <a:lumMod val="95000"/>
                      <a:lumOff val="5000"/>
                    </a:schemeClr>
                  </a:solidFill>
                  <a:latin typeface=".VnTime" panose="020B7200000000000000" pitchFamily="34" charset="0"/>
                </a:endParaRPr>
              </a:p>
            </p:txBody>
          </p:sp>
          <p:sp>
            <p:nvSpPr>
              <p:cNvPr id="33" name="Freeform 85"/>
              <p:cNvSpPr>
                <a:spLocks/>
              </p:cNvSpPr>
              <p:nvPr/>
            </p:nvSpPr>
            <p:spPr bwMode="auto">
              <a:xfrm rot="3012925" flipH="1">
                <a:off x="1676" y="1190"/>
                <a:ext cx="13" cy="33"/>
              </a:xfrm>
              <a:custGeom>
                <a:avLst/>
                <a:gdLst>
                  <a:gd name="T0" fmla="*/ 0 w 50"/>
                  <a:gd name="T1" fmla="*/ 0 h 93"/>
                  <a:gd name="T2" fmla="*/ 0 w 50"/>
                  <a:gd name="T3" fmla="*/ 0 h 93"/>
                  <a:gd name="T4" fmla="*/ 0 w 50"/>
                  <a:gd name="T5" fmla="*/ 0 h 93"/>
                  <a:gd name="T6" fmla="*/ 0 w 50"/>
                  <a:gd name="T7" fmla="*/ 0 h 93"/>
                  <a:gd name="T8" fmla="*/ 0 w 50"/>
                  <a:gd name="T9" fmla="*/ 0 h 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93">
                    <a:moveTo>
                      <a:pt x="0" y="0"/>
                    </a:moveTo>
                    <a:lnTo>
                      <a:pt x="0" y="32"/>
                    </a:lnTo>
                    <a:lnTo>
                      <a:pt x="6" y="57"/>
                    </a:lnTo>
                    <a:lnTo>
                      <a:pt x="25" y="82"/>
                    </a:lnTo>
                    <a:lnTo>
                      <a:pt x="50" y="9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chemeClr val="tx1">
                      <a:lumMod val="95000"/>
                      <a:lumOff val="5000"/>
                    </a:schemeClr>
                  </a:solidFill>
                  <a:latin typeface=".VnTime" panose="020B7200000000000000" pitchFamily="34" charset="0"/>
                </a:endParaRPr>
              </a:p>
            </p:txBody>
          </p:sp>
          <p:sp>
            <p:nvSpPr>
              <p:cNvPr id="34" name="Freeform 86"/>
              <p:cNvSpPr>
                <a:spLocks/>
              </p:cNvSpPr>
              <p:nvPr/>
            </p:nvSpPr>
            <p:spPr bwMode="auto">
              <a:xfrm rot="3892858" flipH="1">
                <a:off x="1736" y="1271"/>
                <a:ext cx="10" cy="25"/>
              </a:xfrm>
              <a:custGeom>
                <a:avLst/>
                <a:gdLst>
                  <a:gd name="T0" fmla="*/ 0 w 19"/>
                  <a:gd name="T1" fmla="*/ 0 h 43"/>
                  <a:gd name="T2" fmla="*/ 0 w 19"/>
                  <a:gd name="T3" fmla="*/ 1 h 43"/>
                  <a:gd name="T4" fmla="*/ 1 w 19"/>
                  <a:gd name="T5" fmla="*/ 1 h 43"/>
                  <a:gd name="T6" fmla="*/ 1 w 19"/>
                  <a:gd name="T7" fmla="*/ 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43">
                    <a:moveTo>
                      <a:pt x="0" y="0"/>
                    </a:moveTo>
                    <a:lnTo>
                      <a:pt x="0" y="14"/>
                    </a:lnTo>
                    <a:lnTo>
                      <a:pt x="4" y="28"/>
                    </a:lnTo>
                    <a:lnTo>
                      <a:pt x="19" y="4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chemeClr val="tx1">
                      <a:lumMod val="95000"/>
                      <a:lumOff val="5000"/>
                    </a:schemeClr>
                  </a:solidFill>
                  <a:latin typeface=".VnTime" panose="020B7200000000000000" pitchFamily="34" charset="0"/>
                </a:endParaRPr>
              </a:p>
            </p:txBody>
          </p:sp>
          <p:grpSp>
            <p:nvGrpSpPr>
              <p:cNvPr id="35" name="Group 87"/>
              <p:cNvGrpSpPr>
                <a:grpSpLocks/>
              </p:cNvGrpSpPr>
              <p:nvPr/>
            </p:nvGrpSpPr>
            <p:grpSpPr bwMode="auto">
              <a:xfrm rot="11405476" flipH="1">
                <a:off x="957" y="1115"/>
                <a:ext cx="261" cy="307"/>
                <a:chOff x="2457" y="2549"/>
                <a:chExt cx="557" cy="547"/>
              </a:xfrm>
            </p:grpSpPr>
            <p:sp>
              <p:nvSpPr>
                <p:cNvPr id="38" name="Freeform 88"/>
                <p:cNvSpPr>
                  <a:spLocks/>
                </p:cNvSpPr>
                <p:nvPr/>
              </p:nvSpPr>
              <p:spPr bwMode="auto">
                <a:xfrm>
                  <a:off x="2457" y="2549"/>
                  <a:ext cx="557" cy="547"/>
                </a:xfrm>
                <a:custGeom>
                  <a:avLst/>
                  <a:gdLst>
                    <a:gd name="T0" fmla="*/ 9 w 1112"/>
                    <a:gd name="T1" fmla="*/ 2 h 1094"/>
                    <a:gd name="T2" fmla="*/ 9 w 1112"/>
                    <a:gd name="T3" fmla="*/ 3 h 1094"/>
                    <a:gd name="T4" fmla="*/ 8 w 1112"/>
                    <a:gd name="T5" fmla="*/ 3 h 1094"/>
                    <a:gd name="T6" fmla="*/ 8 w 1112"/>
                    <a:gd name="T7" fmla="*/ 4 h 1094"/>
                    <a:gd name="T8" fmla="*/ 8 w 1112"/>
                    <a:gd name="T9" fmla="*/ 5 h 1094"/>
                    <a:gd name="T10" fmla="*/ 8 w 1112"/>
                    <a:gd name="T11" fmla="*/ 6 h 1094"/>
                    <a:gd name="T12" fmla="*/ 8 w 1112"/>
                    <a:gd name="T13" fmla="*/ 7 h 1094"/>
                    <a:gd name="T14" fmla="*/ 8 w 1112"/>
                    <a:gd name="T15" fmla="*/ 8 h 1094"/>
                    <a:gd name="T16" fmla="*/ 8 w 1112"/>
                    <a:gd name="T17" fmla="*/ 8 h 1094"/>
                    <a:gd name="T18" fmla="*/ 8 w 1112"/>
                    <a:gd name="T19" fmla="*/ 9 h 1094"/>
                    <a:gd name="T20" fmla="*/ 2 w 1112"/>
                    <a:gd name="T21" fmla="*/ 9 h 1094"/>
                    <a:gd name="T22" fmla="*/ 2 w 1112"/>
                    <a:gd name="T23" fmla="*/ 4 h 1094"/>
                    <a:gd name="T24" fmla="*/ 1 w 1112"/>
                    <a:gd name="T25" fmla="*/ 1 h 1094"/>
                    <a:gd name="T26" fmla="*/ 0 w 1112"/>
                    <a:gd name="T27" fmla="*/ 0 h 1094"/>
                    <a:gd name="T28" fmla="*/ 4 w 1112"/>
                    <a:gd name="T29" fmla="*/ 1 h 1094"/>
                    <a:gd name="T30" fmla="*/ 6 w 1112"/>
                    <a:gd name="T31" fmla="*/ 1 h 1094"/>
                    <a:gd name="T32" fmla="*/ 8 w 1112"/>
                    <a:gd name="T33" fmla="*/ 1 h 1094"/>
                    <a:gd name="T34" fmla="*/ 9 w 1112"/>
                    <a:gd name="T35" fmla="*/ 2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prstDash val="solid"/>
                  <a:round/>
                  <a:headEnd/>
                  <a:tailEnd/>
                </a:ln>
              </p:spPr>
              <p:txBody>
                <a:bodyPr/>
                <a:lstStyle/>
                <a:p>
                  <a:pPr eaLnBrk="0" fontAlgn="base" hangingPunct="0">
                    <a:spcBef>
                      <a:spcPct val="0"/>
                    </a:spcBef>
                    <a:spcAft>
                      <a:spcPct val="0"/>
                    </a:spcAft>
                  </a:pPr>
                  <a:endParaRPr lang="en-US">
                    <a:solidFill>
                      <a:schemeClr val="tx1">
                        <a:lumMod val="95000"/>
                        <a:lumOff val="5000"/>
                      </a:schemeClr>
                    </a:solidFill>
                    <a:latin typeface=".VnTime" panose="020B7200000000000000" pitchFamily="34" charset="0"/>
                  </a:endParaRPr>
                </a:p>
              </p:txBody>
            </p:sp>
            <p:sp>
              <p:nvSpPr>
                <p:cNvPr id="39" name="Oval 89"/>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chemeClr val="tx1">
                        <a:lumMod val="95000"/>
                        <a:lumOff val="5000"/>
                      </a:schemeClr>
                    </a:solidFill>
                    <a:latin typeface=".VnTime" panose="020B7200000000000000" pitchFamily="34" charset="0"/>
                  </a:endParaRPr>
                </a:p>
              </p:txBody>
            </p:sp>
          </p:grpSp>
          <p:sp>
            <p:nvSpPr>
              <p:cNvPr id="36" name="Freeform 90"/>
              <p:cNvSpPr>
                <a:spLocks/>
              </p:cNvSpPr>
              <p:nvPr/>
            </p:nvSpPr>
            <p:spPr bwMode="auto">
              <a:xfrm rot="8068401" flipH="1">
                <a:off x="1546" y="1379"/>
                <a:ext cx="15" cy="10"/>
              </a:xfrm>
              <a:custGeom>
                <a:avLst/>
                <a:gdLst>
                  <a:gd name="T0" fmla="*/ 0 w 55"/>
                  <a:gd name="T1" fmla="*/ 0 h 33"/>
                  <a:gd name="T2" fmla="*/ 0 w 55"/>
                  <a:gd name="T3" fmla="*/ 0 h 33"/>
                  <a:gd name="T4" fmla="*/ 0 w 55"/>
                  <a:gd name="T5" fmla="*/ 0 h 33"/>
                  <a:gd name="T6" fmla="*/ 0 w 55"/>
                  <a:gd name="T7" fmla="*/ 0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5" h="33">
                    <a:moveTo>
                      <a:pt x="55" y="33"/>
                    </a:moveTo>
                    <a:lnTo>
                      <a:pt x="26" y="22"/>
                    </a:lnTo>
                    <a:lnTo>
                      <a:pt x="7" y="8"/>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chemeClr val="tx1">
                      <a:lumMod val="95000"/>
                      <a:lumOff val="5000"/>
                    </a:schemeClr>
                  </a:solidFill>
                  <a:latin typeface=".VnTime" panose="020B7200000000000000" pitchFamily="34" charset="0"/>
                </a:endParaRPr>
              </a:p>
            </p:txBody>
          </p:sp>
          <p:sp>
            <p:nvSpPr>
              <p:cNvPr id="37" name="Freeform 91"/>
              <p:cNvSpPr>
                <a:spLocks/>
              </p:cNvSpPr>
              <p:nvPr/>
            </p:nvSpPr>
            <p:spPr bwMode="auto">
              <a:xfrm rot="2668401" flipH="1">
                <a:off x="1554" y="1050"/>
                <a:ext cx="51" cy="32"/>
              </a:xfrm>
              <a:custGeom>
                <a:avLst/>
                <a:gdLst>
                  <a:gd name="T0" fmla="*/ 0 w 53"/>
                  <a:gd name="T1" fmla="*/ 0 h 34"/>
                  <a:gd name="T2" fmla="*/ 13 w 53"/>
                  <a:gd name="T3" fmla="*/ 8 h 34"/>
                  <a:gd name="T4" fmla="*/ 39 w 53"/>
                  <a:gd name="T5" fmla="*/ 22 h 34"/>
                  <a:gd name="T6" fmla="*/ 0 60000 65536"/>
                  <a:gd name="T7" fmla="*/ 0 60000 65536"/>
                  <a:gd name="T8" fmla="*/ 0 60000 65536"/>
                </a:gdLst>
                <a:ahLst/>
                <a:cxnLst>
                  <a:cxn ang="T6">
                    <a:pos x="T0" y="T1"/>
                  </a:cxn>
                  <a:cxn ang="T7">
                    <a:pos x="T2" y="T3"/>
                  </a:cxn>
                  <a:cxn ang="T8">
                    <a:pos x="T4" y="T5"/>
                  </a:cxn>
                </a:cxnLst>
                <a:rect l="0" t="0" r="r" b="b"/>
                <a:pathLst>
                  <a:path w="53" h="34">
                    <a:moveTo>
                      <a:pt x="0" y="0"/>
                    </a:moveTo>
                    <a:lnTo>
                      <a:pt x="17" y="8"/>
                    </a:lnTo>
                    <a:lnTo>
                      <a:pt x="53" y="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chemeClr val="tx1">
                      <a:lumMod val="95000"/>
                      <a:lumOff val="5000"/>
                    </a:schemeClr>
                  </a:solidFill>
                  <a:latin typeface=".VnTime" panose="020B7200000000000000" pitchFamily="34" charset="0"/>
                </a:endParaRPr>
              </a:p>
            </p:txBody>
          </p:sp>
        </p:grpSp>
      </p:grpSp>
      <p:sp>
        <p:nvSpPr>
          <p:cNvPr id="40" name="Text Box 94"/>
          <p:cNvSpPr txBox="1">
            <a:spLocks noChangeArrowheads="1"/>
          </p:cNvSpPr>
          <p:nvPr/>
        </p:nvSpPr>
        <p:spPr bwMode="auto">
          <a:xfrm>
            <a:off x="8026289" y="4277174"/>
            <a:ext cx="533400" cy="287771"/>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lnSpc>
                <a:spcPct val="85000"/>
              </a:lnSpc>
              <a:spcBef>
                <a:spcPct val="50000"/>
              </a:spcBef>
              <a:spcAft>
                <a:spcPct val="0"/>
              </a:spcAft>
              <a:buNone/>
            </a:pPr>
            <a:r>
              <a:rPr lang="en-US" altLang="en-US" sz="2200">
                <a:solidFill>
                  <a:schemeClr val="tx1">
                    <a:lumMod val="95000"/>
                    <a:lumOff val="5000"/>
                  </a:schemeClr>
                </a:solidFill>
                <a:latin typeface=".VnVogueH" panose="020B7200000000000000" pitchFamily="34" charset="0"/>
              </a:rPr>
              <a:t>  S</a:t>
            </a:r>
            <a:endParaRPr lang="vi-VN" altLang="en-US" sz="2200">
              <a:solidFill>
                <a:schemeClr val="tx1">
                  <a:lumMod val="95000"/>
                  <a:lumOff val="5000"/>
                </a:schemeClr>
              </a:solidFill>
              <a:latin typeface=".VnVogueH" panose="020B7200000000000000" pitchFamily="34" charset="0"/>
            </a:endParaRPr>
          </a:p>
        </p:txBody>
      </p:sp>
      <p:sp>
        <p:nvSpPr>
          <p:cNvPr id="41" name="Text Box 95"/>
          <p:cNvSpPr txBox="1">
            <a:spLocks noChangeArrowheads="1"/>
          </p:cNvSpPr>
          <p:nvPr/>
        </p:nvSpPr>
        <p:spPr bwMode="auto">
          <a:xfrm>
            <a:off x="8759714" y="4291461"/>
            <a:ext cx="533400" cy="287771"/>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85000"/>
              </a:lnSpc>
              <a:spcBef>
                <a:spcPct val="50000"/>
              </a:spcBef>
              <a:spcAft>
                <a:spcPct val="0"/>
              </a:spcAft>
              <a:buNone/>
            </a:pPr>
            <a:r>
              <a:rPr lang="en-US" altLang="en-US" sz="2200">
                <a:solidFill>
                  <a:schemeClr val="tx1">
                    <a:lumMod val="95000"/>
                    <a:lumOff val="5000"/>
                  </a:schemeClr>
                </a:solidFill>
                <a:latin typeface=".VnVogueH" panose="020B7200000000000000" pitchFamily="34" charset="0"/>
              </a:rPr>
              <a:t>N</a:t>
            </a:r>
            <a:endParaRPr lang="vi-VN" altLang="en-US" sz="2200">
              <a:solidFill>
                <a:schemeClr val="tx1">
                  <a:lumMod val="95000"/>
                  <a:lumOff val="5000"/>
                </a:schemeClr>
              </a:solidFill>
              <a:latin typeface=".VnVogueH" panose="020B7200000000000000"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622265419"/>
      </p:ext>
    </p:extLst>
  </p:cSld>
  <p:clrMapOvr>
    <a:masterClrMapping/>
  </p:clrMapOvr>
  <mc:AlternateContent xmlns:mc="http://schemas.openxmlformats.org/markup-compatibility/2006" xmlns:p14="http://schemas.microsoft.com/office/powerpoint/2010/main">
    <mc:Choice Requires="p14">
      <p:transition spd="slow" p14:dur="2000" advTm="100344"/>
    </mc:Choice>
    <mc:Fallback xmlns="">
      <p:transition spd="slow" advTm="100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 presetClass="emph" presetSubtype="10" repeatCount="indefinite" fill="hold" grpId="0" nodeType="withEffect">
                                  <p:stCondLst>
                                    <p:cond delay="0"/>
                                  </p:stCondLst>
                                  <p:childTnLst>
                                    <p:animClr clrSpc="hsl" dir="ccw">
                                      <p:cBhvr override="childStyle">
                                        <p:cTn id="8" dur="1000" fill="hold"/>
                                        <p:tgtEl>
                                          <p:spTgt spid="8"/>
                                        </p:tgtEl>
                                        <p:attrNameLst>
                                          <p:attrName>style.color</p:attrName>
                                        </p:attrNameLst>
                                      </p:cBhvr>
                                      <p:to>
                                        <a:srgbClr val="FF0000"/>
                                      </p:to>
                                    </p:animClr>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ox(in)">
                                      <p:cBhvr>
                                        <p:cTn id="13" dur="500"/>
                                        <p:tgtEl>
                                          <p:spTgt spid="12"/>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ox(i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35" presetClass="path" presetSubtype="0" accel="50000" decel="50000" fill="hold" nodeType="clickEffect">
                                  <p:stCondLst>
                                    <p:cond delay="0"/>
                                  </p:stCondLst>
                                  <p:childTnLst>
                                    <p:animMotion origin="layout" path="M -3.75E-6 4.81481E-6 L -0.0832 0.00185 " pathEditMode="relative" rAng="0" ptsTypes="AA">
                                      <p:cBhvr>
                                        <p:cTn id="20" dur="2000" fill="hold"/>
                                        <p:tgtEl>
                                          <p:spTgt spid="26"/>
                                        </p:tgtEl>
                                        <p:attrNameLst>
                                          <p:attrName>ppt_x</p:attrName>
                                          <p:attrName>ppt_y</p:attrName>
                                        </p:attrNameLst>
                                      </p:cBhvr>
                                      <p:rCtr x="-4167" y="93"/>
                                    </p:animMotion>
                                  </p:childTnLst>
                                </p:cTn>
                              </p:par>
                              <p:par>
                                <p:cTn id="21" presetID="8" presetClass="emph" presetSubtype="0" fill="hold" nodeType="withEffect">
                                  <p:stCondLst>
                                    <p:cond delay="600"/>
                                  </p:stCondLst>
                                  <p:childTnLst>
                                    <p:animRot by="-900000">
                                      <p:cBhvr>
                                        <p:cTn id="22" dur="2000" fill="hold"/>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500" fill="hold"/>
                                        <p:tgtEl>
                                          <p:spTgt spid="40"/>
                                        </p:tgtEl>
                                        <p:attrNameLst>
                                          <p:attrName>ppt_x</p:attrName>
                                        </p:attrNameLst>
                                      </p:cBhvr>
                                      <p:tavLst>
                                        <p:tav tm="0">
                                          <p:val>
                                            <p:strVal val="#ppt_x"/>
                                          </p:val>
                                        </p:tav>
                                        <p:tav tm="100000">
                                          <p:val>
                                            <p:strVal val="#ppt_x"/>
                                          </p:val>
                                        </p:tav>
                                      </p:tavLst>
                                    </p:anim>
                                    <p:anim calcmode="lin" valueType="num">
                                      <p:cBhvr additive="base">
                                        <p:cTn id="28" dur="500" fill="hold"/>
                                        <p:tgtEl>
                                          <p:spTgt spid="40"/>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 presetClass="entr" presetSubtype="1" fill="hold" grpId="0" nodeType="afterEffect">
                                  <p:stCondLst>
                                    <p:cond delay="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500" fill="hold"/>
                                        <p:tgtEl>
                                          <p:spTgt spid="41"/>
                                        </p:tgtEl>
                                        <p:attrNameLst>
                                          <p:attrName>ppt_x</p:attrName>
                                        </p:attrNameLst>
                                      </p:cBhvr>
                                      <p:tavLst>
                                        <p:tav tm="0">
                                          <p:val>
                                            <p:strVal val="#ppt_x"/>
                                          </p:val>
                                        </p:tav>
                                        <p:tav tm="100000">
                                          <p:val>
                                            <p:strVal val="#ppt_x"/>
                                          </p:val>
                                        </p:tav>
                                      </p:tavLst>
                                    </p:anim>
                                    <p:anim calcmode="lin" valueType="num">
                                      <p:cBhvr additive="base">
                                        <p:cTn id="33"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2"/>
                </p:tgtEl>
              </p:cMediaNode>
            </p:audio>
          </p:childTnLst>
        </p:cTn>
      </p:par>
    </p:tnLst>
    <p:bldLst>
      <p:bldP spid="8" grpId="0"/>
      <p:bldP spid="12" grpId="0" animBg="1"/>
      <p:bldP spid="13" grpId="0"/>
      <p:bldP spid="40" grpId="0"/>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descr="Canvas"/>
          <p:cNvSpPr txBox="1">
            <a:spLocks noChangeArrowheads="1"/>
          </p:cNvSpPr>
          <p:nvPr/>
        </p:nvSpPr>
        <p:spPr bwMode="auto">
          <a:xfrm>
            <a:off x="1472448" y="884330"/>
            <a:ext cx="6710082" cy="2246769"/>
          </a:xfrm>
          <a:prstGeom prst="rect">
            <a:avLst/>
          </a:prstGeom>
          <a:blipFill dpi="0" rotWithShape="1">
            <a:blip r:embed="rId5"/>
            <a:srcRect/>
            <a:tile tx="0" ty="0" sx="100000" sy="100000" flip="none" algn="tl"/>
          </a:blipFill>
          <a:ln w="38100" algn="ctr">
            <a:solidFill>
              <a:schemeClr val="tx1"/>
            </a:solidFill>
            <a:miter lim="800000"/>
            <a:headEnd/>
            <a:tailEnd/>
          </a:ln>
          <a:effectLst/>
        </p:spPr>
        <p:txBody>
          <a:bodyPr wrap="square">
            <a:spAutoFit/>
          </a:bodyPr>
          <a:lstStyle/>
          <a:p>
            <a:pPr algn="just"/>
            <a:r>
              <a:rPr lang="vi-VN" sz="2800" dirty="0">
                <a:latin typeface="Times New Roman" pitchFamily="18" charset="0"/>
                <a:cs typeface="Times New Roman" pitchFamily="18" charset="0"/>
              </a:rPr>
              <a:t>Năm 1820 nhà bác học </a:t>
            </a:r>
            <a:r>
              <a:rPr lang="vi-VN" sz="2800" dirty="0" smtClean="0">
                <a:latin typeface="Times New Roman" pitchFamily="18" charset="0"/>
                <a:cs typeface="Times New Roman" pitchFamily="18" charset="0"/>
              </a:rPr>
              <a:t>Ơ-xtét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Oersted</a:t>
            </a:r>
            <a:r>
              <a:rPr lang="en-US" sz="2800" dirty="0" smtClean="0">
                <a:latin typeface="Times New Roman" pitchFamily="18" charset="0"/>
                <a:cs typeface="Times New Roman" pitchFamily="18" charset="0"/>
              </a:rPr>
              <a:t>)</a:t>
            </a:r>
            <a:r>
              <a:rPr lang="vi-VN" sz="2800" dirty="0" smtClean="0">
                <a:latin typeface="Times New Roman" pitchFamily="18" charset="0"/>
                <a:cs typeface="Times New Roman" pitchFamily="18" charset="0"/>
              </a:rPr>
              <a:t> </a:t>
            </a:r>
            <a:r>
              <a:rPr lang="vi-VN" sz="2800" dirty="0">
                <a:latin typeface="Times New Roman" pitchFamily="18" charset="0"/>
                <a:cs typeface="Times New Roman" pitchFamily="18" charset="0"/>
              </a:rPr>
              <a:t>người Đan Mạch phát kiến về sự liên hệ giữa điện và </a:t>
            </a:r>
            <a:r>
              <a:rPr lang="vi-VN" sz="2800" dirty="0" smtClean="0">
                <a:latin typeface="Times New Roman" pitchFamily="18" charset="0"/>
                <a:cs typeface="Times New Roman" pitchFamily="18" charset="0"/>
              </a:rPr>
              <a:t>từ</a:t>
            </a:r>
            <a:r>
              <a:rPr lang="en-US" sz="2800" dirty="0" smtClean="0">
                <a:latin typeface="Times New Roman" pitchFamily="18" charset="0"/>
                <a:cs typeface="Times New Roman" pitchFamily="18" charset="0"/>
              </a:rPr>
              <a:t>.</a:t>
            </a:r>
            <a:r>
              <a:rPr lang="vi-VN"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a:t>
            </a:r>
            <a:r>
              <a:rPr lang="en-US" sz="2800" dirty="0" smtClean="0">
                <a:latin typeface="Times New Roman" pitchFamily="18" charset="0"/>
                <a:cs typeface="Times New Roman" pitchFamily="18" charset="0"/>
              </a:rPr>
              <a:t>M</a:t>
            </a:r>
            <a:r>
              <a:rPr lang="vi-VN" sz="2800" dirty="0" smtClean="0">
                <a:latin typeface="Times New Roman" pitchFamily="18" charset="0"/>
                <a:cs typeface="Times New Roman" pitchFamily="18" charset="0"/>
              </a:rPr>
              <a:t>à </a:t>
            </a:r>
            <a:r>
              <a:rPr lang="vi-VN" sz="2800" dirty="0">
                <a:latin typeface="Times New Roman" pitchFamily="18" charset="0"/>
                <a:cs typeface="Times New Roman" pitchFamily="18" charset="0"/>
              </a:rPr>
              <a:t>hàng nghìn năm về trước con người vẫn coi là hai hiện tượng tách biệt, không liên hệ gì với </a:t>
            </a:r>
            <a:r>
              <a:rPr lang="vi-VN" sz="2800" dirty="0" smtClean="0">
                <a:latin typeface="Times New Roman" pitchFamily="18" charset="0"/>
                <a:cs typeface="Times New Roman" pitchFamily="18" charset="0"/>
              </a:rPr>
              <a:t>nhau</a:t>
            </a:r>
            <a:r>
              <a:rPr lang="en-US"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pic>
        <p:nvPicPr>
          <p:cNvPr id="7" name="Picture 6" descr="H[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19374" y="1629391"/>
            <a:ext cx="3033355" cy="386719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8" descr="White marble"/>
          <p:cNvSpPr txBox="1">
            <a:spLocks noChangeArrowheads="1"/>
          </p:cNvSpPr>
          <p:nvPr/>
        </p:nvSpPr>
        <p:spPr bwMode="auto">
          <a:xfrm>
            <a:off x="1470833" y="3665966"/>
            <a:ext cx="6710082" cy="2554545"/>
          </a:xfrm>
          <a:prstGeom prst="rect">
            <a:avLst/>
          </a:prstGeom>
          <a:blipFill>
            <a:blip r:embed="rId7"/>
            <a:tile tx="0" ty="0" sx="100000" sy="100000" flip="none" algn="tl"/>
          </a:blipFill>
          <a:ln w="9525" algn="ctr">
            <a:solidFill>
              <a:schemeClr val="tx1"/>
            </a:solidFill>
            <a:miter lim="800000"/>
            <a:headEnd/>
            <a:tailEnd/>
          </a:ln>
          <a:effectLst/>
        </p:spPr>
        <p:txBody>
          <a:bodyPr wrap="square">
            <a:spAutoFit/>
          </a:bodyPr>
          <a:lstStyle/>
          <a:p>
            <a:pPr algn="just"/>
            <a:r>
              <a:rPr lang="vi-VN" sz="3200" b="1" dirty="0">
                <a:solidFill>
                  <a:srgbClr val="002060"/>
                </a:solidFill>
                <a:latin typeface="Times New Roman" pitchFamily="18" charset="0"/>
                <a:cs typeface="Times New Roman" pitchFamily="18" charset="0"/>
              </a:rPr>
              <a:t>Là cơ sở cho sự ra đời của động cơ điện. Giải phóng sức lao động cho con người. Với những ý nghĩa quan trọng đó </a:t>
            </a:r>
            <a:r>
              <a:rPr lang="vi-VN" sz="3200" b="1" dirty="0" smtClean="0">
                <a:solidFill>
                  <a:srgbClr val="002060"/>
                </a:solidFill>
                <a:latin typeface="Times New Roman" pitchFamily="18" charset="0"/>
                <a:cs typeface="Times New Roman" pitchFamily="18" charset="0"/>
              </a:rPr>
              <a:t>chúng </a:t>
            </a:r>
            <a:r>
              <a:rPr lang="vi-VN" sz="3200" b="1" dirty="0">
                <a:solidFill>
                  <a:srgbClr val="002060"/>
                </a:solidFill>
                <a:latin typeface="Times New Roman" pitchFamily="18" charset="0"/>
                <a:cs typeface="Times New Roman" pitchFamily="18" charset="0"/>
              </a:rPr>
              <a:t>ta sẽ nghiên cứu điện và từ qua chương II. </a:t>
            </a:r>
            <a:r>
              <a:rPr lang="vi-VN" sz="3200" b="1" i="1" u="sng" dirty="0" smtClean="0">
                <a:solidFill>
                  <a:srgbClr val="FF0000"/>
                </a:solidFill>
                <a:latin typeface="Times New Roman" pitchFamily="18" charset="0"/>
                <a:cs typeface="Times New Roman" pitchFamily="18" charset="0"/>
              </a:rPr>
              <a:t>ĐIỆN TỪ  HỌC</a:t>
            </a:r>
            <a:endParaRPr lang="vi-VN" sz="3200" b="1" i="1" u="sng" dirty="0">
              <a:solidFill>
                <a:srgbClr val="FF0000"/>
              </a:solidFill>
              <a:latin typeface="Times New Roman" pitchFamily="18" charset="0"/>
              <a:cs typeface="Times New Roman" pitchFamily="18" charset="0"/>
            </a:endParaRPr>
          </a:p>
        </p:txBody>
      </p:sp>
      <p:sp>
        <p:nvSpPr>
          <p:cNvPr id="9" name="TextBox 8"/>
          <p:cNvSpPr txBox="1"/>
          <p:nvPr/>
        </p:nvSpPr>
        <p:spPr>
          <a:xfrm>
            <a:off x="9263943" y="5635736"/>
            <a:ext cx="2488786" cy="584775"/>
          </a:xfrm>
          <a:prstGeom prst="rect">
            <a:avLst/>
          </a:prstGeom>
          <a:noFill/>
        </p:spPr>
        <p:txBody>
          <a:bodyPr wrap="square" rtlCol="0">
            <a:spAutoFit/>
          </a:bodyPr>
          <a:lstStyle/>
          <a:p>
            <a:r>
              <a:rPr lang="en-US" sz="3200" b="1" smtClean="0">
                <a:solidFill>
                  <a:schemeClr val="tx1">
                    <a:lumMod val="95000"/>
                    <a:lumOff val="5000"/>
                  </a:schemeClr>
                </a:solidFill>
                <a:latin typeface="Times New Roman" pitchFamily="18" charset="0"/>
                <a:cs typeface="Times New Roman" pitchFamily="18" charset="0"/>
              </a:rPr>
              <a:t>1777 - 1851</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8515" y="-134487"/>
            <a:ext cx="1972812" cy="1972812"/>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099128545"/>
      </p:ext>
    </p:extLst>
  </p:cSld>
  <p:clrMapOvr>
    <a:masterClrMapping/>
  </p:clrMapOvr>
  <mc:AlternateContent xmlns:mc="http://schemas.openxmlformats.org/markup-compatibility/2006" xmlns:p14="http://schemas.microsoft.com/office/powerpoint/2010/main">
    <mc:Choice Requires="p14">
      <p:transition spd="slow" p14:dur="2000" advTm="58071"/>
    </mc:Choice>
    <mc:Fallback xmlns="">
      <p:transition spd="slow" advTm="58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6" grpId="0" animBg="1"/>
      <p:bldP spid="8"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la ban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184" y="3887273"/>
            <a:ext cx="27019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descr="la-ban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105" y="154552"/>
            <a:ext cx="30654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la ban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2953" y="1136563"/>
            <a:ext cx="3236912"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97" descr="iphone-3gs-compas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8121" y="3154249"/>
            <a:ext cx="2895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9" descr="D:\van_duyen\vat ly 9\Kompas_Sofi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58559" y="3431152"/>
            <a:ext cx="3505201"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0"/>
          <a:stretch>
            <a:fillRect/>
          </a:stretch>
        </p:blipFill>
        <p:spPr>
          <a:xfrm>
            <a:off x="3651137" y="-221539"/>
            <a:ext cx="6486706" cy="859611"/>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751465512"/>
      </p:ext>
    </p:extLst>
  </p:cSld>
  <p:clrMapOvr>
    <a:masterClrMapping/>
  </p:clrMapOvr>
  <mc:AlternateContent xmlns:mc="http://schemas.openxmlformats.org/markup-compatibility/2006" xmlns:p14="http://schemas.microsoft.com/office/powerpoint/2010/main">
    <mc:Choice Requires="p14">
      <p:transition spd="slow" p14:dur="2000" advTm="72999"/>
    </mc:Choice>
    <mc:Fallback xmlns="">
      <p:transition spd="slow" advTm="72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nodeType="clickEffect">
                                  <p:stCondLst>
                                    <p:cond delay="0"/>
                                  </p:stCondLst>
                                  <p:childTnLst>
                                    <p:set>
                                      <p:cBhvr>
                                        <p:cTn id="10" dur="1" fill="hold">
                                          <p:stCondLst>
                                            <p:cond delay="0"/>
                                          </p:stCondLst>
                                        </p:cTn>
                                        <p:tgtEl>
                                          <p:spTgt spid="9223"/>
                                        </p:tgtEl>
                                        <p:attrNameLst>
                                          <p:attrName>style.visibility</p:attrName>
                                        </p:attrNameLst>
                                      </p:cBhvr>
                                      <p:to>
                                        <p:strVal val="visible"/>
                                      </p:to>
                                    </p:set>
                                    <p:animEffect transition="in" filter="box(in)">
                                      <p:cBhvr>
                                        <p:cTn id="11" dur="10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D:\van_duyen\vat ly 9\rung cuc phuo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4495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3" descr="D:\van_duyen\vat ly 9\tau bie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657600"/>
            <a:ext cx="914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descr="D:\van_duyen\vat ly 9\sa mac.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0"/>
            <a:ext cx="4648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a:stretch>
            <a:fillRect/>
          </a:stretch>
        </p:blipFill>
        <p:spPr>
          <a:xfrm>
            <a:off x="2994314" y="-91735"/>
            <a:ext cx="6486706" cy="859611"/>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234754055"/>
      </p:ext>
    </p:extLst>
  </p:cSld>
  <p:clrMapOvr>
    <a:masterClrMapping/>
  </p:clrMapOvr>
  <mc:AlternateContent xmlns:mc="http://schemas.openxmlformats.org/markup-compatibility/2006" xmlns:p14="http://schemas.microsoft.com/office/powerpoint/2010/main">
    <mc:Choice Requires="p14">
      <p:transition spd="slow" p14:dur="2000" advTm="48688"/>
    </mc:Choice>
    <mc:Fallback xmlns="">
      <p:transition spd="slow" advTm="48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nodeType="clickEffect">
                                  <p:stCondLst>
                                    <p:cond delay="0"/>
                                  </p:stCondLst>
                                  <p:childTnLst>
                                    <p:set>
                                      <p:cBhvr>
                                        <p:cTn id="10" dur="1" fill="hold">
                                          <p:stCondLst>
                                            <p:cond delay="0"/>
                                          </p:stCondLst>
                                        </p:cTn>
                                        <p:tgtEl>
                                          <p:spTgt spid="31746"/>
                                        </p:tgtEl>
                                        <p:attrNameLst>
                                          <p:attrName>style.visibility</p:attrName>
                                        </p:attrNameLst>
                                      </p:cBhvr>
                                      <p:to>
                                        <p:strVal val="visible"/>
                                      </p:to>
                                    </p:set>
                                    <p:animEffect transition="in" filter="box(in)">
                                      <p:cBhvr>
                                        <p:cTn id="11" dur="500"/>
                                        <p:tgtEl>
                                          <p:spTgt spid="3174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31748"/>
                                        </p:tgtEl>
                                        <p:attrNameLst>
                                          <p:attrName>style.visibility</p:attrName>
                                        </p:attrNameLst>
                                      </p:cBhvr>
                                      <p:to>
                                        <p:strVal val="visible"/>
                                      </p:to>
                                    </p:set>
                                    <p:animEffect transition="in" filter="box(in)">
                                      <p:cBhvr>
                                        <p:cTn id="16" dur="500"/>
                                        <p:tgtEl>
                                          <p:spTgt spid="3174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childTnLst>
                                    <p:set>
                                      <p:cBhvr>
                                        <p:cTn id="20" dur="1" fill="hold">
                                          <p:stCondLst>
                                            <p:cond delay="0"/>
                                          </p:stCondLst>
                                        </p:cTn>
                                        <p:tgtEl>
                                          <p:spTgt spid="31747"/>
                                        </p:tgtEl>
                                        <p:attrNameLst>
                                          <p:attrName>style.visibility</p:attrName>
                                        </p:attrNameLst>
                                      </p:cBhvr>
                                      <p:to>
                                        <p:strVal val="visible"/>
                                      </p:to>
                                    </p:set>
                                    <p:animEffect transition="in" filter="box(in)">
                                      <p:cBhvr>
                                        <p:cTn id="21" dur="5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7" descr="A09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
          <p:cNvGrpSpPr>
            <a:grpSpLocks/>
          </p:cNvGrpSpPr>
          <p:nvPr/>
        </p:nvGrpSpPr>
        <p:grpSpPr bwMode="auto">
          <a:xfrm rot="-3775635">
            <a:off x="3124200" y="533400"/>
            <a:ext cx="5562600" cy="5562600"/>
            <a:chOff x="912" y="1104"/>
            <a:chExt cx="2112" cy="2112"/>
          </a:xfrm>
        </p:grpSpPr>
        <p:sp>
          <p:nvSpPr>
            <p:cNvPr id="12298" name="AutoShape 3"/>
            <p:cNvSpPr>
              <a:spLocks noChangeArrowheads="1"/>
            </p:cNvSpPr>
            <p:nvPr/>
          </p:nvSpPr>
          <p:spPr bwMode="auto">
            <a:xfrm>
              <a:off x="912" y="1104"/>
              <a:ext cx="2112" cy="2112"/>
            </a:xfrm>
            <a:custGeom>
              <a:avLst/>
              <a:gdLst>
                <a:gd name="T0" fmla="*/ 1 w 21600"/>
                <a:gd name="T1" fmla="*/ 0 h 21600"/>
                <a:gd name="T2" fmla="*/ 0 w 21600"/>
                <a:gd name="T3" fmla="*/ 0 h 21600"/>
                <a:gd name="T4" fmla="*/ 0 w 21600"/>
                <a:gd name="T5" fmla="*/ 1 h 21600"/>
                <a:gd name="T6" fmla="*/ 0 w 21600"/>
                <a:gd name="T7" fmla="*/ 2 h 21600"/>
                <a:gd name="T8" fmla="*/ 1 w 21600"/>
                <a:gd name="T9" fmla="*/ 2 h 21600"/>
                <a:gd name="T10" fmla="*/ 2 w 21600"/>
                <a:gd name="T11" fmla="*/ 2 h 21600"/>
                <a:gd name="T12" fmla="*/ 2 w 21600"/>
                <a:gd name="T13" fmla="*/ 1 h 21600"/>
                <a:gd name="T14" fmla="*/ 2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0 w 21600"/>
                <a:gd name="T25" fmla="*/ 3160 h 21600"/>
                <a:gd name="T26" fmla="*/ 18440 w 21600"/>
                <a:gd name="T27" fmla="*/ 1844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751" y="10800"/>
                  </a:moveTo>
                  <a:cubicBezTo>
                    <a:pt x="2751" y="15245"/>
                    <a:pt x="6355" y="18849"/>
                    <a:pt x="10800" y="18849"/>
                  </a:cubicBezTo>
                  <a:cubicBezTo>
                    <a:pt x="15245" y="18849"/>
                    <a:pt x="18849" y="15245"/>
                    <a:pt x="18849" y="10800"/>
                  </a:cubicBezTo>
                  <a:cubicBezTo>
                    <a:pt x="18849" y="6355"/>
                    <a:pt x="15245" y="2751"/>
                    <a:pt x="10800" y="2751"/>
                  </a:cubicBezTo>
                  <a:cubicBezTo>
                    <a:pt x="6355" y="2751"/>
                    <a:pt x="2751" y="6355"/>
                    <a:pt x="2751" y="10800"/>
                  </a:cubicBezTo>
                  <a:close/>
                </a:path>
              </a:pathLst>
            </a:custGeom>
            <a:gradFill rotWithShape="1">
              <a:gsLst>
                <a:gs pos="0">
                  <a:srgbClr val="00CCFF"/>
                </a:gs>
                <a:gs pos="100000">
                  <a:srgbClr val="CCFFFF"/>
                </a:gs>
              </a:gsLst>
              <a:path path="rect">
                <a:fillToRect l="50000" t="50000" r="50000" b="50000"/>
              </a:path>
            </a:gradFill>
            <a:ln w="28575">
              <a:solidFill>
                <a:schemeClr val="hlink"/>
              </a:solidFill>
              <a:round/>
              <a:headEnd/>
              <a:tailEnd/>
            </a:ln>
            <a:effectLst>
              <a:outerShdw dist="107763" dir="8100000" algn="ctr" rotWithShape="0">
                <a:schemeClr val="bg2">
                  <a:alpha val="50000"/>
                </a:schemeClr>
              </a:outerShdw>
            </a:effectLst>
          </p:spPr>
          <p:txBody>
            <a:bodyPr wrap="none" anchor="ctr"/>
            <a:lstStyle/>
            <a:p>
              <a:endParaRPr lang="en-US">
                <a:solidFill>
                  <a:prstClr val="black"/>
                </a:solidFill>
                <a:latin typeface="Cambria"/>
              </a:endParaRPr>
            </a:p>
          </p:txBody>
        </p:sp>
        <p:sp>
          <p:nvSpPr>
            <p:cNvPr id="12299" name="Oval 4"/>
            <p:cNvSpPr>
              <a:spLocks noChangeArrowheads="1"/>
            </p:cNvSpPr>
            <p:nvPr/>
          </p:nvSpPr>
          <p:spPr bwMode="auto">
            <a:xfrm>
              <a:off x="1172" y="1372"/>
              <a:ext cx="1584" cy="1584"/>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endParaRPr lang="vi-VN" altLang="en-US" sz="1800">
                <a:solidFill>
                  <a:prstClr val="black"/>
                </a:solidFill>
              </a:endParaRPr>
            </a:p>
          </p:txBody>
        </p:sp>
        <p:sp>
          <p:nvSpPr>
            <p:cNvPr id="12300" name="Line 5"/>
            <p:cNvSpPr>
              <a:spLocks noChangeShapeType="1"/>
            </p:cNvSpPr>
            <p:nvPr/>
          </p:nvSpPr>
          <p:spPr bwMode="auto">
            <a:xfrm>
              <a:off x="1968" y="1584"/>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mbria"/>
              </a:endParaRPr>
            </a:p>
          </p:txBody>
        </p:sp>
        <p:sp>
          <p:nvSpPr>
            <p:cNvPr id="12301" name="Line 6"/>
            <p:cNvSpPr>
              <a:spLocks noChangeShapeType="1"/>
            </p:cNvSpPr>
            <p:nvPr/>
          </p:nvSpPr>
          <p:spPr bwMode="auto">
            <a:xfrm>
              <a:off x="1968" y="2352"/>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mbria"/>
              </a:endParaRPr>
            </a:p>
          </p:txBody>
        </p:sp>
        <p:sp>
          <p:nvSpPr>
            <p:cNvPr id="12302" name="Line 7"/>
            <p:cNvSpPr>
              <a:spLocks noChangeShapeType="1"/>
            </p:cNvSpPr>
            <p:nvPr/>
          </p:nvSpPr>
          <p:spPr bwMode="auto">
            <a:xfrm>
              <a:off x="1344" y="2160"/>
              <a:ext cx="4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mbria"/>
              </a:endParaRPr>
            </a:p>
          </p:txBody>
        </p:sp>
        <p:sp>
          <p:nvSpPr>
            <p:cNvPr id="12303" name="Line 8"/>
            <p:cNvSpPr>
              <a:spLocks noChangeShapeType="1"/>
            </p:cNvSpPr>
            <p:nvPr/>
          </p:nvSpPr>
          <p:spPr bwMode="auto">
            <a:xfrm>
              <a:off x="2208" y="2160"/>
              <a:ext cx="4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mbria"/>
              </a:endParaRPr>
            </a:p>
          </p:txBody>
        </p:sp>
        <p:sp>
          <p:nvSpPr>
            <p:cNvPr id="12304" name="Line 9"/>
            <p:cNvSpPr>
              <a:spLocks noChangeShapeType="1"/>
            </p:cNvSpPr>
            <p:nvPr/>
          </p:nvSpPr>
          <p:spPr bwMode="auto">
            <a:xfrm>
              <a:off x="1536" y="1776"/>
              <a:ext cx="288"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mbria"/>
              </a:endParaRPr>
            </a:p>
          </p:txBody>
        </p:sp>
        <p:sp>
          <p:nvSpPr>
            <p:cNvPr id="12305" name="Line 10"/>
            <p:cNvSpPr>
              <a:spLocks noChangeShapeType="1"/>
            </p:cNvSpPr>
            <p:nvPr/>
          </p:nvSpPr>
          <p:spPr bwMode="auto">
            <a:xfrm>
              <a:off x="2112" y="2304"/>
              <a:ext cx="288"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mbria"/>
              </a:endParaRPr>
            </a:p>
          </p:txBody>
        </p:sp>
        <p:sp>
          <p:nvSpPr>
            <p:cNvPr id="12306" name="Line 11"/>
            <p:cNvSpPr>
              <a:spLocks noChangeShapeType="1"/>
            </p:cNvSpPr>
            <p:nvPr/>
          </p:nvSpPr>
          <p:spPr bwMode="auto">
            <a:xfrm flipH="1">
              <a:off x="2112" y="1776"/>
              <a:ext cx="288"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mbria"/>
              </a:endParaRPr>
            </a:p>
          </p:txBody>
        </p:sp>
        <p:sp>
          <p:nvSpPr>
            <p:cNvPr id="12307" name="Line 12"/>
            <p:cNvSpPr>
              <a:spLocks noChangeShapeType="1"/>
            </p:cNvSpPr>
            <p:nvPr/>
          </p:nvSpPr>
          <p:spPr bwMode="auto">
            <a:xfrm flipH="1">
              <a:off x="1536" y="2304"/>
              <a:ext cx="288"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mbria"/>
              </a:endParaRPr>
            </a:p>
          </p:txBody>
        </p:sp>
        <p:sp>
          <p:nvSpPr>
            <p:cNvPr id="12308" name="Line 13"/>
            <p:cNvSpPr>
              <a:spLocks noChangeShapeType="1"/>
            </p:cNvSpPr>
            <p:nvPr/>
          </p:nvSpPr>
          <p:spPr bwMode="auto">
            <a:xfrm>
              <a:off x="1968" y="1266"/>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mbria"/>
              </a:endParaRPr>
            </a:p>
          </p:txBody>
        </p:sp>
        <p:sp>
          <p:nvSpPr>
            <p:cNvPr id="12309" name="Line 14"/>
            <p:cNvSpPr>
              <a:spLocks noChangeShapeType="1"/>
            </p:cNvSpPr>
            <p:nvPr/>
          </p:nvSpPr>
          <p:spPr bwMode="auto">
            <a:xfrm>
              <a:off x="1296" y="1556"/>
              <a:ext cx="84" cy="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mbria"/>
              </a:endParaRPr>
            </a:p>
          </p:txBody>
        </p:sp>
        <p:sp>
          <p:nvSpPr>
            <p:cNvPr id="12310" name="Line 15"/>
            <p:cNvSpPr>
              <a:spLocks noChangeShapeType="1"/>
            </p:cNvSpPr>
            <p:nvPr/>
          </p:nvSpPr>
          <p:spPr bwMode="auto">
            <a:xfrm>
              <a:off x="1968" y="2956"/>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mbria"/>
              </a:endParaRPr>
            </a:p>
          </p:txBody>
        </p:sp>
        <p:sp>
          <p:nvSpPr>
            <p:cNvPr id="12311" name="Line 16"/>
            <p:cNvSpPr>
              <a:spLocks noChangeShapeType="1"/>
            </p:cNvSpPr>
            <p:nvPr/>
          </p:nvSpPr>
          <p:spPr bwMode="auto">
            <a:xfrm>
              <a:off x="2516" y="2716"/>
              <a:ext cx="84" cy="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mbria"/>
              </a:endParaRPr>
            </a:p>
          </p:txBody>
        </p:sp>
        <p:sp>
          <p:nvSpPr>
            <p:cNvPr id="12312" name="Line 17"/>
            <p:cNvSpPr>
              <a:spLocks noChangeShapeType="1"/>
            </p:cNvSpPr>
            <p:nvPr/>
          </p:nvSpPr>
          <p:spPr bwMode="auto">
            <a:xfrm>
              <a:off x="1066" y="216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mbria"/>
              </a:endParaRPr>
            </a:p>
          </p:txBody>
        </p:sp>
        <p:sp>
          <p:nvSpPr>
            <p:cNvPr id="12313" name="Line 18"/>
            <p:cNvSpPr>
              <a:spLocks noChangeShapeType="1"/>
            </p:cNvSpPr>
            <p:nvPr/>
          </p:nvSpPr>
          <p:spPr bwMode="auto">
            <a:xfrm>
              <a:off x="2754" y="216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mbria"/>
              </a:endParaRPr>
            </a:p>
          </p:txBody>
        </p:sp>
        <p:sp>
          <p:nvSpPr>
            <p:cNvPr id="12314" name="Line 19"/>
            <p:cNvSpPr>
              <a:spLocks noChangeShapeType="1"/>
            </p:cNvSpPr>
            <p:nvPr/>
          </p:nvSpPr>
          <p:spPr bwMode="auto">
            <a:xfrm flipV="1">
              <a:off x="2554" y="1536"/>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mbria"/>
              </a:endParaRPr>
            </a:p>
          </p:txBody>
        </p:sp>
        <p:sp>
          <p:nvSpPr>
            <p:cNvPr id="12315" name="Line 20"/>
            <p:cNvSpPr>
              <a:spLocks noChangeShapeType="1"/>
            </p:cNvSpPr>
            <p:nvPr/>
          </p:nvSpPr>
          <p:spPr bwMode="auto">
            <a:xfrm flipV="1">
              <a:off x="1286" y="2688"/>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mbria"/>
              </a:endParaRPr>
            </a:p>
          </p:txBody>
        </p:sp>
        <p:sp>
          <p:nvSpPr>
            <p:cNvPr id="12316" name="Text Box 21"/>
            <p:cNvSpPr txBox="1">
              <a:spLocks noChangeArrowheads="1"/>
            </p:cNvSpPr>
            <p:nvPr/>
          </p:nvSpPr>
          <p:spPr bwMode="auto">
            <a:xfrm rot="-2853481">
              <a:off x="1078" y="1406"/>
              <a:ext cx="288"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1800" b="1">
                  <a:solidFill>
                    <a:prstClr val="black"/>
                  </a:solidFill>
                </a:rPr>
                <a:t>90</a:t>
              </a:r>
            </a:p>
          </p:txBody>
        </p:sp>
        <p:sp>
          <p:nvSpPr>
            <p:cNvPr id="12317" name="Text Box 22"/>
            <p:cNvSpPr txBox="1">
              <a:spLocks noChangeArrowheads="1"/>
            </p:cNvSpPr>
            <p:nvPr/>
          </p:nvSpPr>
          <p:spPr bwMode="auto">
            <a:xfrm rot="2734665">
              <a:off x="2550" y="1444"/>
              <a:ext cx="384"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1800" b="1">
                  <a:solidFill>
                    <a:prstClr val="black"/>
                  </a:solidFill>
                </a:rPr>
                <a:t>180</a:t>
              </a:r>
            </a:p>
          </p:txBody>
        </p:sp>
        <p:sp>
          <p:nvSpPr>
            <p:cNvPr id="12318" name="Text Box 23"/>
            <p:cNvSpPr txBox="1">
              <a:spLocks noChangeArrowheads="1"/>
            </p:cNvSpPr>
            <p:nvPr/>
          </p:nvSpPr>
          <p:spPr bwMode="auto">
            <a:xfrm rot="-7528273">
              <a:off x="1038" y="2792"/>
              <a:ext cx="288"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en-US" altLang="en-US" sz="1800" b="1">
                  <a:solidFill>
                    <a:prstClr val="black"/>
                  </a:solidFill>
                </a:rPr>
                <a:t>0</a:t>
              </a:r>
            </a:p>
          </p:txBody>
        </p:sp>
        <p:sp>
          <p:nvSpPr>
            <p:cNvPr id="12319" name="Text Box 24"/>
            <p:cNvSpPr txBox="1">
              <a:spLocks noChangeArrowheads="1"/>
            </p:cNvSpPr>
            <p:nvPr/>
          </p:nvSpPr>
          <p:spPr bwMode="auto">
            <a:xfrm rot="8050769">
              <a:off x="2444" y="2822"/>
              <a:ext cx="480"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en-US" altLang="en-US" sz="1800" b="1">
                  <a:solidFill>
                    <a:prstClr val="black"/>
                  </a:solidFill>
                </a:rPr>
                <a:t>270</a:t>
              </a:r>
            </a:p>
          </p:txBody>
        </p:sp>
        <p:sp>
          <p:nvSpPr>
            <p:cNvPr id="12320" name="Text Box 25"/>
            <p:cNvSpPr txBox="1">
              <a:spLocks noChangeArrowheads="1"/>
            </p:cNvSpPr>
            <p:nvPr/>
          </p:nvSpPr>
          <p:spPr bwMode="auto">
            <a:xfrm rot="-2990640">
              <a:off x="1210" y="1599"/>
              <a:ext cx="433"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en-US" altLang="en-US" sz="2000" b="1">
                  <a:solidFill>
                    <a:prstClr val="black"/>
                  </a:solidFill>
                </a:rPr>
                <a:t>Đ</a:t>
              </a:r>
            </a:p>
          </p:txBody>
        </p:sp>
        <p:sp>
          <p:nvSpPr>
            <p:cNvPr id="12321" name="Text Box 26"/>
            <p:cNvSpPr txBox="1">
              <a:spLocks noChangeArrowheads="1"/>
            </p:cNvSpPr>
            <p:nvPr/>
          </p:nvSpPr>
          <p:spPr bwMode="auto">
            <a:xfrm rot="8277924">
              <a:off x="2299" y="2623"/>
              <a:ext cx="38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en-US" altLang="en-US" sz="2000" b="1">
                  <a:solidFill>
                    <a:prstClr val="black"/>
                  </a:solidFill>
                </a:rPr>
                <a:t>T</a:t>
              </a:r>
            </a:p>
          </p:txBody>
        </p:sp>
        <p:sp>
          <p:nvSpPr>
            <p:cNvPr id="12322" name="Text Box 27"/>
            <p:cNvSpPr txBox="1">
              <a:spLocks noChangeArrowheads="1"/>
            </p:cNvSpPr>
            <p:nvPr/>
          </p:nvSpPr>
          <p:spPr bwMode="auto">
            <a:xfrm rot="-7865970">
              <a:off x="1216" y="2572"/>
              <a:ext cx="432"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en-US" altLang="en-US" sz="2000" b="1">
                  <a:solidFill>
                    <a:prstClr val="black"/>
                  </a:solidFill>
                </a:rPr>
                <a:t>B</a:t>
              </a:r>
            </a:p>
          </p:txBody>
        </p:sp>
        <p:sp>
          <p:nvSpPr>
            <p:cNvPr id="12323" name="Text Box 28"/>
            <p:cNvSpPr txBox="1">
              <a:spLocks noChangeArrowheads="1"/>
            </p:cNvSpPr>
            <p:nvPr/>
          </p:nvSpPr>
          <p:spPr bwMode="auto">
            <a:xfrm rot="3126758">
              <a:off x="2357" y="1689"/>
              <a:ext cx="43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2000" b="1">
                  <a:solidFill>
                    <a:prstClr val="black"/>
                  </a:solidFill>
                </a:rPr>
                <a:t>N</a:t>
              </a:r>
            </a:p>
          </p:txBody>
        </p:sp>
      </p:grpSp>
      <p:grpSp>
        <p:nvGrpSpPr>
          <p:cNvPr id="3" name="Group 29"/>
          <p:cNvGrpSpPr>
            <a:grpSpLocks/>
          </p:cNvGrpSpPr>
          <p:nvPr/>
        </p:nvGrpSpPr>
        <p:grpSpPr bwMode="auto">
          <a:xfrm rot="8710170">
            <a:off x="4191001" y="3124201"/>
            <a:ext cx="3471863" cy="333375"/>
            <a:chOff x="1304" y="2112"/>
            <a:chExt cx="1318" cy="127"/>
          </a:xfrm>
        </p:grpSpPr>
        <p:grpSp>
          <p:nvGrpSpPr>
            <p:cNvPr id="12294" name="Group 30"/>
            <p:cNvGrpSpPr>
              <a:grpSpLocks/>
            </p:cNvGrpSpPr>
            <p:nvPr/>
          </p:nvGrpSpPr>
          <p:grpSpPr bwMode="auto">
            <a:xfrm rot="19567430" flipV="1">
              <a:off x="1304" y="2112"/>
              <a:ext cx="1318" cy="127"/>
              <a:chOff x="240" y="3264"/>
              <a:chExt cx="2486" cy="240"/>
            </a:xfrm>
          </p:grpSpPr>
          <p:sp>
            <p:nvSpPr>
              <p:cNvPr id="12296" name="AutoShape 31"/>
              <p:cNvSpPr>
                <a:spLocks noChangeArrowheads="1"/>
              </p:cNvSpPr>
              <p:nvPr/>
            </p:nvSpPr>
            <p:spPr bwMode="auto">
              <a:xfrm>
                <a:off x="240" y="3264"/>
                <a:ext cx="1296" cy="240"/>
              </a:xfrm>
              <a:prstGeom prst="triangle">
                <a:avLst>
                  <a:gd name="adj" fmla="val 92208"/>
                </a:avLst>
              </a:prstGeom>
              <a:solidFill>
                <a:srgbClr val="BF0D1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endParaRPr lang="vi-VN" altLang="en-US" sz="1800">
                  <a:solidFill>
                    <a:prstClr val="black"/>
                  </a:solidFill>
                </a:endParaRPr>
              </a:p>
            </p:txBody>
          </p:sp>
          <p:sp>
            <p:nvSpPr>
              <p:cNvPr id="12297" name="AutoShape 32"/>
              <p:cNvSpPr>
                <a:spLocks noChangeArrowheads="1"/>
              </p:cNvSpPr>
              <p:nvPr/>
            </p:nvSpPr>
            <p:spPr bwMode="auto">
              <a:xfrm flipH="1" flipV="1">
                <a:off x="1430" y="3264"/>
                <a:ext cx="1296" cy="240"/>
              </a:xfrm>
              <a:prstGeom prst="triangle">
                <a:avLst>
                  <a:gd name="adj" fmla="val 92208"/>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endParaRPr lang="vi-VN" altLang="en-US" sz="1800">
                  <a:solidFill>
                    <a:prstClr val="black"/>
                  </a:solidFill>
                </a:endParaRPr>
              </a:p>
            </p:txBody>
          </p:sp>
        </p:grpSp>
        <p:sp>
          <p:nvSpPr>
            <p:cNvPr id="12295" name="Oval 33"/>
            <p:cNvSpPr>
              <a:spLocks noChangeArrowheads="1"/>
            </p:cNvSpPr>
            <p:nvPr/>
          </p:nvSpPr>
          <p:spPr bwMode="auto">
            <a:xfrm>
              <a:off x="1920" y="2122"/>
              <a:ext cx="96" cy="9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endParaRPr lang="vi-VN" altLang="en-US" sz="1800">
                <a:solidFill>
                  <a:prstClr val="black"/>
                </a:solidFill>
              </a:endParaRPr>
            </a:p>
          </p:txBody>
        </p:sp>
      </p:grpSp>
      <p:sp>
        <p:nvSpPr>
          <p:cNvPr id="111651" name="AutoShape 35"/>
          <p:cNvSpPr>
            <a:spLocks noChangeArrowheads="1"/>
          </p:cNvSpPr>
          <p:nvPr/>
        </p:nvSpPr>
        <p:spPr bwMode="auto">
          <a:xfrm rot="10800000">
            <a:off x="4800600" y="3138488"/>
            <a:ext cx="838200" cy="152400"/>
          </a:xfrm>
          <a:prstGeom prst="notchedRightArrow">
            <a:avLst>
              <a:gd name="adj1" fmla="val 50000"/>
              <a:gd name="adj2" fmla="val 137500"/>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1800">
                <a:solidFill>
                  <a:prstClr val="black"/>
                </a:solidFill>
              </a:rPr>
              <a:t>00</a:t>
            </a:r>
          </a:p>
        </p:txBody>
      </p:sp>
      <p:pic>
        <p:nvPicPr>
          <p:cNvPr id="4" name="Picture 3"/>
          <p:cNvPicPr>
            <a:picLocks noChangeAspect="1"/>
          </p:cNvPicPr>
          <p:nvPr/>
        </p:nvPicPr>
        <p:blipFill>
          <a:blip r:embed="rId6"/>
          <a:stretch>
            <a:fillRect/>
          </a:stretch>
        </p:blipFill>
        <p:spPr>
          <a:xfrm>
            <a:off x="2852647" y="2999194"/>
            <a:ext cx="6486706" cy="859611"/>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270871981"/>
      </p:ext>
    </p:extLst>
  </p:cSld>
  <p:clrMapOvr>
    <a:masterClrMapping/>
  </p:clrMapOvr>
  <mc:AlternateContent xmlns:mc="http://schemas.openxmlformats.org/markup-compatibility/2006" xmlns:p14="http://schemas.microsoft.com/office/powerpoint/2010/main">
    <mc:Choice Requires="p14">
      <p:transition spd="slow" p14:dur="2000" advTm="37876"/>
    </mc:Choice>
    <mc:Fallback xmlns="">
      <p:transition spd="slow" advTm="37876"/>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8" presetClass="emph" presetSubtype="0" repeatCount="3000" fill="hold" nodeType="withEffect">
                                  <p:stCondLst>
                                    <p:cond delay="0"/>
                                  </p:stCondLst>
                                  <p:childTnLst>
                                    <p:animRot by="21600000">
                                      <p:cBhvr>
                                        <p:cTn id="8" dur="2000" fill="hold"/>
                                        <p:tgtEl>
                                          <p:spTgt spid="3"/>
                                        </p:tgtEl>
                                        <p:attrNameLst>
                                          <p:attrName>r</p:attrName>
                                        </p:attrNameLst>
                                      </p:cBhvr>
                                    </p:animRot>
                                  </p:childTnLst>
                                </p:cTn>
                              </p:par>
                            </p:childTnLst>
                          </p:cTn>
                        </p:par>
                        <p:par>
                          <p:cTn id="9" fill="hold" nodeType="afterGroup">
                            <p:stCondLst>
                              <p:cond delay="6000"/>
                            </p:stCondLst>
                            <p:childTnLst>
                              <p:par>
                                <p:cTn id="10" presetID="8" presetClass="emph" presetSubtype="0" repeatCount="3000" accel="50000" decel="50000" autoRev="1" fill="hold" nodeType="afterEffect">
                                  <p:stCondLst>
                                    <p:cond delay="0"/>
                                  </p:stCondLst>
                                  <p:childTnLst>
                                    <p:animRot by="3000000">
                                      <p:cBhvr>
                                        <p:cTn id="11" dur="1000" fill="hold"/>
                                        <p:tgtEl>
                                          <p:spTgt spid="3"/>
                                        </p:tgtEl>
                                        <p:attrNameLst>
                                          <p:attrName>r</p:attrName>
                                        </p:attrNameLst>
                                      </p:cBhvr>
                                    </p:animRot>
                                  </p:childTnLst>
                                </p:cTn>
                              </p:par>
                            </p:childTnLst>
                          </p:cTn>
                        </p:par>
                        <p:par>
                          <p:cTn id="12" fill="hold" nodeType="afterGroup">
                            <p:stCondLst>
                              <p:cond delay="12000"/>
                            </p:stCondLst>
                            <p:childTnLst>
                              <p:par>
                                <p:cTn id="13" presetID="8" presetClass="emph" presetSubtype="0" repeatCount="2000" accel="50000" decel="50000" autoRev="1" fill="hold" nodeType="afterEffect">
                                  <p:stCondLst>
                                    <p:cond delay="0"/>
                                  </p:stCondLst>
                                  <p:childTnLst>
                                    <p:animRot by="600000">
                                      <p:cBhvr>
                                        <p:cTn id="14" dur="2000" fill="hold"/>
                                        <p:tgtEl>
                                          <p:spTgt spid="3"/>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mph" presetSubtype="0" fill="hold" nodeType="clickEffect">
                                  <p:stCondLst>
                                    <p:cond delay="0"/>
                                  </p:stCondLst>
                                  <p:childTnLst>
                                    <p:animRot by="13440000">
                                      <p:cBhvr>
                                        <p:cTn id="18" dur="2000" fill="hold"/>
                                        <p:tgtEl>
                                          <p:spTgt spid="2"/>
                                        </p:tgtEl>
                                        <p:attrNameLst>
                                          <p:attrName>r</p:attrName>
                                        </p:attrNameLst>
                                      </p:cBhvr>
                                    </p:animRo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repeatCount="5000" fill="hold" grpId="0" nodeType="clickEffect">
                                  <p:stCondLst>
                                    <p:cond delay="0"/>
                                  </p:stCondLst>
                                  <p:childTnLst>
                                    <p:set>
                                      <p:cBhvr>
                                        <p:cTn id="22" dur="1" fill="hold">
                                          <p:stCondLst>
                                            <p:cond delay="0"/>
                                          </p:stCondLst>
                                        </p:cTn>
                                        <p:tgtEl>
                                          <p:spTgt spid="111651"/>
                                        </p:tgtEl>
                                        <p:attrNameLst>
                                          <p:attrName>style.visibility</p:attrName>
                                        </p:attrNameLst>
                                      </p:cBhvr>
                                      <p:to>
                                        <p:strVal val="visible"/>
                                      </p:to>
                                    </p:set>
                                    <p:animEffect transition="in" filter="wipe(down)">
                                      <p:cBhvr>
                                        <p:cTn id="23" dur="500"/>
                                        <p:tgtEl>
                                          <p:spTgt spid="11165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5"/>
                </p:tgtEl>
              </p:cMediaNode>
            </p:audio>
          </p:childTnLst>
        </p:cTn>
      </p:par>
    </p:tnLst>
    <p:bldLst>
      <p:bldP spid="11165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Line 3"/>
          <p:cNvSpPr>
            <a:spLocks noChangeShapeType="1"/>
          </p:cNvSpPr>
          <p:nvPr/>
        </p:nvSpPr>
        <p:spPr bwMode="auto">
          <a:xfrm>
            <a:off x="6295382" y="1030309"/>
            <a:ext cx="0" cy="58229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mbria"/>
            </a:endParaRPr>
          </a:p>
        </p:txBody>
      </p:sp>
      <p:sp>
        <p:nvSpPr>
          <p:cNvPr id="19460" name="Text Box 4"/>
          <p:cNvSpPr txBox="1">
            <a:spLocks noChangeArrowheads="1"/>
          </p:cNvSpPr>
          <p:nvPr/>
        </p:nvSpPr>
        <p:spPr bwMode="auto">
          <a:xfrm>
            <a:off x="6295382" y="1273984"/>
            <a:ext cx="3962400" cy="19389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marL="0" indent="177800" algn="just"/>
            <a:r>
              <a:rPr lang="vi-VN" sz="2400" b="1">
                <a:solidFill>
                  <a:prstClr val="black"/>
                </a:solidFill>
                <a:latin typeface="Times New Roman" panose="02020603050405020304" pitchFamily="18" charset="0"/>
              </a:rPr>
              <a:t> </a:t>
            </a:r>
            <a:r>
              <a:rPr lang="vi-VN" sz="2400" b="1" u="sng">
                <a:solidFill>
                  <a:prstClr val="black"/>
                </a:solidFill>
                <a:latin typeface="Times New Roman" panose="02020603050405020304" pitchFamily="18" charset="0"/>
              </a:rPr>
              <a:t>Bài tập 1</a:t>
            </a:r>
            <a:r>
              <a:rPr lang="vi-VN" sz="2400" b="1">
                <a:solidFill>
                  <a:prstClr val="black"/>
                </a:solidFill>
                <a:latin typeface="Times New Roman" panose="02020603050405020304" pitchFamily="18" charset="0"/>
              </a:rPr>
              <a:t>: Quan sát hai thanh nam châm trên hình vẽ. Giải thích tại sao thanh nam châm 2 lại lơ lửng trên thanh nam châm 1?</a:t>
            </a:r>
          </a:p>
        </p:txBody>
      </p:sp>
      <p:sp>
        <p:nvSpPr>
          <p:cNvPr id="19539" name="Rectangle 83"/>
          <p:cNvSpPr>
            <a:spLocks noChangeArrowheads="1"/>
          </p:cNvSpPr>
          <p:nvPr/>
        </p:nvSpPr>
        <p:spPr bwMode="auto">
          <a:xfrm>
            <a:off x="6407151" y="807096"/>
            <a:ext cx="19872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solidFill>
                  <a:srgbClr val="FF0000"/>
                </a:solidFill>
                <a:latin typeface="Times New Roman" pitchFamily="18" charset="0"/>
                <a:cs typeface="Times New Roman" pitchFamily="18" charset="0"/>
              </a:rPr>
              <a:t>III. Vận dụng</a:t>
            </a:r>
          </a:p>
        </p:txBody>
      </p:sp>
      <mc:AlternateContent xmlns:mc="http://schemas.openxmlformats.org/markup-compatibility/2006" xmlns:p14="http://schemas.microsoft.com/office/powerpoint/2010/main">
        <mc:Choice Requires="p14">
          <p:contentPart p14:bwMode="auto" r:id="rId6">
            <p14:nvContentPartPr>
              <p14:cNvPr id="19578" name="Ink 122"/>
              <p14:cNvContentPartPr>
                <a14:cpLocks xmlns:a14="http://schemas.microsoft.com/office/drawing/2010/main" noRot="1" noChangeAspect="1" noEditPoints="1" noChangeArrowheads="1" noChangeShapeType="1"/>
              </p14:cNvContentPartPr>
              <p14:nvPr/>
            </p14:nvContentPartPr>
            <p14:xfrm>
              <a:off x="9204325" y="3729039"/>
              <a:ext cx="1588" cy="1587"/>
            </p14:xfrm>
          </p:contentPart>
        </mc:Choice>
        <mc:Fallback xmlns="">
          <p:pic>
            <p:nvPicPr>
              <p:cNvPr id="19578" name="Ink 122"/>
              <p:cNvPicPr>
                <a:picLocks noRot="1" noChangeAspect="1" noEditPoints="1" noChangeArrowheads="1" noChangeShapeType="1"/>
              </p:cNvPicPr>
              <p:nvPr/>
            </p:nvPicPr>
            <p:blipFill>
              <a:blip r:embed="rId7"/>
              <a:stretch>
                <a:fillRect/>
              </a:stretch>
            </p:blipFill>
            <p:spPr>
              <a:xfrm>
                <a:off x="9163037" y="3687777"/>
                <a:ext cx="84164" cy="84111"/>
              </a:xfrm>
              <a:prstGeom prst="rect">
                <a:avLst/>
              </a:prstGeom>
            </p:spPr>
          </p:pic>
        </mc:Fallback>
      </mc:AlternateContent>
      <p:grpSp>
        <p:nvGrpSpPr>
          <p:cNvPr id="58" name="Group 57"/>
          <p:cNvGrpSpPr/>
          <p:nvPr/>
        </p:nvGrpSpPr>
        <p:grpSpPr>
          <a:xfrm>
            <a:off x="8311250" y="2996953"/>
            <a:ext cx="1967073" cy="3100241"/>
            <a:chOff x="4860032" y="2780928"/>
            <a:chExt cx="1967073" cy="3100241"/>
          </a:xfrm>
        </p:grpSpPr>
        <p:grpSp>
          <p:nvGrpSpPr>
            <p:cNvPr id="59" name="Group 58"/>
            <p:cNvGrpSpPr/>
            <p:nvPr/>
          </p:nvGrpSpPr>
          <p:grpSpPr>
            <a:xfrm>
              <a:off x="4860032" y="5805264"/>
              <a:ext cx="1967073" cy="75905"/>
              <a:chOff x="4499992" y="5805264"/>
              <a:chExt cx="2952328" cy="74637"/>
            </a:xfrm>
          </p:grpSpPr>
          <p:cxnSp>
            <p:nvCxnSpPr>
              <p:cNvPr id="67" name="Straight Connector 66"/>
              <p:cNvCxnSpPr/>
              <p:nvPr/>
            </p:nvCxnSpPr>
            <p:spPr>
              <a:xfrm>
                <a:off x="4499992" y="5805264"/>
                <a:ext cx="2952328"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68" name="Group 67"/>
              <p:cNvGrpSpPr/>
              <p:nvPr/>
            </p:nvGrpSpPr>
            <p:grpSpPr>
              <a:xfrm>
                <a:off x="4523804" y="5807893"/>
                <a:ext cx="2904703" cy="72008"/>
                <a:chOff x="4572000" y="5805264"/>
                <a:chExt cx="2904703" cy="72008"/>
              </a:xfrm>
            </p:grpSpPr>
            <p:grpSp>
              <p:nvGrpSpPr>
                <p:cNvPr id="69" name="Group 68"/>
                <p:cNvGrpSpPr/>
                <p:nvPr/>
              </p:nvGrpSpPr>
              <p:grpSpPr>
                <a:xfrm>
                  <a:off x="4572000" y="5805264"/>
                  <a:ext cx="2448272" cy="72008"/>
                  <a:chOff x="4572000" y="5805264"/>
                  <a:chExt cx="2448272" cy="72008"/>
                </a:xfrm>
              </p:grpSpPr>
              <p:grpSp>
                <p:nvGrpSpPr>
                  <p:cNvPr id="93" name="Group 92"/>
                  <p:cNvGrpSpPr/>
                  <p:nvPr/>
                </p:nvGrpSpPr>
                <p:grpSpPr>
                  <a:xfrm>
                    <a:off x="4572000" y="5805264"/>
                    <a:ext cx="1224136" cy="72008"/>
                    <a:chOff x="4572000" y="5805264"/>
                    <a:chExt cx="1224136" cy="72008"/>
                  </a:xfrm>
                </p:grpSpPr>
                <p:grpSp>
                  <p:nvGrpSpPr>
                    <p:cNvPr id="117" name="Group 116"/>
                    <p:cNvGrpSpPr/>
                    <p:nvPr/>
                  </p:nvGrpSpPr>
                  <p:grpSpPr>
                    <a:xfrm>
                      <a:off x="4572000" y="5805264"/>
                      <a:ext cx="613023" cy="72008"/>
                      <a:chOff x="4572000" y="5805264"/>
                      <a:chExt cx="613023" cy="72008"/>
                    </a:xfrm>
                  </p:grpSpPr>
                  <p:grpSp>
                    <p:nvGrpSpPr>
                      <p:cNvPr id="129" name="Group 128"/>
                      <p:cNvGrpSpPr/>
                      <p:nvPr/>
                    </p:nvGrpSpPr>
                    <p:grpSpPr>
                      <a:xfrm>
                        <a:off x="4572000" y="5805264"/>
                        <a:ext cx="296416" cy="72008"/>
                        <a:chOff x="4572000" y="5805264"/>
                        <a:chExt cx="296416" cy="72008"/>
                      </a:xfrm>
                    </p:grpSpPr>
                    <p:cxnSp>
                      <p:nvCxnSpPr>
                        <p:cNvPr id="135" name="Straight Connector 134"/>
                        <p:cNvCxnSpPr/>
                        <p:nvPr/>
                      </p:nvCxnSpPr>
                      <p:spPr>
                        <a:xfrm flipH="1">
                          <a:off x="4572000"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4644008"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4724400"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4796408"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4888607" y="5805264"/>
                        <a:ext cx="296416" cy="72008"/>
                        <a:chOff x="4572000" y="5805264"/>
                        <a:chExt cx="296416" cy="72008"/>
                      </a:xfrm>
                    </p:grpSpPr>
                    <p:cxnSp>
                      <p:nvCxnSpPr>
                        <p:cNvPr id="131" name="Straight Connector 130"/>
                        <p:cNvCxnSpPr/>
                        <p:nvPr/>
                      </p:nvCxnSpPr>
                      <p:spPr>
                        <a:xfrm flipH="1">
                          <a:off x="4572000"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a:off x="4644008"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4724400"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a:off x="4796408"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8" name="Group 117"/>
                    <p:cNvGrpSpPr/>
                    <p:nvPr/>
                  </p:nvGrpSpPr>
                  <p:grpSpPr>
                    <a:xfrm>
                      <a:off x="5183113" y="5805264"/>
                      <a:ext cx="613023" cy="72008"/>
                      <a:chOff x="4572000" y="5805264"/>
                      <a:chExt cx="613023" cy="72008"/>
                    </a:xfrm>
                  </p:grpSpPr>
                  <p:grpSp>
                    <p:nvGrpSpPr>
                      <p:cNvPr id="119" name="Group 118"/>
                      <p:cNvGrpSpPr/>
                      <p:nvPr/>
                    </p:nvGrpSpPr>
                    <p:grpSpPr>
                      <a:xfrm>
                        <a:off x="4572000" y="5805264"/>
                        <a:ext cx="296416" cy="72008"/>
                        <a:chOff x="4572000" y="5805264"/>
                        <a:chExt cx="296416" cy="72008"/>
                      </a:xfrm>
                    </p:grpSpPr>
                    <p:cxnSp>
                      <p:nvCxnSpPr>
                        <p:cNvPr id="125" name="Straight Connector 124"/>
                        <p:cNvCxnSpPr/>
                        <p:nvPr/>
                      </p:nvCxnSpPr>
                      <p:spPr>
                        <a:xfrm flipH="1">
                          <a:off x="4572000"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4644008"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a:off x="4724400"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4796408"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0" name="Group 119"/>
                      <p:cNvGrpSpPr/>
                      <p:nvPr/>
                    </p:nvGrpSpPr>
                    <p:grpSpPr>
                      <a:xfrm>
                        <a:off x="4888607" y="5805264"/>
                        <a:ext cx="296416" cy="72008"/>
                        <a:chOff x="4572000" y="5805264"/>
                        <a:chExt cx="296416" cy="72008"/>
                      </a:xfrm>
                    </p:grpSpPr>
                    <p:cxnSp>
                      <p:nvCxnSpPr>
                        <p:cNvPr id="121" name="Straight Connector 120"/>
                        <p:cNvCxnSpPr/>
                        <p:nvPr/>
                      </p:nvCxnSpPr>
                      <p:spPr>
                        <a:xfrm flipH="1">
                          <a:off x="4572000"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4644008"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4724400"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4796408"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94" name="Group 93"/>
                  <p:cNvGrpSpPr/>
                  <p:nvPr/>
                </p:nvGrpSpPr>
                <p:grpSpPr>
                  <a:xfrm>
                    <a:off x="5796136" y="5805264"/>
                    <a:ext cx="1224136" cy="72008"/>
                    <a:chOff x="4572000" y="5805264"/>
                    <a:chExt cx="1224136" cy="72008"/>
                  </a:xfrm>
                </p:grpSpPr>
                <p:grpSp>
                  <p:nvGrpSpPr>
                    <p:cNvPr id="95" name="Group 94"/>
                    <p:cNvGrpSpPr/>
                    <p:nvPr/>
                  </p:nvGrpSpPr>
                  <p:grpSpPr>
                    <a:xfrm>
                      <a:off x="4572000" y="5805264"/>
                      <a:ext cx="613023" cy="72008"/>
                      <a:chOff x="4572000" y="5805264"/>
                      <a:chExt cx="613023" cy="72008"/>
                    </a:xfrm>
                  </p:grpSpPr>
                  <p:grpSp>
                    <p:nvGrpSpPr>
                      <p:cNvPr id="107" name="Group 106"/>
                      <p:cNvGrpSpPr/>
                      <p:nvPr/>
                    </p:nvGrpSpPr>
                    <p:grpSpPr>
                      <a:xfrm>
                        <a:off x="4572000" y="5805264"/>
                        <a:ext cx="296416" cy="72008"/>
                        <a:chOff x="4572000" y="5805264"/>
                        <a:chExt cx="296416" cy="72008"/>
                      </a:xfrm>
                    </p:grpSpPr>
                    <p:cxnSp>
                      <p:nvCxnSpPr>
                        <p:cNvPr id="113" name="Straight Connector 112"/>
                        <p:cNvCxnSpPr/>
                        <p:nvPr/>
                      </p:nvCxnSpPr>
                      <p:spPr>
                        <a:xfrm flipH="1">
                          <a:off x="4572000"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4644008"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4724400"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a:off x="4796408"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8" name="Group 107"/>
                      <p:cNvGrpSpPr/>
                      <p:nvPr/>
                    </p:nvGrpSpPr>
                    <p:grpSpPr>
                      <a:xfrm>
                        <a:off x="4888607" y="5805264"/>
                        <a:ext cx="296416" cy="72008"/>
                        <a:chOff x="4572000" y="5805264"/>
                        <a:chExt cx="296416" cy="72008"/>
                      </a:xfrm>
                    </p:grpSpPr>
                    <p:cxnSp>
                      <p:nvCxnSpPr>
                        <p:cNvPr id="109" name="Straight Connector 108"/>
                        <p:cNvCxnSpPr/>
                        <p:nvPr/>
                      </p:nvCxnSpPr>
                      <p:spPr>
                        <a:xfrm flipH="1">
                          <a:off x="4572000"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4644008"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4724400"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4796408"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96" name="Group 95"/>
                    <p:cNvGrpSpPr/>
                    <p:nvPr/>
                  </p:nvGrpSpPr>
                  <p:grpSpPr>
                    <a:xfrm>
                      <a:off x="5183113" y="5805264"/>
                      <a:ext cx="613023" cy="72008"/>
                      <a:chOff x="4572000" y="5805264"/>
                      <a:chExt cx="613023" cy="72008"/>
                    </a:xfrm>
                  </p:grpSpPr>
                  <p:grpSp>
                    <p:nvGrpSpPr>
                      <p:cNvPr id="97" name="Group 96"/>
                      <p:cNvGrpSpPr/>
                      <p:nvPr/>
                    </p:nvGrpSpPr>
                    <p:grpSpPr>
                      <a:xfrm>
                        <a:off x="4572000" y="5805264"/>
                        <a:ext cx="296416" cy="72008"/>
                        <a:chOff x="4572000" y="5805264"/>
                        <a:chExt cx="296416" cy="72008"/>
                      </a:xfrm>
                    </p:grpSpPr>
                    <p:cxnSp>
                      <p:nvCxnSpPr>
                        <p:cNvPr id="103" name="Straight Connector 102"/>
                        <p:cNvCxnSpPr/>
                        <p:nvPr/>
                      </p:nvCxnSpPr>
                      <p:spPr>
                        <a:xfrm flipH="1">
                          <a:off x="4572000"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4644008"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4724400"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4796408"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p:nvGrpSpPr>
                    <p:grpSpPr>
                      <a:xfrm>
                        <a:off x="4888607" y="5805264"/>
                        <a:ext cx="296416" cy="72008"/>
                        <a:chOff x="4572000" y="5805264"/>
                        <a:chExt cx="296416" cy="72008"/>
                      </a:xfrm>
                    </p:grpSpPr>
                    <p:cxnSp>
                      <p:nvCxnSpPr>
                        <p:cNvPr id="99" name="Straight Connector 98"/>
                        <p:cNvCxnSpPr/>
                        <p:nvPr/>
                      </p:nvCxnSpPr>
                      <p:spPr>
                        <a:xfrm flipH="1">
                          <a:off x="4572000"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4644008"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4724400"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4796408"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grpSp>
              <p:nvGrpSpPr>
                <p:cNvPr id="70" name="Group 69"/>
                <p:cNvGrpSpPr/>
                <p:nvPr/>
              </p:nvGrpSpPr>
              <p:grpSpPr>
                <a:xfrm>
                  <a:off x="6252567" y="5805264"/>
                  <a:ext cx="1224136" cy="72008"/>
                  <a:chOff x="4572000" y="5805264"/>
                  <a:chExt cx="1224136" cy="72008"/>
                </a:xfrm>
              </p:grpSpPr>
              <p:grpSp>
                <p:nvGrpSpPr>
                  <p:cNvPr id="71" name="Group 70"/>
                  <p:cNvGrpSpPr/>
                  <p:nvPr/>
                </p:nvGrpSpPr>
                <p:grpSpPr>
                  <a:xfrm>
                    <a:off x="4572000" y="5805264"/>
                    <a:ext cx="613023" cy="72008"/>
                    <a:chOff x="4572000" y="5805264"/>
                    <a:chExt cx="613023" cy="72008"/>
                  </a:xfrm>
                </p:grpSpPr>
                <p:grpSp>
                  <p:nvGrpSpPr>
                    <p:cNvPr id="83" name="Group 82"/>
                    <p:cNvGrpSpPr/>
                    <p:nvPr/>
                  </p:nvGrpSpPr>
                  <p:grpSpPr>
                    <a:xfrm>
                      <a:off x="4572000" y="5805264"/>
                      <a:ext cx="296416" cy="72008"/>
                      <a:chOff x="4572000" y="5805264"/>
                      <a:chExt cx="296416" cy="72008"/>
                    </a:xfrm>
                  </p:grpSpPr>
                  <p:cxnSp>
                    <p:nvCxnSpPr>
                      <p:cNvPr id="89" name="Straight Connector 88"/>
                      <p:cNvCxnSpPr/>
                      <p:nvPr/>
                    </p:nvCxnSpPr>
                    <p:spPr>
                      <a:xfrm flipH="1">
                        <a:off x="4572000"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4644008"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4724400"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4796408"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p:nvGrpSpPr>
                  <p:grpSpPr>
                    <a:xfrm>
                      <a:off x="4888607" y="5805264"/>
                      <a:ext cx="296416" cy="72008"/>
                      <a:chOff x="4572000" y="5805264"/>
                      <a:chExt cx="296416" cy="72008"/>
                    </a:xfrm>
                  </p:grpSpPr>
                  <p:cxnSp>
                    <p:nvCxnSpPr>
                      <p:cNvPr id="85" name="Straight Connector 84"/>
                      <p:cNvCxnSpPr/>
                      <p:nvPr/>
                    </p:nvCxnSpPr>
                    <p:spPr>
                      <a:xfrm flipH="1">
                        <a:off x="4572000"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4644008"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4724400"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4796408"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72" name="Group 71"/>
                  <p:cNvGrpSpPr/>
                  <p:nvPr/>
                </p:nvGrpSpPr>
                <p:grpSpPr>
                  <a:xfrm>
                    <a:off x="5183113" y="5805264"/>
                    <a:ext cx="613023" cy="72008"/>
                    <a:chOff x="4572000" y="5805264"/>
                    <a:chExt cx="613023" cy="72008"/>
                  </a:xfrm>
                </p:grpSpPr>
                <p:grpSp>
                  <p:nvGrpSpPr>
                    <p:cNvPr id="73" name="Group 72"/>
                    <p:cNvGrpSpPr/>
                    <p:nvPr/>
                  </p:nvGrpSpPr>
                  <p:grpSpPr>
                    <a:xfrm>
                      <a:off x="4572000" y="5805264"/>
                      <a:ext cx="296416" cy="72008"/>
                      <a:chOff x="4572000" y="5805264"/>
                      <a:chExt cx="296416" cy="72008"/>
                    </a:xfrm>
                  </p:grpSpPr>
                  <p:cxnSp>
                    <p:nvCxnSpPr>
                      <p:cNvPr id="79" name="Straight Connector 78"/>
                      <p:cNvCxnSpPr/>
                      <p:nvPr/>
                    </p:nvCxnSpPr>
                    <p:spPr>
                      <a:xfrm flipH="1">
                        <a:off x="4572000"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4644008"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4724400"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4796408"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4" name="Group 73"/>
                    <p:cNvGrpSpPr/>
                    <p:nvPr/>
                  </p:nvGrpSpPr>
                  <p:grpSpPr>
                    <a:xfrm>
                      <a:off x="4888607" y="5805264"/>
                      <a:ext cx="296416" cy="72008"/>
                      <a:chOff x="4572000" y="5805264"/>
                      <a:chExt cx="296416" cy="72008"/>
                    </a:xfrm>
                  </p:grpSpPr>
                  <p:cxnSp>
                    <p:nvCxnSpPr>
                      <p:cNvPr id="75" name="Straight Connector 74"/>
                      <p:cNvCxnSpPr/>
                      <p:nvPr/>
                    </p:nvCxnSpPr>
                    <p:spPr>
                      <a:xfrm flipH="1">
                        <a:off x="4572000"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4644008"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4724400"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4796408" y="5805264"/>
                        <a:ext cx="7200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grpSp>
        <p:grpSp>
          <p:nvGrpSpPr>
            <p:cNvPr id="60" name="Group 59"/>
            <p:cNvGrpSpPr/>
            <p:nvPr/>
          </p:nvGrpSpPr>
          <p:grpSpPr>
            <a:xfrm>
              <a:off x="5744603" y="2924944"/>
              <a:ext cx="212548" cy="1278167"/>
              <a:chOff x="6516566" y="2852936"/>
              <a:chExt cx="212548" cy="1426903"/>
            </a:xfrm>
          </p:grpSpPr>
          <p:sp>
            <p:nvSpPr>
              <p:cNvPr id="65" name="Rectangle 64"/>
              <p:cNvSpPr/>
              <p:nvPr/>
            </p:nvSpPr>
            <p:spPr>
              <a:xfrm>
                <a:off x="6518166" y="2852936"/>
                <a:ext cx="210948" cy="720080"/>
              </a:xfrm>
              <a:prstGeom prst="rect">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Times New Roman" pitchFamily="18" charset="0"/>
                  <a:cs typeface="Times New Roman" pitchFamily="18" charset="0"/>
                </a:endParaRPr>
              </a:p>
            </p:txBody>
          </p:sp>
          <p:sp>
            <p:nvSpPr>
              <p:cNvPr id="66" name="Rectangle 65"/>
              <p:cNvSpPr/>
              <p:nvPr/>
            </p:nvSpPr>
            <p:spPr>
              <a:xfrm>
                <a:off x="6516566" y="3559759"/>
                <a:ext cx="212548" cy="72008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prstClr val="white"/>
                    </a:solidFill>
                    <a:latin typeface="Times New Roman" pitchFamily="18" charset="0"/>
                    <a:cs typeface="Times New Roman" pitchFamily="18" charset="0"/>
                  </a:rPr>
                  <a:t>2</a:t>
                </a:r>
              </a:p>
            </p:txBody>
          </p:sp>
        </p:grpSp>
        <p:sp>
          <p:nvSpPr>
            <p:cNvPr id="62" name="Can 61"/>
            <p:cNvSpPr/>
            <p:nvPr/>
          </p:nvSpPr>
          <p:spPr>
            <a:xfrm>
              <a:off x="5711937" y="2780928"/>
              <a:ext cx="264220" cy="3026964"/>
            </a:xfrm>
            <a:prstGeom prst="can">
              <a:avLst/>
            </a:prstGeom>
            <a:no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Times New Roman" pitchFamily="18" charset="0"/>
                <a:cs typeface="Times New Roman" pitchFamily="18" charset="0"/>
              </a:endParaRPr>
            </a:p>
          </p:txBody>
        </p:sp>
      </p:grpSp>
      <p:grpSp>
        <p:nvGrpSpPr>
          <p:cNvPr id="2" name="Group 1"/>
          <p:cNvGrpSpPr/>
          <p:nvPr/>
        </p:nvGrpSpPr>
        <p:grpSpPr>
          <a:xfrm>
            <a:off x="9191486" y="4703526"/>
            <a:ext cx="212548" cy="1293751"/>
            <a:chOff x="7667486" y="4703525"/>
            <a:chExt cx="212548" cy="1293751"/>
          </a:xfrm>
        </p:grpSpPr>
        <p:sp>
          <p:nvSpPr>
            <p:cNvPr id="139" name="Rectangle 138"/>
            <p:cNvSpPr/>
            <p:nvPr/>
          </p:nvSpPr>
          <p:spPr>
            <a:xfrm>
              <a:off x="7668229" y="5352255"/>
              <a:ext cx="210948" cy="645021"/>
            </a:xfrm>
            <a:prstGeom prst="rect">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prstClr val="white"/>
                  </a:solidFill>
                  <a:latin typeface="Times New Roman" pitchFamily="18" charset="0"/>
                  <a:cs typeface="Times New Roman" pitchFamily="18" charset="0"/>
                </a:rPr>
                <a:t>1</a:t>
              </a:r>
            </a:p>
          </p:txBody>
        </p:sp>
        <p:sp>
          <p:nvSpPr>
            <p:cNvPr id="140" name="Rectangle 139"/>
            <p:cNvSpPr/>
            <p:nvPr/>
          </p:nvSpPr>
          <p:spPr>
            <a:xfrm>
              <a:off x="7667486" y="4703525"/>
              <a:ext cx="212548" cy="64502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Times New Roman" pitchFamily="18" charset="0"/>
                <a:cs typeface="Times New Roman" pitchFamily="18" charset="0"/>
              </a:endParaRPr>
            </a:p>
          </p:txBody>
        </p:sp>
      </p:grpSp>
      <p:sp>
        <p:nvSpPr>
          <p:cNvPr id="142" name="Text Box 4" descr="Granite"/>
          <p:cNvSpPr txBox="1">
            <a:spLocks noChangeArrowheads="1"/>
          </p:cNvSpPr>
          <p:nvPr/>
        </p:nvSpPr>
        <p:spPr bwMode="auto">
          <a:xfrm>
            <a:off x="1563263" y="809830"/>
            <a:ext cx="4419600" cy="1200329"/>
          </a:xfrm>
          <a:prstGeom prst="rect">
            <a:avLst/>
          </a:prstGeom>
          <a:noFill/>
          <a:ln>
            <a:noFill/>
          </a:ln>
          <a:effec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marL="0" indent="176213" algn="just"/>
            <a:r>
              <a:rPr lang="en-US" sz="2400" b="1" dirty="0">
                <a:solidFill>
                  <a:srgbClr val="FF0000"/>
                </a:solidFill>
                <a:latin typeface="Times New Roman" pitchFamily="18" charset="0"/>
                <a:cs typeface="Times New Roman" pitchFamily="18" charset="0"/>
              </a:rPr>
              <a:t>I. </a:t>
            </a:r>
            <a:r>
              <a:rPr lang="en-US" sz="2400" b="1" dirty="0" err="1">
                <a:solidFill>
                  <a:srgbClr val="FF0000"/>
                </a:solidFill>
                <a:latin typeface="Times New Roman" pitchFamily="18" charset="0"/>
                <a:cs typeface="Times New Roman" pitchFamily="18" charset="0"/>
              </a:rPr>
              <a:t>Từ</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tính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nam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châm</a:t>
            </a:r>
            <a:endParaRPr lang="en-US" sz="2400" b="1" dirty="0">
              <a:solidFill>
                <a:srgbClr val="FF0000"/>
              </a:solidFill>
              <a:latin typeface="Times New Roman" pitchFamily="18" charset="0"/>
              <a:cs typeface="Times New Roman" pitchFamily="18" charset="0"/>
            </a:endParaRPr>
          </a:p>
          <a:p>
            <a:pPr marL="0" indent="176213" algn="just"/>
            <a:r>
              <a:rPr lang="vi-VN" sz="2400" b="1" dirty="0">
                <a:solidFill>
                  <a:srgbClr val="FF0000"/>
                </a:solidFill>
                <a:latin typeface="Times New Roman" pitchFamily="18" charset="0"/>
                <a:cs typeface="Times New Roman" pitchFamily="18" charset="0"/>
              </a:rPr>
              <a:t>II. Tương tác giữa hai nam châm</a:t>
            </a:r>
          </a:p>
        </p:txBody>
      </p:sp>
      <p:sp>
        <p:nvSpPr>
          <p:cNvPr id="143" name="Rectangle 61" descr="Canvas"/>
          <p:cNvSpPr>
            <a:spLocks noChangeArrowheads="1"/>
          </p:cNvSpPr>
          <p:nvPr/>
        </p:nvSpPr>
        <p:spPr bwMode="auto">
          <a:xfrm>
            <a:off x="1631504" y="2010159"/>
            <a:ext cx="4536504" cy="3970318"/>
          </a:xfrm>
          <a:prstGeom prst="rect">
            <a:avLst/>
          </a:prstGeom>
          <a:solidFill>
            <a:schemeClr val="bg1"/>
          </a:solidFill>
          <a:ln w="38100" algn="ctr">
            <a:noFill/>
            <a:miter lim="800000"/>
            <a:headEnd/>
            <a:tailEnd/>
          </a:ln>
          <a:effectLst/>
        </p:spPr>
        <p:txBody>
          <a:bodyPr wrap="square">
            <a:spAutoFit/>
          </a:bodyPr>
          <a:lstStyle/>
          <a:p>
            <a:pPr indent="176213" algn="just"/>
            <a:r>
              <a:rPr lang="vi-VN" sz="2800" b="1" i="1">
                <a:solidFill>
                  <a:prstClr val="black"/>
                </a:solidFill>
                <a:latin typeface="Times New Roman" panose="02020603050405020304" pitchFamily="18" charset="0"/>
              </a:rPr>
              <a:t>* Nam châm nào cũng có hai cực. Khi để tự do, cực luôn </a:t>
            </a:r>
            <a:r>
              <a:rPr lang="vi-VN" sz="2800" b="1" i="1">
                <a:solidFill>
                  <a:srgbClr val="FF0000"/>
                </a:solidFill>
                <a:latin typeface="Times New Roman" panose="02020603050405020304" pitchFamily="18" charset="0"/>
              </a:rPr>
              <a:t>chỉ hướng Bắc </a:t>
            </a:r>
            <a:r>
              <a:rPr lang="vi-VN" sz="2800" b="1" i="1">
                <a:solidFill>
                  <a:prstClr val="black"/>
                </a:solidFill>
                <a:latin typeface="Times New Roman" panose="02020603050405020304" pitchFamily="18" charset="0"/>
              </a:rPr>
              <a:t>gọi là </a:t>
            </a:r>
            <a:r>
              <a:rPr lang="vi-VN" sz="2800" b="1" i="1">
                <a:solidFill>
                  <a:srgbClr val="FF0000"/>
                </a:solidFill>
                <a:latin typeface="Times New Roman" panose="02020603050405020304" pitchFamily="18" charset="0"/>
              </a:rPr>
              <a:t>cực Bắc</a:t>
            </a:r>
            <a:r>
              <a:rPr lang="vi-VN" sz="2800" b="1" i="1">
                <a:solidFill>
                  <a:prstClr val="black"/>
                </a:solidFill>
                <a:latin typeface="Times New Roman" panose="02020603050405020304" pitchFamily="18" charset="0"/>
              </a:rPr>
              <a:t>, còn cực luôn </a:t>
            </a:r>
            <a:r>
              <a:rPr lang="vi-VN" sz="2800" b="1" i="1" u="sng">
                <a:solidFill>
                  <a:srgbClr val="FF0000"/>
                </a:solidFill>
                <a:latin typeface="Times New Roman" panose="02020603050405020304" pitchFamily="18" charset="0"/>
              </a:rPr>
              <a:t>chỉ hướng Nam </a:t>
            </a:r>
            <a:r>
              <a:rPr lang="vi-VN" sz="2800" b="1" i="1">
                <a:solidFill>
                  <a:prstClr val="black"/>
                </a:solidFill>
                <a:latin typeface="Times New Roman" panose="02020603050405020304" pitchFamily="18" charset="0"/>
              </a:rPr>
              <a:t>gọi là </a:t>
            </a:r>
            <a:r>
              <a:rPr lang="vi-VN" sz="2800" b="1" i="1" u="sng">
                <a:solidFill>
                  <a:srgbClr val="FF0000"/>
                </a:solidFill>
                <a:latin typeface="Times New Roman" panose="02020603050405020304" pitchFamily="18" charset="0"/>
              </a:rPr>
              <a:t>cực Nam</a:t>
            </a:r>
            <a:r>
              <a:rPr lang="vi-VN" sz="2800" b="1" i="1">
                <a:solidFill>
                  <a:prstClr val="black"/>
                </a:solidFill>
                <a:latin typeface="Times New Roman" panose="02020603050405020304" pitchFamily="18" charset="0"/>
              </a:rPr>
              <a:t>.</a:t>
            </a:r>
          </a:p>
          <a:p>
            <a:pPr indent="176213" algn="just"/>
            <a:r>
              <a:rPr lang="vi-VN" sz="2800" b="1" i="1">
                <a:solidFill>
                  <a:prstClr val="black"/>
                </a:solidFill>
                <a:latin typeface="Times New Roman" panose="02020603050405020304" pitchFamily="18" charset="0"/>
              </a:rPr>
              <a:t>*  Khi hai nam châm đặt gần nhau, các từ cực </a:t>
            </a:r>
            <a:r>
              <a:rPr lang="vi-VN" sz="2800" b="1" i="1">
                <a:solidFill>
                  <a:srgbClr val="FF0000"/>
                </a:solidFill>
                <a:latin typeface="Times New Roman" panose="02020603050405020304" pitchFamily="18" charset="0"/>
              </a:rPr>
              <a:t>cùng tên đẩy nhau</a:t>
            </a:r>
            <a:r>
              <a:rPr lang="vi-VN" sz="2800" b="1" i="1">
                <a:solidFill>
                  <a:prstClr val="black"/>
                </a:solidFill>
                <a:latin typeface="Times New Roman" panose="02020603050405020304" pitchFamily="18" charset="0"/>
              </a:rPr>
              <a:t>, các từ cực </a:t>
            </a:r>
            <a:r>
              <a:rPr lang="vi-VN" sz="2800" b="1" i="1" u="sng">
                <a:solidFill>
                  <a:srgbClr val="FF0000"/>
                </a:solidFill>
                <a:latin typeface="Times New Roman" panose="02020603050405020304" pitchFamily="18" charset="0"/>
              </a:rPr>
              <a:t>khác tên hút nhau</a:t>
            </a:r>
            <a:r>
              <a:rPr lang="vi-VN" sz="2800" b="1" i="1">
                <a:solidFill>
                  <a:prstClr val="black"/>
                </a:solidFill>
                <a:latin typeface="Times New Roman" panose="02020603050405020304" pitchFamily="18" charset="0"/>
              </a:rPr>
              <a:t>.</a:t>
            </a:r>
          </a:p>
        </p:txBody>
      </p:sp>
      <p:sp>
        <p:nvSpPr>
          <p:cNvPr id="3" name="TextBox 2"/>
          <p:cNvSpPr txBox="1"/>
          <p:nvPr/>
        </p:nvSpPr>
        <p:spPr>
          <a:xfrm>
            <a:off x="6407150" y="3316516"/>
            <a:ext cx="2687602" cy="2677656"/>
          </a:xfrm>
          <a:prstGeom prst="rect">
            <a:avLst/>
          </a:prstGeom>
          <a:noFill/>
          <a:ln>
            <a:solidFill>
              <a:schemeClr val="tx1"/>
            </a:solidFill>
          </a:ln>
        </p:spPr>
        <p:txBody>
          <a:bodyPr wrap="square" rtlCol="0">
            <a:spAutoFit/>
          </a:bodyPr>
          <a:lstStyle/>
          <a:p>
            <a:pPr algn="just"/>
            <a:r>
              <a:rPr lang="en-US" sz="2800" b="1" i="1">
                <a:solidFill>
                  <a:srgbClr val="000099"/>
                </a:solidFill>
                <a:latin typeface="Times New Roman" pitchFamily="18" charset="0"/>
                <a:cs typeface="Times New Roman" pitchFamily="18" charset="0"/>
              </a:rPr>
              <a:t>Trả lời: Vì hai đầu cùng từ cực của 2 nam châm đặt gần nhau nên chúng đẩy nhau.</a:t>
            </a:r>
          </a:p>
        </p:txBody>
      </p:sp>
      <p:sp>
        <p:nvSpPr>
          <p:cNvPr id="4" name="Oval 3">
            <a:hlinkClick r:id="rId8" action="ppaction://hlinksldjump"/>
          </p:cNvPr>
          <p:cNvSpPr/>
          <p:nvPr/>
        </p:nvSpPr>
        <p:spPr>
          <a:xfrm>
            <a:off x="10136925" y="6525344"/>
            <a:ext cx="531075" cy="332656"/>
          </a:xfrm>
          <a:prstGeom prst="ellipse">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black"/>
                </a:solidFill>
                <a:latin typeface="Times New Roman" pitchFamily="18" charset="0"/>
                <a:cs typeface="Times New Roman" pitchFamily="18" charset="0"/>
              </a:rPr>
              <a:t>28</a:t>
            </a:r>
          </a:p>
        </p:txBody>
      </p:sp>
      <p:pic>
        <p:nvPicPr>
          <p:cNvPr id="5" name="Picture 4"/>
          <p:cNvPicPr>
            <a:picLocks noChangeAspect="1"/>
          </p:cNvPicPr>
          <p:nvPr/>
        </p:nvPicPr>
        <p:blipFill>
          <a:blip r:embed="rId9"/>
          <a:stretch>
            <a:fillRect/>
          </a:stretch>
        </p:blipFill>
        <p:spPr>
          <a:xfrm>
            <a:off x="2960135" y="39364"/>
            <a:ext cx="6486706" cy="859611"/>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465212503"/>
      </p:ext>
    </p:extLst>
  </p:cSld>
  <p:clrMapOvr>
    <a:masterClrMapping/>
  </p:clrMapOvr>
  <mc:AlternateContent xmlns:mc="http://schemas.openxmlformats.org/markup-compatibility/2006" xmlns:p14="http://schemas.microsoft.com/office/powerpoint/2010/main">
    <mc:Choice Requires="p14">
      <p:transition spd="slow" p14:dur="2000" advTm="70648"/>
    </mc:Choice>
    <mc:Fallback xmlns="">
      <p:transition spd="slow" advTm="70648"/>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53" presetClass="entr" presetSubtype="16" fill="hold" nodeType="afterEffect">
                                  <p:stCondLst>
                                    <p:cond delay="0"/>
                                  </p:stCondLst>
                                  <p:childTnLst>
                                    <p:set>
                                      <p:cBhvr>
                                        <p:cTn id="9" dur="1" fill="hold">
                                          <p:stCondLst>
                                            <p:cond delay="0"/>
                                          </p:stCondLst>
                                        </p:cTn>
                                        <p:tgtEl>
                                          <p:spTgt spid="19460">
                                            <p:txEl>
                                              <p:pRg st="0" end="0"/>
                                            </p:txEl>
                                          </p:spTgt>
                                        </p:tgtEl>
                                        <p:attrNameLst>
                                          <p:attrName>style.visibility</p:attrName>
                                        </p:attrNameLst>
                                      </p:cBhvr>
                                      <p:to>
                                        <p:strVal val="visible"/>
                                      </p:to>
                                    </p:set>
                                    <p:anim calcmode="lin" valueType="num">
                                      <p:cBhvr>
                                        <p:cTn id="10" dur="500" fill="hold"/>
                                        <p:tgtEl>
                                          <p:spTgt spid="19460">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19460">
                                            <p:txEl>
                                              <p:pRg st="0" end="0"/>
                                            </p:txEl>
                                          </p:spTgt>
                                        </p:tgtEl>
                                        <p:attrNameLst>
                                          <p:attrName>ppt_h</p:attrName>
                                        </p:attrNameLst>
                                      </p:cBhvr>
                                      <p:tavLst>
                                        <p:tav tm="0">
                                          <p:val>
                                            <p:fltVal val="0"/>
                                          </p:val>
                                        </p:tav>
                                        <p:tav tm="100000">
                                          <p:val>
                                            <p:strVal val="#ppt_h"/>
                                          </p:val>
                                        </p:tav>
                                      </p:tavLst>
                                    </p:anim>
                                    <p:animEffect transition="in" filter="fade">
                                      <p:cBhvr>
                                        <p:cTn id="12" dur="500"/>
                                        <p:tgtEl>
                                          <p:spTgt spid="1946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6"/>
                </p:tgtEl>
              </p:cMediaNode>
            </p:audio>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Line 3"/>
          <p:cNvSpPr>
            <a:spLocks noChangeShapeType="1"/>
          </p:cNvSpPr>
          <p:nvPr/>
        </p:nvSpPr>
        <p:spPr bwMode="auto">
          <a:xfrm flipH="1">
            <a:off x="6248400" y="978794"/>
            <a:ext cx="42292" cy="587920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mbria"/>
            </a:endParaRPr>
          </a:p>
        </p:txBody>
      </p:sp>
      <p:sp>
        <p:nvSpPr>
          <p:cNvPr id="20484" name="Text Box 4"/>
          <p:cNvSpPr txBox="1">
            <a:spLocks noChangeArrowheads="1"/>
          </p:cNvSpPr>
          <p:nvPr/>
        </p:nvSpPr>
        <p:spPr bwMode="auto">
          <a:xfrm>
            <a:off x="6515100" y="848902"/>
            <a:ext cx="3973388" cy="45243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marL="0" indent="177800"/>
            <a:r>
              <a:rPr lang="en-US" sz="2400" b="1">
                <a:solidFill>
                  <a:srgbClr val="FF0000"/>
                </a:solidFill>
                <a:latin typeface="Times New Roman" pitchFamily="18" charset="0"/>
                <a:cs typeface="Times New Roman" pitchFamily="18" charset="0"/>
              </a:rPr>
              <a:t>III. Vận dụng</a:t>
            </a:r>
          </a:p>
          <a:p>
            <a:pPr marL="0" indent="177800"/>
            <a:r>
              <a:rPr lang="en-US" sz="2400" b="1" u="sng">
                <a:solidFill>
                  <a:prstClr val="black"/>
                </a:solidFill>
                <a:latin typeface="Times New Roman" pitchFamily="18" charset="0"/>
                <a:cs typeface="Times New Roman" pitchFamily="18" charset="0"/>
              </a:rPr>
              <a:t>Bài tập 2</a:t>
            </a:r>
            <a:r>
              <a:rPr lang="en-US" sz="2400" b="1">
                <a:solidFill>
                  <a:prstClr val="black"/>
                </a:solidFill>
                <a:latin typeface="Times New Roman" pitchFamily="18" charset="0"/>
                <a:cs typeface="Times New Roman" pitchFamily="18" charset="0"/>
              </a:rPr>
              <a:t>: Trên thanh nam châm chỗ nào hút sắt mạnh nhất ?</a:t>
            </a:r>
          </a:p>
          <a:p>
            <a:pPr marL="0" indent="177800"/>
            <a:r>
              <a:rPr lang="en-US" sz="2400" b="1" i="1">
                <a:solidFill>
                  <a:srgbClr val="000099"/>
                </a:solidFill>
                <a:latin typeface="Times New Roman" pitchFamily="18" charset="0"/>
                <a:cs typeface="Times New Roman" pitchFamily="18" charset="0"/>
              </a:rPr>
              <a:t>A. Phần giữa của thanh.</a:t>
            </a:r>
          </a:p>
          <a:p>
            <a:pPr marL="0" indent="177800"/>
            <a:endParaRPr lang="en-US" sz="2400" b="1" i="1">
              <a:solidFill>
                <a:srgbClr val="000099"/>
              </a:solidFill>
              <a:latin typeface="Times New Roman" pitchFamily="18" charset="0"/>
              <a:cs typeface="Times New Roman" pitchFamily="18" charset="0"/>
            </a:endParaRPr>
          </a:p>
          <a:p>
            <a:pPr marL="0" indent="177800"/>
            <a:r>
              <a:rPr lang="en-US" sz="2400" b="1" i="1">
                <a:solidFill>
                  <a:srgbClr val="000099"/>
                </a:solidFill>
                <a:latin typeface="Times New Roman" pitchFamily="18" charset="0"/>
                <a:cs typeface="Times New Roman" pitchFamily="18" charset="0"/>
              </a:rPr>
              <a:t>B. Chỉ có từ cực Bắc.</a:t>
            </a:r>
          </a:p>
          <a:p>
            <a:pPr marL="0" indent="177800"/>
            <a:endParaRPr lang="en-US" sz="2400" b="1" i="1">
              <a:solidFill>
                <a:srgbClr val="000099"/>
              </a:solidFill>
              <a:latin typeface="Times New Roman" pitchFamily="18" charset="0"/>
              <a:cs typeface="Times New Roman" pitchFamily="18" charset="0"/>
            </a:endParaRPr>
          </a:p>
          <a:p>
            <a:pPr marL="0" indent="177800"/>
            <a:r>
              <a:rPr lang="en-US" sz="2400" b="1" i="1">
                <a:solidFill>
                  <a:srgbClr val="000099"/>
                </a:solidFill>
                <a:latin typeface="Times New Roman" pitchFamily="18" charset="0"/>
                <a:cs typeface="Times New Roman" pitchFamily="18" charset="0"/>
              </a:rPr>
              <a:t>C. Cả hai từ cực.</a:t>
            </a:r>
          </a:p>
          <a:p>
            <a:pPr marL="0" indent="177800"/>
            <a:endParaRPr lang="en-US" sz="2400" b="1" i="1">
              <a:solidFill>
                <a:srgbClr val="000099"/>
              </a:solidFill>
              <a:latin typeface="Times New Roman" pitchFamily="18" charset="0"/>
              <a:cs typeface="Times New Roman" pitchFamily="18" charset="0"/>
            </a:endParaRPr>
          </a:p>
          <a:p>
            <a:pPr marL="0" indent="177800"/>
            <a:r>
              <a:rPr lang="vi-VN" sz="2400" b="1" i="1">
                <a:solidFill>
                  <a:srgbClr val="000099"/>
                </a:solidFill>
                <a:latin typeface="Times New Roman" pitchFamily="18" charset="0"/>
                <a:cs typeface="Times New Roman" pitchFamily="18" charset="0"/>
              </a:rPr>
              <a:t>D. Mọi chỗ đều hút sắt mạnh như nhau.</a:t>
            </a:r>
          </a:p>
        </p:txBody>
      </p:sp>
      <p:sp>
        <p:nvSpPr>
          <p:cNvPr id="20506" name="Text Box 26"/>
          <p:cNvSpPr txBox="1">
            <a:spLocks noChangeArrowheads="1"/>
          </p:cNvSpPr>
          <p:nvPr/>
        </p:nvSpPr>
        <p:spPr bwMode="auto">
          <a:xfrm>
            <a:off x="6324600" y="2286001"/>
            <a:ext cx="381000" cy="466725"/>
          </a:xfrm>
          <a:prstGeom prst="rect">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r>
              <a:rPr lang="en-US" sz="2400">
                <a:solidFill>
                  <a:srgbClr val="0000CC"/>
                </a:solidFill>
                <a:latin typeface=".VnTime" pitchFamily="34" charset="0"/>
              </a:rPr>
              <a:t>S</a:t>
            </a:r>
            <a:endParaRPr lang="en-US" sz="2400" baseline="30000">
              <a:solidFill>
                <a:srgbClr val="0000CC"/>
              </a:solidFill>
              <a:latin typeface=".VnTime" pitchFamily="34" charset="0"/>
            </a:endParaRPr>
          </a:p>
        </p:txBody>
      </p:sp>
      <p:sp>
        <p:nvSpPr>
          <p:cNvPr id="20507" name="Text Box 27"/>
          <p:cNvSpPr txBox="1">
            <a:spLocks noChangeArrowheads="1"/>
          </p:cNvSpPr>
          <p:nvPr/>
        </p:nvSpPr>
        <p:spPr bwMode="auto">
          <a:xfrm>
            <a:off x="6324600" y="2362201"/>
            <a:ext cx="381000" cy="346075"/>
          </a:xfrm>
          <a:prstGeom prst="rect">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endParaRPr lang="vi-VN" sz="2400" baseline="30000">
              <a:solidFill>
                <a:srgbClr val="FF0000"/>
              </a:solidFill>
              <a:latin typeface=".VnTime" pitchFamily="34" charset="0"/>
            </a:endParaRPr>
          </a:p>
        </p:txBody>
      </p:sp>
      <p:sp>
        <p:nvSpPr>
          <p:cNvPr id="20508" name="Text Box 28"/>
          <p:cNvSpPr txBox="1">
            <a:spLocks noChangeArrowheads="1"/>
          </p:cNvSpPr>
          <p:nvPr/>
        </p:nvSpPr>
        <p:spPr bwMode="auto">
          <a:xfrm>
            <a:off x="6324600" y="3068961"/>
            <a:ext cx="381000" cy="466725"/>
          </a:xfrm>
          <a:prstGeom prst="rect">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r>
              <a:rPr lang="en-US" sz="2400">
                <a:solidFill>
                  <a:srgbClr val="0000CC"/>
                </a:solidFill>
                <a:latin typeface=".VnTime" pitchFamily="34" charset="0"/>
              </a:rPr>
              <a:t>S</a:t>
            </a:r>
            <a:endParaRPr lang="en-US" sz="2400" baseline="30000">
              <a:solidFill>
                <a:srgbClr val="0000CC"/>
              </a:solidFill>
              <a:latin typeface=".VnTime" pitchFamily="34" charset="0"/>
            </a:endParaRPr>
          </a:p>
        </p:txBody>
      </p:sp>
      <p:sp>
        <p:nvSpPr>
          <p:cNvPr id="20509" name="Text Box 29"/>
          <p:cNvSpPr txBox="1">
            <a:spLocks noChangeArrowheads="1"/>
          </p:cNvSpPr>
          <p:nvPr/>
        </p:nvSpPr>
        <p:spPr bwMode="auto">
          <a:xfrm>
            <a:off x="6324600" y="4509121"/>
            <a:ext cx="381000" cy="466725"/>
          </a:xfrm>
          <a:prstGeom prst="rect">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r>
              <a:rPr lang="en-US" sz="2400">
                <a:solidFill>
                  <a:srgbClr val="0000CC"/>
                </a:solidFill>
                <a:latin typeface=".VnTime" pitchFamily="34" charset="0"/>
              </a:rPr>
              <a:t>S</a:t>
            </a:r>
            <a:endParaRPr lang="en-US" sz="2400" baseline="30000">
              <a:solidFill>
                <a:srgbClr val="0000CC"/>
              </a:solidFill>
              <a:latin typeface=".VnTime" pitchFamily="34" charset="0"/>
            </a:endParaRPr>
          </a:p>
        </p:txBody>
      </p:sp>
      <p:sp>
        <p:nvSpPr>
          <p:cNvPr id="20510" name="Text Box 30"/>
          <p:cNvSpPr txBox="1">
            <a:spLocks noChangeArrowheads="1"/>
          </p:cNvSpPr>
          <p:nvPr/>
        </p:nvSpPr>
        <p:spPr bwMode="auto">
          <a:xfrm>
            <a:off x="6324600" y="3789041"/>
            <a:ext cx="381000" cy="466725"/>
          </a:xfrm>
          <a:prstGeom prst="rect">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r>
              <a:rPr lang="en-US" sz="2400">
                <a:solidFill>
                  <a:srgbClr val="FF0000"/>
                </a:solidFill>
                <a:latin typeface=".VnTime" pitchFamily="34" charset="0"/>
              </a:rPr>
              <a:t>§</a:t>
            </a:r>
            <a:endParaRPr lang="en-US" sz="2400" baseline="30000">
              <a:solidFill>
                <a:srgbClr val="FF0000"/>
              </a:solidFill>
              <a:latin typeface=".VnTime" pitchFamily="34" charset="0"/>
            </a:endParaRPr>
          </a:p>
        </p:txBody>
      </p:sp>
      <p:sp>
        <p:nvSpPr>
          <p:cNvPr id="20511" name="Text Box 31"/>
          <p:cNvSpPr txBox="1">
            <a:spLocks noChangeArrowheads="1"/>
          </p:cNvSpPr>
          <p:nvPr/>
        </p:nvSpPr>
        <p:spPr bwMode="auto">
          <a:xfrm>
            <a:off x="6324600" y="3861049"/>
            <a:ext cx="381000" cy="346075"/>
          </a:xfrm>
          <a:prstGeom prst="rect">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endParaRPr lang="vi-VN" sz="2400" baseline="30000">
              <a:solidFill>
                <a:srgbClr val="FF0000"/>
              </a:solidFill>
              <a:latin typeface=".VnTime" pitchFamily="34" charset="0"/>
            </a:endParaRPr>
          </a:p>
        </p:txBody>
      </p:sp>
      <p:sp>
        <p:nvSpPr>
          <p:cNvPr id="20512" name="Text Box 32"/>
          <p:cNvSpPr txBox="1">
            <a:spLocks noChangeArrowheads="1"/>
          </p:cNvSpPr>
          <p:nvPr/>
        </p:nvSpPr>
        <p:spPr bwMode="auto">
          <a:xfrm>
            <a:off x="6324600" y="3140969"/>
            <a:ext cx="381000" cy="346075"/>
          </a:xfrm>
          <a:prstGeom prst="rect">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endParaRPr lang="vi-VN" sz="2400" baseline="30000">
              <a:solidFill>
                <a:srgbClr val="FF0000"/>
              </a:solidFill>
              <a:latin typeface=".VnTime" pitchFamily="34" charset="0"/>
            </a:endParaRPr>
          </a:p>
        </p:txBody>
      </p:sp>
      <p:sp>
        <p:nvSpPr>
          <p:cNvPr id="20513" name="Text Box 33"/>
          <p:cNvSpPr txBox="1">
            <a:spLocks noChangeArrowheads="1"/>
          </p:cNvSpPr>
          <p:nvPr/>
        </p:nvSpPr>
        <p:spPr bwMode="auto">
          <a:xfrm>
            <a:off x="6324600" y="4581129"/>
            <a:ext cx="381000" cy="346075"/>
          </a:xfrm>
          <a:prstGeom prst="rect">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endParaRPr lang="vi-VN" sz="2400" baseline="30000">
              <a:solidFill>
                <a:srgbClr val="FF0000"/>
              </a:solidFill>
              <a:latin typeface=".VnTime" pitchFamily="34" charset="0"/>
            </a:endParaRPr>
          </a:p>
        </p:txBody>
      </p:sp>
      <p:sp>
        <p:nvSpPr>
          <p:cNvPr id="15" name="Text Box 4" descr="Granite"/>
          <p:cNvSpPr txBox="1">
            <a:spLocks noChangeArrowheads="1"/>
          </p:cNvSpPr>
          <p:nvPr/>
        </p:nvSpPr>
        <p:spPr bwMode="auto">
          <a:xfrm>
            <a:off x="1524000" y="762001"/>
            <a:ext cx="4419600" cy="1200329"/>
          </a:xfrm>
          <a:prstGeom prst="rect">
            <a:avLst/>
          </a:prstGeom>
          <a:noFill/>
          <a:ln>
            <a:noFill/>
          </a:ln>
          <a:effec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marL="0" indent="176213" algn="just"/>
            <a:r>
              <a:rPr lang="en-US" sz="2400" b="1">
                <a:solidFill>
                  <a:srgbClr val="FF0000"/>
                </a:solidFill>
                <a:latin typeface="Times New Roman" pitchFamily="18" charset="0"/>
                <a:cs typeface="Times New Roman" pitchFamily="18" charset="0"/>
              </a:rPr>
              <a:t>I. Từ tính của nam châm</a:t>
            </a:r>
          </a:p>
          <a:p>
            <a:pPr marL="0" indent="176213" algn="just"/>
            <a:r>
              <a:rPr lang="vi-VN" sz="2400" b="1">
                <a:solidFill>
                  <a:srgbClr val="FF0000"/>
                </a:solidFill>
                <a:latin typeface="Times New Roman" pitchFamily="18" charset="0"/>
                <a:cs typeface="Times New Roman" pitchFamily="18" charset="0"/>
              </a:rPr>
              <a:t>II. Tương tác giữa hai nam châm</a:t>
            </a:r>
          </a:p>
        </p:txBody>
      </p:sp>
      <p:sp>
        <p:nvSpPr>
          <p:cNvPr id="16" name="Rectangle 61" descr="Canvas"/>
          <p:cNvSpPr>
            <a:spLocks noChangeArrowheads="1"/>
          </p:cNvSpPr>
          <p:nvPr/>
        </p:nvSpPr>
        <p:spPr bwMode="auto">
          <a:xfrm>
            <a:off x="1631504" y="2010159"/>
            <a:ext cx="4536504" cy="3970318"/>
          </a:xfrm>
          <a:prstGeom prst="rect">
            <a:avLst/>
          </a:prstGeom>
          <a:noFill/>
          <a:ln w="38100" algn="ctr">
            <a:noFill/>
            <a:miter lim="800000"/>
            <a:headEnd/>
            <a:tailEnd/>
          </a:ln>
          <a:effectLst/>
        </p:spPr>
        <p:txBody>
          <a:bodyPr wrap="square">
            <a:spAutoFit/>
          </a:bodyPr>
          <a:lstStyle/>
          <a:p>
            <a:pPr indent="176213" algn="just"/>
            <a:r>
              <a:rPr lang="vi-VN" sz="2800" b="1" i="1">
                <a:solidFill>
                  <a:prstClr val="black"/>
                </a:solidFill>
                <a:latin typeface="Times New Roman" panose="02020603050405020304" pitchFamily="18" charset="0"/>
              </a:rPr>
              <a:t>* Nam châm nào cũng có hai cực. Khi để tự do, cực luôn </a:t>
            </a:r>
            <a:r>
              <a:rPr lang="vi-VN" sz="2800" b="1" i="1">
                <a:solidFill>
                  <a:srgbClr val="FF0000"/>
                </a:solidFill>
                <a:latin typeface="Times New Roman" panose="02020603050405020304" pitchFamily="18" charset="0"/>
              </a:rPr>
              <a:t>chỉ hướng Bắc </a:t>
            </a:r>
            <a:r>
              <a:rPr lang="vi-VN" sz="2800" b="1" i="1">
                <a:solidFill>
                  <a:prstClr val="black"/>
                </a:solidFill>
                <a:latin typeface="Times New Roman" panose="02020603050405020304" pitchFamily="18" charset="0"/>
              </a:rPr>
              <a:t>gọi là </a:t>
            </a:r>
            <a:r>
              <a:rPr lang="vi-VN" sz="2800" b="1" i="1">
                <a:solidFill>
                  <a:srgbClr val="FF0000"/>
                </a:solidFill>
                <a:latin typeface="Times New Roman" panose="02020603050405020304" pitchFamily="18" charset="0"/>
              </a:rPr>
              <a:t>cực Bắc</a:t>
            </a:r>
            <a:r>
              <a:rPr lang="vi-VN" sz="2800" b="1" i="1">
                <a:solidFill>
                  <a:prstClr val="black"/>
                </a:solidFill>
                <a:latin typeface="Times New Roman" panose="02020603050405020304" pitchFamily="18" charset="0"/>
              </a:rPr>
              <a:t>, còn cực luôn </a:t>
            </a:r>
            <a:r>
              <a:rPr lang="vi-VN" sz="2800" b="1" i="1" u="sng">
                <a:solidFill>
                  <a:srgbClr val="FF0000"/>
                </a:solidFill>
                <a:latin typeface="Times New Roman" panose="02020603050405020304" pitchFamily="18" charset="0"/>
              </a:rPr>
              <a:t>chỉ hướng Nam </a:t>
            </a:r>
            <a:r>
              <a:rPr lang="vi-VN" sz="2800" b="1" i="1">
                <a:solidFill>
                  <a:prstClr val="black"/>
                </a:solidFill>
                <a:latin typeface="Times New Roman" panose="02020603050405020304" pitchFamily="18" charset="0"/>
              </a:rPr>
              <a:t>gọi là </a:t>
            </a:r>
            <a:r>
              <a:rPr lang="vi-VN" sz="2800" b="1" i="1" u="sng">
                <a:solidFill>
                  <a:srgbClr val="FF0000"/>
                </a:solidFill>
                <a:latin typeface="Times New Roman" panose="02020603050405020304" pitchFamily="18" charset="0"/>
              </a:rPr>
              <a:t>cực Nam</a:t>
            </a:r>
            <a:r>
              <a:rPr lang="vi-VN" sz="2800" b="1" i="1">
                <a:solidFill>
                  <a:prstClr val="black"/>
                </a:solidFill>
                <a:latin typeface="Times New Roman" panose="02020603050405020304" pitchFamily="18" charset="0"/>
              </a:rPr>
              <a:t>.</a:t>
            </a:r>
          </a:p>
          <a:p>
            <a:pPr indent="176213" algn="just"/>
            <a:r>
              <a:rPr lang="vi-VN" sz="2800" b="1" i="1">
                <a:solidFill>
                  <a:prstClr val="black"/>
                </a:solidFill>
                <a:latin typeface="Times New Roman" panose="02020603050405020304" pitchFamily="18" charset="0"/>
              </a:rPr>
              <a:t>*  Khi hai nam châm đặt gần nhau, các từ cực </a:t>
            </a:r>
            <a:r>
              <a:rPr lang="vi-VN" sz="2800" b="1" i="1">
                <a:solidFill>
                  <a:srgbClr val="FF0000"/>
                </a:solidFill>
                <a:latin typeface="Times New Roman" panose="02020603050405020304" pitchFamily="18" charset="0"/>
              </a:rPr>
              <a:t>cùng tên đẩy nhau</a:t>
            </a:r>
            <a:r>
              <a:rPr lang="vi-VN" sz="2800" b="1" i="1">
                <a:solidFill>
                  <a:prstClr val="black"/>
                </a:solidFill>
                <a:latin typeface="Times New Roman" panose="02020603050405020304" pitchFamily="18" charset="0"/>
              </a:rPr>
              <a:t>, các từ cực </a:t>
            </a:r>
            <a:r>
              <a:rPr lang="vi-VN" sz="2800" b="1" i="1" u="sng">
                <a:solidFill>
                  <a:srgbClr val="FF0000"/>
                </a:solidFill>
                <a:latin typeface="Times New Roman" panose="02020603050405020304" pitchFamily="18" charset="0"/>
              </a:rPr>
              <a:t>khác tên hút nhau</a:t>
            </a:r>
            <a:r>
              <a:rPr lang="vi-VN" sz="2800" b="1" i="1">
                <a:solidFill>
                  <a:prstClr val="black"/>
                </a:solidFill>
                <a:latin typeface="Times New Roman" panose="02020603050405020304" pitchFamily="18" charset="0"/>
              </a:rPr>
              <a:t>.</a:t>
            </a:r>
          </a:p>
        </p:txBody>
      </p:sp>
      <p:sp>
        <p:nvSpPr>
          <p:cNvPr id="18" name="Oval 17">
            <a:hlinkClick r:id="rId6" action="ppaction://hlinksldjump"/>
          </p:cNvPr>
          <p:cNvSpPr/>
          <p:nvPr/>
        </p:nvSpPr>
        <p:spPr>
          <a:xfrm>
            <a:off x="10136925" y="6525344"/>
            <a:ext cx="531075" cy="332656"/>
          </a:xfrm>
          <a:prstGeom prst="ellipse">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black"/>
                </a:solidFill>
                <a:latin typeface="Times New Roman" pitchFamily="18" charset="0"/>
                <a:cs typeface="Times New Roman" pitchFamily="18" charset="0"/>
              </a:rPr>
              <a:t>28</a:t>
            </a:r>
          </a:p>
        </p:txBody>
      </p:sp>
      <p:pic>
        <p:nvPicPr>
          <p:cNvPr id="2" name="Picture 1"/>
          <p:cNvPicPr>
            <a:picLocks noChangeAspect="1"/>
          </p:cNvPicPr>
          <p:nvPr/>
        </p:nvPicPr>
        <p:blipFill>
          <a:blip r:embed="rId7"/>
          <a:stretch>
            <a:fillRect/>
          </a:stretch>
        </p:blipFill>
        <p:spPr>
          <a:xfrm>
            <a:off x="2216317" y="-48809"/>
            <a:ext cx="6486706" cy="85961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52880634"/>
      </p:ext>
    </p:extLst>
  </p:cSld>
  <p:clrMapOvr>
    <a:masterClrMapping/>
  </p:clrMapOvr>
  <mc:AlternateContent xmlns:mc="http://schemas.openxmlformats.org/markup-compatibility/2006" xmlns:p14="http://schemas.microsoft.com/office/powerpoint/2010/main">
    <mc:Choice Requires="p14">
      <p:transition spd="slow" p14:dur="2000" advTm="48277"/>
    </mc:Choice>
    <mc:Fallback xmlns="">
      <p:transition spd="slow" advTm="48277"/>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entr" presetSubtype="0" fill="hold" grpId="0" nodeType="afterEffect">
                                  <p:stCondLst>
                                    <p:cond delay="0"/>
                                  </p:stCondLst>
                                  <p:childTnLst>
                                    <p:set>
                                      <p:cBhvr>
                                        <p:cTn id="9" dur="1" fill="hold">
                                          <p:stCondLst>
                                            <p:cond delay="0"/>
                                          </p:stCondLst>
                                        </p:cTn>
                                        <p:tgtEl>
                                          <p:spTgt spid="20506"/>
                                        </p:tgtEl>
                                        <p:attrNameLst>
                                          <p:attrName>style.visibility</p:attrName>
                                        </p:attrNameLst>
                                      </p:cBhvr>
                                      <p:to>
                                        <p:strVal val="visible"/>
                                      </p:to>
                                    </p:set>
                                  </p:childTnLst>
                                </p:cTn>
                              </p:par>
                              <p:par>
                                <p:cTn id="10" presetID="1" presetClass="entr" presetSubtype="0" fill="hold" grpId="1" nodeType="withEffect">
                                  <p:stCondLst>
                                    <p:cond delay="0"/>
                                  </p:stCondLst>
                                  <p:childTnLst>
                                    <p:set>
                                      <p:cBhvr>
                                        <p:cTn id="11" dur="1" fill="hold">
                                          <p:stCondLst>
                                            <p:cond delay="0"/>
                                          </p:stCondLst>
                                        </p:cTn>
                                        <p:tgtEl>
                                          <p:spTgt spid="2050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050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050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0510"/>
                                        </p:tgtEl>
                                        <p:attrNameLst>
                                          <p:attrName>style.visibility</p:attrName>
                                        </p:attrNameLst>
                                      </p:cBhvr>
                                      <p:to>
                                        <p:strVal val="visible"/>
                                      </p:to>
                                    </p:set>
                                  </p:childTnLst>
                                </p:cTn>
                              </p:par>
                              <p:par>
                                <p:cTn id="18" presetID="1" presetClass="entr" presetSubtype="0" fill="hold" grpId="1" nodeType="withEffect">
                                  <p:stCondLst>
                                    <p:cond delay="0"/>
                                  </p:stCondLst>
                                  <p:childTnLst>
                                    <p:set>
                                      <p:cBhvr>
                                        <p:cTn id="19" dur="1" fill="hold">
                                          <p:stCondLst>
                                            <p:cond delay="0"/>
                                          </p:stCondLst>
                                        </p:cTn>
                                        <p:tgtEl>
                                          <p:spTgt spid="20511"/>
                                        </p:tgtEl>
                                        <p:attrNameLst>
                                          <p:attrName>style.visibility</p:attrName>
                                        </p:attrNameLst>
                                      </p:cBhvr>
                                      <p:to>
                                        <p:strVal val="visible"/>
                                      </p:to>
                                    </p:set>
                                  </p:childTnLst>
                                </p:cTn>
                              </p:par>
                              <p:par>
                                <p:cTn id="20" presetID="1" presetClass="entr" presetSubtype="0" fill="hold" grpId="1" nodeType="withEffect">
                                  <p:stCondLst>
                                    <p:cond delay="0"/>
                                  </p:stCondLst>
                                  <p:childTnLst>
                                    <p:set>
                                      <p:cBhvr>
                                        <p:cTn id="21" dur="1" fill="hold">
                                          <p:stCondLst>
                                            <p:cond delay="0"/>
                                          </p:stCondLst>
                                        </p:cTn>
                                        <p:tgtEl>
                                          <p:spTgt spid="20512"/>
                                        </p:tgtEl>
                                        <p:attrNameLst>
                                          <p:attrName>style.visibility</p:attrName>
                                        </p:attrNameLst>
                                      </p:cBhvr>
                                      <p:to>
                                        <p:strVal val="visible"/>
                                      </p:to>
                                    </p:set>
                                  </p:childTnLst>
                                </p:cTn>
                              </p:par>
                              <p:par>
                                <p:cTn id="22" presetID="1" presetClass="entr" presetSubtype="0" fill="hold" grpId="1" nodeType="withEffect">
                                  <p:stCondLst>
                                    <p:cond delay="0"/>
                                  </p:stCondLst>
                                  <p:childTnLst>
                                    <p:set>
                                      <p:cBhvr>
                                        <p:cTn id="23" dur="1" fill="hold">
                                          <p:stCondLst>
                                            <p:cond delay="0"/>
                                          </p:stCondLst>
                                        </p:cTn>
                                        <p:tgtEl>
                                          <p:spTgt spid="205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0507"/>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4" presetClass="exit" presetSubtype="16" fill="hold" grpId="0" nodeType="clickEffect">
                                  <p:stCondLst>
                                    <p:cond delay="0"/>
                                  </p:stCondLst>
                                  <p:childTnLst>
                                    <p:animEffect transition="out" filter="box(in)">
                                      <p:cBhvr>
                                        <p:cTn id="28" dur="500"/>
                                        <p:tgtEl>
                                          <p:spTgt spid="20507"/>
                                        </p:tgtEl>
                                      </p:cBhvr>
                                    </p:animEffect>
                                    <p:set>
                                      <p:cBhvr>
                                        <p:cTn id="29" dur="1" fill="hold">
                                          <p:stCondLst>
                                            <p:cond delay="499"/>
                                          </p:stCondLst>
                                        </p:cTn>
                                        <p:tgtEl>
                                          <p:spTgt spid="20507"/>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0507"/>
                  </p:tgtEl>
                </p:cond>
              </p:nextCondLst>
            </p:seq>
            <p:seq concurrent="1" nextAc="seek">
              <p:cTn id="30" restart="whenNotActive" fill="hold" evtFilter="cancelBubble" nodeType="interactiveSeq">
                <p:stCondLst>
                  <p:cond evt="onClick" delay="0">
                    <p:tgtEl>
                      <p:spTgt spid="20511"/>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4" presetClass="exit" presetSubtype="16" fill="hold" grpId="0" nodeType="clickEffect">
                                  <p:stCondLst>
                                    <p:cond delay="0"/>
                                  </p:stCondLst>
                                  <p:childTnLst>
                                    <p:animEffect transition="out" filter="box(in)">
                                      <p:cBhvr>
                                        <p:cTn id="34" dur="500"/>
                                        <p:tgtEl>
                                          <p:spTgt spid="20511"/>
                                        </p:tgtEl>
                                      </p:cBhvr>
                                    </p:animEffect>
                                    <p:set>
                                      <p:cBhvr>
                                        <p:cTn id="35" dur="1" fill="hold">
                                          <p:stCondLst>
                                            <p:cond delay="499"/>
                                          </p:stCondLst>
                                        </p:cTn>
                                        <p:tgtEl>
                                          <p:spTgt spid="2051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0511"/>
                  </p:tgtEl>
                </p:cond>
              </p:nextCondLst>
            </p:seq>
            <p:seq concurrent="1" nextAc="seek">
              <p:cTn id="36" restart="whenNotActive" fill="hold" evtFilter="cancelBubble" nodeType="interactiveSeq">
                <p:stCondLst>
                  <p:cond evt="onClick" delay="0">
                    <p:tgtEl>
                      <p:spTgt spid="20512"/>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4" presetClass="exit" presetSubtype="16" fill="hold" grpId="0" nodeType="clickEffect">
                                  <p:stCondLst>
                                    <p:cond delay="0"/>
                                  </p:stCondLst>
                                  <p:childTnLst>
                                    <p:animEffect transition="out" filter="box(in)">
                                      <p:cBhvr>
                                        <p:cTn id="40" dur="500"/>
                                        <p:tgtEl>
                                          <p:spTgt spid="20512"/>
                                        </p:tgtEl>
                                      </p:cBhvr>
                                    </p:animEffect>
                                    <p:set>
                                      <p:cBhvr>
                                        <p:cTn id="41" dur="1" fill="hold">
                                          <p:stCondLst>
                                            <p:cond delay="499"/>
                                          </p:stCondLst>
                                        </p:cTn>
                                        <p:tgtEl>
                                          <p:spTgt spid="20512"/>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0512"/>
                  </p:tgtEl>
                </p:cond>
              </p:nextCondLst>
            </p:seq>
            <p:seq concurrent="1" nextAc="seek">
              <p:cTn id="42" restart="whenNotActive" fill="hold" evtFilter="cancelBubble" nodeType="interactiveSeq">
                <p:stCondLst>
                  <p:cond evt="onClick" delay="0">
                    <p:tgtEl>
                      <p:spTgt spid="20513"/>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4" presetClass="exit" presetSubtype="16" fill="hold" grpId="0" nodeType="clickEffect">
                                  <p:stCondLst>
                                    <p:cond delay="0"/>
                                  </p:stCondLst>
                                  <p:childTnLst>
                                    <p:animEffect transition="out" filter="box(in)">
                                      <p:cBhvr>
                                        <p:cTn id="46" dur="500"/>
                                        <p:tgtEl>
                                          <p:spTgt spid="20513"/>
                                        </p:tgtEl>
                                      </p:cBhvr>
                                    </p:animEffect>
                                    <p:set>
                                      <p:cBhvr>
                                        <p:cTn id="47" dur="1" fill="hold">
                                          <p:stCondLst>
                                            <p:cond delay="499"/>
                                          </p:stCondLst>
                                        </p:cTn>
                                        <p:tgtEl>
                                          <p:spTgt spid="205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0513"/>
                  </p:tgtEl>
                </p:cond>
              </p:nextCondLst>
            </p:seq>
            <p:audio isNarration="1">
              <p:cMediaNode vol="80000" showWhenStopped="0">
                <p:cTn id="48" fill="hold" display="0">
                  <p:stCondLst>
                    <p:cond delay="indefinite"/>
                  </p:stCondLst>
                  <p:endCondLst>
                    <p:cond evt="onStopAudio" delay="0">
                      <p:tgtEl>
                        <p:sldTgt/>
                      </p:tgtEl>
                    </p:cond>
                  </p:endCondLst>
                </p:cTn>
                <p:tgtEl>
                  <p:spTgt spid="3"/>
                </p:tgtEl>
              </p:cMediaNode>
            </p:audio>
          </p:childTnLst>
        </p:cTn>
      </p:par>
    </p:tnLst>
    <p:bldLst>
      <p:bldP spid="20506" grpId="0" animBg="1"/>
      <p:bldP spid="20507" grpId="0" animBg="1"/>
      <p:bldP spid="20507" grpId="1" animBg="1"/>
      <p:bldP spid="20508" grpId="0" animBg="1"/>
      <p:bldP spid="20509" grpId="0" animBg="1"/>
      <p:bldP spid="20510" grpId="0" animBg="1"/>
      <p:bldP spid="20511" grpId="0" animBg="1"/>
      <p:bldP spid="20511" grpId="1" animBg="1"/>
      <p:bldP spid="20512" grpId="0" animBg="1"/>
      <p:bldP spid="20512" grpId="1" animBg="1"/>
      <p:bldP spid="20513" grpId="0" animBg="1"/>
      <p:bldP spid="20513" grpId="1" animBg="1"/>
    </p:bldLst>
  </p:timing>
  <p:extLst>
    <p:ext uri="{E180D4A7-C9FB-4DFB-919C-405C955672EB}">
      <p14:showEvtLst xmlns:p14="http://schemas.microsoft.com/office/powerpoint/2010/main">
        <p14:triggerEvt type="onClick" time="21197" objId="20507"/>
        <p14:triggerEvt type="onClick" time="27094" objId="20512"/>
        <p14:triggerEvt type="onClick" time="33983" objId="20513"/>
        <p14:triggerEvt type="onClick" time="43329" objId="20511"/>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Line 3"/>
          <p:cNvSpPr>
            <a:spLocks noChangeShapeType="1"/>
          </p:cNvSpPr>
          <p:nvPr/>
        </p:nvSpPr>
        <p:spPr bwMode="auto">
          <a:xfrm>
            <a:off x="6182159" y="1133340"/>
            <a:ext cx="24452" cy="572465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mbria"/>
            </a:endParaRPr>
          </a:p>
        </p:txBody>
      </p:sp>
      <p:sp>
        <p:nvSpPr>
          <p:cNvPr id="63494" name="Text Box 6"/>
          <p:cNvSpPr txBox="1">
            <a:spLocks noChangeArrowheads="1"/>
          </p:cNvSpPr>
          <p:nvPr/>
        </p:nvSpPr>
        <p:spPr bwMode="auto">
          <a:xfrm>
            <a:off x="6359791" y="1410906"/>
            <a:ext cx="4128698" cy="489364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marL="0" indent="177800" algn="just"/>
            <a:r>
              <a:rPr lang="vi-VN" sz="2400" b="1" u="sng" dirty="0">
                <a:solidFill>
                  <a:prstClr val="black"/>
                </a:solidFill>
                <a:latin typeface="Times New Roman" pitchFamily="18" charset="0"/>
                <a:cs typeface="Times New Roman" pitchFamily="18" charset="0"/>
              </a:rPr>
              <a:t>Bài tập </a:t>
            </a:r>
            <a:r>
              <a:rPr lang="en-US" sz="2400" b="1" u="sng" dirty="0">
                <a:solidFill>
                  <a:prstClr val="black"/>
                </a:solidFill>
                <a:latin typeface="Times New Roman" pitchFamily="18" charset="0"/>
                <a:cs typeface="Times New Roman" pitchFamily="18" charset="0"/>
              </a:rPr>
              <a:t>3</a:t>
            </a:r>
            <a:r>
              <a:rPr lang="vi-VN" sz="2400" b="1" dirty="0">
                <a:solidFill>
                  <a:prstClr val="black"/>
                </a:solidFill>
                <a:latin typeface="Times New Roman" pitchFamily="18" charset="0"/>
                <a:cs typeface="Times New Roman" pitchFamily="18" charset="0"/>
              </a:rPr>
              <a:t>. Có một thanh nam châm  thẳng bị gãy tại chính giữa của thanh, hỏi lúc này một nửa của thanh nam châm sẽ như thế nào?</a:t>
            </a:r>
          </a:p>
          <a:p>
            <a:pPr marL="0" indent="177800" algn="just"/>
            <a:r>
              <a:rPr lang="en-US" sz="2400" b="1" i="1" dirty="0" err="1">
                <a:solidFill>
                  <a:srgbClr val="000099"/>
                </a:solidFill>
                <a:latin typeface="Times New Roman" pitchFamily="18" charset="0"/>
                <a:cs typeface="Times New Roman" pitchFamily="18" charset="0"/>
              </a:rPr>
              <a:t>Chỉ</a:t>
            </a:r>
            <a:r>
              <a:rPr lang="en-US" sz="2400" b="1" i="1" dirty="0">
                <a:solidFill>
                  <a:srgbClr val="000099"/>
                </a:solidFill>
                <a:latin typeface="Times New Roman" pitchFamily="18" charset="0"/>
                <a:cs typeface="Times New Roman" pitchFamily="18" charset="0"/>
              </a:rPr>
              <a:t> </a:t>
            </a:r>
            <a:r>
              <a:rPr lang="en-US" sz="2400" b="1" i="1" dirty="0" err="1">
                <a:solidFill>
                  <a:srgbClr val="000099"/>
                </a:solidFill>
                <a:latin typeface="Times New Roman" pitchFamily="18" charset="0"/>
                <a:cs typeface="Times New Roman" pitchFamily="18" charset="0"/>
              </a:rPr>
              <a:t>còn</a:t>
            </a:r>
            <a:r>
              <a:rPr lang="en-US" sz="2400" b="1" i="1" dirty="0">
                <a:solidFill>
                  <a:srgbClr val="000099"/>
                </a:solidFill>
                <a:latin typeface="Times New Roman" pitchFamily="18" charset="0"/>
                <a:cs typeface="Times New Roman" pitchFamily="18" charset="0"/>
              </a:rPr>
              <a:t> </a:t>
            </a:r>
            <a:r>
              <a:rPr lang="en-US" sz="2400" b="1" i="1" dirty="0" err="1">
                <a:solidFill>
                  <a:srgbClr val="000099"/>
                </a:solidFill>
                <a:latin typeface="Times New Roman" pitchFamily="18" charset="0"/>
                <a:cs typeface="Times New Roman" pitchFamily="18" charset="0"/>
              </a:rPr>
              <a:t>từ</a:t>
            </a:r>
            <a:r>
              <a:rPr lang="en-US" sz="2400" b="1" i="1" dirty="0">
                <a:solidFill>
                  <a:srgbClr val="000099"/>
                </a:solidFill>
                <a:latin typeface="Times New Roman" pitchFamily="18" charset="0"/>
                <a:cs typeface="Times New Roman" pitchFamily="18" charset="0"/>
              </a:rPr>
              <a:t> </a:t>
            </a:r>
            <a:r>
              <a:rPr lang="en-US" sz="2400" b="1" i="1" dirty="0" err="1">
                <a:solidFill>
                  <a:srgbClr val="000099"/>
                </a:solidFill>
                <a:latin typeface="Times New Roman" pitchFamily="18" charset="0"/>
                <a:cs typeface="Times New Roman" pitchFamily="18" charset="0"/>
              </a:rPr>
              <a:t>cực</a:t>
            </a:r>
            <a:r>
              <a:rPr lang="en-US" sz="2400" b="1" i="1" dirty="0">
                <a:solidFill>
                  <a:srgbClr val="000099"/>
                </a:solidFill>
                <a:latin typeface="Times New Roman" pitchFamily="18" charset="0"/>
                <a:cs typeface="Times New Roman" pitchFamily="18" charset="0"/>
              </a:rPr>
              <a:t> </a:t>
            </a:r>
            <a:r>
              <a:rPr lang="en-US" sz="2400" b="1" i="1" dirty="0" err="1">
                <a:solidFill>
                  <a:srgbClr val="000099"/>
                </a:solidFill>
                <a:latin typeface="Times New Roman" pitchFamily="18" charset="0"/>
                <a:cs typeface="Times New Roman" pitchFamily="18" charset="0"/>
              </a:rPr>
              <a:t>Bắc</a:t>
            </a:r>
            <a:endParaRPr lang="en-US" sz="2400" b="1" i="1" dirty="0">
              <a:solidFill>
                <a:srgbClr val="000099"/>
              </a:solidFill>
              <a:latin typeface="Times New Roman" pitchFamily="18" charset="0"/>
              <a:cs typeface="Times New Roman" pitchFamily="18" charset="0"/>
            </a:endParaRPr>
          </a:p>
          <a:p>
            <a:pPr marL="0" indent="177800" algn="just"/>
            <a:endParaRPr lang="en-US" sz="2400" b="1" i="1" dirty="0">
              <a:solidFill>
                <a:srgbClr val="000099"/>
              </a:solidFill>
              <a:latin typeface="Times New Roman" pitchFamily="18" charset="0"/>
              <a:cs typeface="Times New Roman" pitchFamily="18" charset="0"/>
            </a:endParaRPr>
          </a:p>
          <a:p>
            <a:pPr marL="0" indent="177800" algn="just"/>
            <a:r>
              <a:rPr lang="en-US" sz="2400" b="1" i="1" dirty="0" err="1">
                <a:solidFill>
                  <a:srgbClr val="000099"/>
                </a:solidFill>
                <a:latin typeface="Times New Roman" pitchFamily="18" charset="0"/>
                <a:cs typeface="Times New Roman" pitchFamily="18" charset="0"/>
              </a:rPr>
              <a:t>Chỉ</a:t>
            </a:r>
            <a:r>
              <a:rPr lang="en-US" sz="2400" b="1" i="1" dirty="0">
                <a:solidFill>
                  <a:srgbClr val="000099"/>
                </a:solidFill>
                <a:latin typeface="Times New Roman" pitchFamily="18" charset="0"/>
                <a:cs typeface="Times New Roman" pitchFamily="18" charset="0"/>
              </a:rPr>
              <a:t> </a:t>
            </a:r>
            <a:r>
              <a:rPr lang="en-US" sz="2400" b="1" i="1" dirty="0" err="1">
                <a:solidFill>
                  <a:srgbClr val="000099"/>
                </a:solidFill>
                <a:latin typeface="Times New Roman" pitchFamily="18" charset="0"/>
                <a:cs typeface="Times New Roman" pitchFamily="18" charset="0"/>
              </a:rPr>
              <a:t>còn</a:t>
            </a:r>
            <a:r>
              <a:rPr lang="en-US" sz="2400" b="1" i="1" dirty="0">
                <a:solidFill>
                  <a:srgbClr val="000099"/>
                </a:solidFill>
                <a:latin typeface="Times New Roman" pitchFamily="18" charset="0"/>
                <a:cs typeface="Times New Roman" pitchFamily="18" charset="0"/>
              </a:rPr>
              <a:t> </a:t>
            </a:r>
            <a:r>
              <a:rPr lang="en-US" sz="2400" b="1" i="1" dirty="0" err="1">
                <a:solidFill>
                  <a:srgbClr val="000099"/>
                </a:solidFill>
                <a:latin typeface="Times New Roman" pitchFamily="18" charset="0"/>
                <a:cs typeface="Times New Roman" pitchFamily="18" charset="0"/>
              </a:rPr>
              <a:t>từ</a:t>
            </a:r>
            <a:r>
              <a:rPr lang="en-US" sz="2400" b="1" i="1" dirty="0">
                <a:solidFill>
                  <a:srgbClr val="000099"/>
                </a:solidFill>
                <a:latin typeface="Times New Roman" pitchFamily="18" charset="0"/>
                <a:cs typeface="Times New Roman" pitchFamily="18" charset="0"/>
              </a:rPr>
              <a:t> </a:t>
            </a:r>
            <a:r>
              <a:rPr lang="en-US" sz="2400" b="1" i="1" dirty="0" err="1">
                <a:solidFill>
                  <a:srgbClr val="000099"/>
                </a:solidFill>
                <a:latin typeface="Times New Roman" pitchFamily="18" charset="0"/>
                <a:cs typeface="Times New Roman" pitchFamily="18" charset="0"/>
              </a:rPr>
              <a:t>cực</a:t>
            </a:r>
            <a:r>
              <a:rPr lang="en-US" sz="2400" b="1" i="1" dirty="0">
                <a:solidFill>
                  <a:srgbClr val="000099"/>
                </a:solidFill>
                <a:latin typeface="Times New Roman" pitchFamily="18" charset="0"/>
                <a:cs typeface="Times New Roman" pitchFamily="18" charset="0"/>
              </a:rPr>
              <a:t> Nam</a:t>
            </a:r>
          </a:p>
          <a:p>
            <a:pPr marL="0" indent="177800" algn="just"/>
            <a:endParaRPr lang="en-US" sz="2400" b="1" i="1" dirty="0">
              <a:solidFill>
                <a:srgbClr val="000099"/>
              </a:solidFill>
              <a:latin typeface="Times New Roman" pitchFamily="18" charset="0"/>
              <a:cs typeface="Times New Roman" pitchFamily="18" charset="0"/>
            </a:endParaRPr>
          </a:p>
          <a:p>
            <a:pPr marL="0" indent="177800" algn="just"/>
            <a:r>
              <a:rPr lang="en-US" sz="2400" b="1" i="1" dirty="0" err="1">
                <a:solidFill>
                  <a:srgbClr val="000099"/>
                </a:solidFill>
                <a:latin typeface="Times New Roman" pitchFamily="18" charset="0"/>
                <a:cs typeface="Times New Roman" pitchFamily="18" charset="0"/>
              </a:rPr>
              <a:t>Còn</a:t>
            </a:r>
            <a:r>
              <a:rPr lang="en-US" sz="2400" b="1" i="1" dirty="0">
                <a:solidFill>
                  <a:srgbClr val="000099"/>
                </a:solidFill>
                <a:latin typeface="Times New Roman" pitchFamily="18" charset="0"/>
                <a:cs typeface="Times New Roman" pitchFamily="18" charset="0"/>
              </a:rPr>
              <a:t> </a:t>
            </a:r>
            <a:r>
              <a:rPr lang="en-US" sz="2400" b="1" i="1" dirty="0" err="1">
                <a:solidFill>
                  <a:srgbClr val="000099"/>
                </a:solidFill>
                <a:latin typeface="Times New Roman" pitchFamily="18" charset="0"/>
                <a:cs typeface="Times New Roman" pitchFamily="18" charset="0"/>
              </a:rPr>
              <a:t>một</a:t>
            </a:r>
            <a:r>
              <a:rPr lang="en-US" sz="2400" b="1" i="1" dirty="0">
                <a:solidFill>
                  <a:srgbClr val="000099"/>
                </a:solidFill>
                <a:latin typeface="Times New Roman" pitchFamily="18" charset="0"/>
                <a:cs typeface="Times New Roman" pitchFamily="18" charset="0"/>
              </a:rPr>
              <a:t> </a:t>
            </a:r>
            <a:r>
              <a:rPr lang="en-US" sz="2400" b="1" i="1" dirty="0" err="1">
                <a:solidFill>
                  <a:srgbClr val="000099"/>
                </a:solidFill>
                <a:latin typeface="Times New Roman" pitchFamily="18" charset="0"/>
                <a:cs typeface="Times New Roman" pitchFamily="18" charset="0"/>
              </a:rPr>
              <a:t>trong</a:t>
            </a:r>
            <a:r>
              <a:rPr lang="en-US" sz="2400" b="1" i="1" dirty="0">
                <a:solidFill>
                  <a:srgbClr val="000099"/>
                </a:solidFill>
                <a:latin typeface="Times New Roman" pitchFamily="18" charset="0"/>
                <a:cs typeface="Times New Roman" pitchFamily="18" charset="0"/>
              </a:rPr>
              <a:t> </a:t>
            </a:r>
            <a:r>
              <a:rPr lang="en-US" sz="2400" b="1" i="1" dirty="0" err="1">
                <a:solidFill>
                  <a:srgbClr val="000099"/>
                </a:solidFill>
                <a:latin typeface="Times New Roman" pitchFamily="18" charset="0"/>
                <a:cs typeface="Times New Roman" pitchFamily="18" charset="0"/>
              </a:rPr>
              <a:t>hai</a:t>
            </a:r>
            <a:r>
              <a:rPr lang="en-US" sz="2400" b="1" i="1" dirty="0">
                <a:solidFill>
                  <a:srgbClr val="000099"/>
                </a:solidFill>
                <a:latin typeface="Times New Roman" pitchFamily="18" charset="0"/>
                <a:cs typeface="Times New Roman" pitchFamily="18" charset="0"/>
              </a:rPr>
              <a:t> </a:t>
            </a:r>
            <a:r>
              <a:rPr lang="en-US" sz="2400" b="1" i="1" dirty="0" err="1">
                <a:solidFill>
                  <a:srgbClr val="000099"/>
                </a:solidFill>
                <a:latin typeface="Times New Roman" pitchFamily="18" charset="0"/>
                <a:cs typeface="Times New Roman" pitchFamily="18" charset="0"/>
              </a:rPr>
              <a:t>từ</a:t>
            </a:r>
            <a:r>
              <a:rPr lang="en-US" sz="2400" b="1" i="1" dirty="0">
                <a:solidFill>
                  <a:srgbClr val="000099"/>
                </a:solidFill>
                <a:latin typeface="Times New Roman" pitchFamily="18" charset="0"/>
                <a:cs typeface="Times New Roman" pitchFamily="18" charset="0"/>
              </a:rPr>
              <a:t> </a:t>
            </a:r>
            <a:r>
              <a:rPr lang="en-US" sz="2400" b="1" i="1" dirty="0" err="1">
                <a:solidFill>
                  <a:srgbClr val="000099"/>
                </a:solidFill>
                <a:latin typeface="Times New Roman" pitchFamily="18" charset="0"/>
                <a:cs typeface="Times New Roman" pitchFamily="18" charset="0"/>
              </a:rPr>
              <a:t>cực</a:t>
            </a:r>
            <a:endParaRPr lang="en-US" sz="2400" b="1" i="1" dirty="0">
              <a:solidFill>
                <a:srgbClr val="000099"/>
              </a:solidFill>
              <a:latin typeface="Times New Roman" pitchFamily="18" charset="0"/>
              <a:cs typeface="Times New Roman" pitchFamily="18" charset="0"/>
            </a:endParaRPr>
          </a:p>
          <a:p>
            <a:pPr marL="0" indent="177800" algn="just"/>
            <a:endParaRPr lang="en-US" sz="2400" b="1" i="1" dirty="0">
              <a:solidFill>
                <a:srgbClr val="000099"/>
              </a:solidFill>
              <a:latin typeface="Times New Roman" pitchFamily="18" charset="0"/>
              <a:cs typeface="Times New Roman" pitchFamily="18" charset="0"/>
            </a:endParaRPr>
          </a:p>
          <a:p>
            <a:pPr marL="0" indent="177800" algn="just"/>
            <a:r>
              <a:rPr lang="en-US" sz="2400" b="1" i="1" dirty="0">
                <a:solidFill>
                  <a:srgbClr val="000099"/>
                </a:solidFill>
                <a:latin typeface="Times New Roman" pitchFamily="18" charset="0"/>
                <a:cs typeface="Times New Roman" pitchFamily="18" charset="0"/>
              </a:rPr>
              <a:t> </a:t>
            </a:r>
            <a:r>
              <a:rPr lang="en-US" sz="2400" b="1" i="1" dirty="0" err="1">
                <a:solidFill>
                  <a:srgbClr val="000099"/>
                </a:solidFill>
                <a:latin typeface="Times New Roman" pitchFamily="18" charset="0"/>
                <a:cs typeface="Times New Roman" pitchFamily="18" charset="0"/>
              </a:rPr>
              <a:t>Vẫn</a:t>
            </a:r>
            <a:r>
              <a:rPr lang="en-US" sz="2400" b="1" i="1" dirty="0">
                <a:solidFill>
                  <a:srgbClr val="000099"/>
                </a:solidFill>
                <a:latin typeface="Times New Roman" pitchFamily="18" charset="0"/>
                <a:cs typeface="Times New Roman" pitchFamily="18" charset="0"/>
              </a:rPr>
              <a:t> </a:t>
            </a:r>
            <a:r>
              <a:rPr lang="en-US" sz="2400" b="1" i="1" dirty="0" err="1">
                <a:solidFill>
                  <a:srgbClr val="000099"/>
                </a:solidFill>
                <a:latin typeface="Times New Roman" pitchFamily="18" charset="0"/>
                <a:cs typeface="Times New Roman" pitchFamily="18" charset="0"/>
              </a:rPr>
              <a:t>có</a:t>
            </a:r>
            <a:r>
              <a:rPr lang="en-US" sz="2400" b="1" i="1" dirty="0">
                <a:solidFill>
                  <a:srgbClr val="000099"/>
                </a:solidFill>
                <a:latin typeface="Times New Roman" pitchFamily="18" charset="0"/>
                <a:cs typeface="Times New Roman" pitchFamily="18" charset="0"/>
              </a:rPr>
              <a:t> </a:t>
            </a:r>
            <a:r>
              <a:rPr lang="en-US" sz="2400" b="1" i="1" dirty="0" err="1">
                <a:solidFill>
                  <a:srgbClr val="000099"/>
                </a:solidFill>
                <a:latin typeface="Times New Roman" pitchFamily="18" charset="0"/>
                <a:cs typeface="Times New Roman" pitchFamily="18" charset="0"/>
              </a:rPr>
              <a:t>hai</a:t>
            </a:r>
            <a:r>
              <a:rPr lang="en-US" sz="2400" b="1" i="1" dirty="0">
                <a:solidFill>
                  <a:srgbClr val="000099"/>
                </a:solidFill>
                <a:latin typeface="Times New Roman" pitchFamily="18" charset="0"/>
                <a:cs typeface="Times New Roman" pitchFamily="18" charset="0"/>
              </a:rPr>
              <a:t> </a:t>
            </a:r>
            <a:r>
              <a:rPr lang="en-US" sz="2400" b="1" i="1" dirty="0" err="1">
                <a:solidFill>
                  <a:srgbClr val="000099"/>
                </a:solidFill>
                <a:latin typeface="Times New Roman" pitchFamily="18" charset="0"/>
                <a:cs typeface="Times New Roman" pitchFamily="18" charset="0"/>
              </a:rPr>
              <a:t>từ</a:t>
            </a:r>
            <a:r>
              <a:rPr lang="en-US" sz="2400" b="1" i="1" dirty="0">
                <a:solidFill>
                  <a:srgbClr val="000099"/>
                </a:solidFill>
                <a:latin typeface="Times New Roman" pitchFamily="18" charset="0"/>
                <a:cs typeface="Times New Roman" pitchFamily="18" charset="0"/>
              </a:rPr>
              <a:t> </a:t>
            </a:r>
            <a:r>
              <a:rPr lang="en-US" sz="2400" b="1" i="1" dirty="0" err="1">
                <a:solidFill>
                  <a:srgbClr val="000099"/>
                </a:solidFill>
                <a:latin typeface="Times New Roman" pitchFamily="18" charset="0"/>
                <a:cs typeface="Times New Roman" pitchFamily="18" charset="0"/>
              </a:rPr>
              <a:t>cực</a:t>
            </a:r>
            <a:r>
              <a:rPr lang="en-US" sz="2400" b="1" i="1" dirty="0">
                <a:solidFill>
                  <a:srgbClr val="000099"/>
                </a:solidFill>
                <a:latin typeface="Times New Roman" pitchFamily="18" charset="0"/>
                <a:cs typeface="Times New Roman" pitchFamily="18" charset="0"/>
              </a:rPr>
              <a:t> Nam </a:t>
            </a:r>
            <a:r>
              <a:rPr lang="en-US" sz="2400" b="1" i="1" dirty="0" err="1">
                <a:solidFill>
                  <a:srgbClr val="000099"/>
                </a:solidFill>
                <a:latin typeface="Times New Roman" pitchFamily="18" charset="0"/>
                <a:cs typeface="Times New Roman" pitchFamily="18" charset="0"/>
              </a:rPr>
              <a:t>và</a:t>
            </a:r>
            <a:r>
              <a:rPr lang="en-US" sz="2400" b="1" i="1" dirty="0">
                <a:solidFill>
                  <a:srgbClr val="000099"/>
                </a:solidFill>
                <a:latin typeface="Times New Roman" pitchFamily="18" charset="0"/>
                <a:cs typeface="Times New Roman" pitchFamily="18" charset="0"/>
              </a:rPr>
              <a:t>  </a:t>
            </a:r>
            <a:r>
              <a:rPr lang="en-US" sz="2400" b="1" i="1" dirty="0" err="1">
                <a:solidFill>
                  <a:srgbClr val="000099"/>
                </a:solidFill>
                <a:latin typeface="Times New Roman" pitchFamily="18" charset="0"/>
                <a:cs typeface="Times New Roman" pitchFamily="18" charset="0"/>
              </a:rPr>
              <a:t>từ</a:t>
            </a:r>
            <a:r>
              <a:rPr lang="en-US" sz="2400" b="1" i="1" dirty="0">
                <a:solidFill>
                  <a:srgbClr val="000099"/>
                </a:solidFill>
                <a:latin typeface="Times New Roman" pitchFamily="18" charset="0"/>
                <a:cs typeface="Times New Roman" pitchFamily="18" charset="0"/>
              </a:rPr>
              <a:t> </a:t>
            </a:r>
            <a:r>
              <a:rPr lang="en-US" sz="2400" b="1" i="1" dirty="0" err="1">
                <a:solidFill>
                  <a:srgbClr val="000099"/>
                </a:solidFill>
                <a:latin typeface="Times New Roman" pitchFamily="18" charset="0"/>
                <a:cs typeface="Times New Roman" pitchFamily="18" charset="0"/>
              </a:rPr>
              <a:t>cực</a:t>
            </a:r>
            <a:r>
              <a:rPr lang="en-US" sz="2400" b="1" i="1" dirty="0">
                <a:solidFill>
                  <a:srgbClr val="000099"/>
                </a:solidFill>
                <a:latin typeface="Times New Roman" pitchFamily="18" charset="0"/>
                <a:cs typeface="Times New Roman" pitchFamily="18" charset="0"/>
              </a:rPr>
              <a:t> </a:t>
            </a:r>
            <a:r>
              <a:rPr lang="en-US" sz="2400" b="1" i="1" dirty="0" err="1">
                <a:solidFill>
                  <a:srgbClr val="000099"/>
                </a:solidFill>
                <a:latin typeface="Times New Roman" pitchFamily="18" charset="0"/>
                <a:cs typeface="Times New Roman" pitchFamily="18" charset="0"/>
              </a:rPr>
              <a:t>Bắc</a:t>
            </a:r>
            <a:endParaRPr lang="en-US" sz="2400" b="1" i="1" dirty="0">
              <a:solidFill>
                <a:srgbClr val="000099"/>
              </a:solidFill>
              <a:latin typeface="Times New Roman" pitchFamily="18" charset="0"/>
              <a:cs typeface="Times New Roman" pitchFamily="18" charset="0"/>
            </a:endParaRPr>
          </a:p>
        </p:txBody>
      </p:sp>
      <p:sp>
        <p:nvSpPr>
          <p:cNvPr id="63505" name="Text Box 17"/>
          <p:cNvSpPr txBox="1">
            <a:spLocks noChangeArrowheads="1"/>
          </p:cNvSpPr>
          <p:nvPr/>
        </p:nvSpPr>
        <p:spPr bwMode="auto">
          <a:xfrm>
            <a:off x="6240016" y="3317211"/>
            <a:ext cx="381000" cy="466725"/>
          </a:xfrm>
          <a:prstGeom prst="rect">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r>
              <a:rPr lang="en-US" sz="2400">
                <a:solidFill>
                  <a:srgbClr val="0000CC"/>
                </a:solidFill>
                <a:latin typeface=".VnTime" pitchFamily="34" charset="0"/>
              </a:rPr>
              <a:t>S</a:t>
            </a:r>
            <a:endParaRPr lang="en-US" sz="2400" baseline="30000">
              <a:solidFill>
                <a:srgbClr val="0000CC"/>
              </a:solidFill>
              <a:latin typeface=".VnTime" pitchFamily="34" charset="0"/>
            </a:endParaRPr>
          </a:p>
        </p:txBody>
      </p:sp>
      <p:sp>
        <p:nvSpPr>
          <p:cNvPr id="63506" name="Text Box 18"/>
          <p:cNvSpPr txBox="1">
            <a:spLocks noChangeArrowheads="1"/>
          </p:cNvSpPr>
          <p:nvPr/>
        </p:nvSpPr>
        <p:spPr bwMode="auto">
          <a:xfrm>
            <a:off x="6254167" y="3377535"/>
            <a:ext cx="348295" cy="346075"/>
          </a:xfrm>
          <a:prstGeom prst="rect">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endParaRPr lang="vi-VN" sz="2400" baseline="30000">
              <a:solidFill>
                <a:srgbClr val="FF0000"/>
              </a:solidFill>
              <a:latin typeface=".VnTime" pitchFamily="34" charset="0"/>
            </a:endParaRPr>
          </a:p>
        </p:txBody>
      </p:sp>
      <p:sp>
        <p:nvSpPr>
          <p:cNvPr id="63507" name="Text Box 19"/>
          <p:cNvSpPr txBox="1">
            <a:spLocks noChangeArrowheads="1"/>
          </p:cNvSpPr>
          <p:nvPr/>
        </p:nvSpPr>
        <p:spPr bwMode="auto">
          <a:xfrm>
            <a:off x="6240016" y="3970388"/>
            <a:ext cx="381000" cy="466725"/>
          </a:xfrm>
          <a:prstGeom prst="rect">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r>
              <a:rPr lang="en-US" sz="2400">
                <a:solidFill>
                  <a:srgbClr val="0000CC"/>
                </a:solidFill>
                <a:latin typeface=".VnTime" pitchFamily="34" charset="0"/>
              </a:rPr>
              <a:t>S</a:t>
            </a:r>
            <a:endParaRPr lang="en-US" sz="2400" baseline="30000">
              <a:solidFill>
                <a:srgbClr val="0000CC"/>
              </a:solidFill>
              <a:latin typeface=".VnTime" pitchFamily="34" charset="0"/>
            </a:endParaRPr>
          </a:p>
        </p:txBody>
      </p:sp>
      <p:sp>
        <p:nvSpPr>
          <p:cNvPr id="63508" name="Text Box 20"/>
          <p:cNvSpPr txBox="1">
            <a:spLocks noChangeArrowheads="1"/>
          </p:cNvSpPr>
          <p:nvPr/>
        </p:nvSpPr>
        <p:spPr bwMode="auto">
          <a:xfrm>
            <a:off x="6240649" y="4736827"/>
            <a:ext cx="381000" cy="466725"/>
          </a:xfrm>
          <a:prstGeom prst="rect">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r>
              <a:rPr lang="en-US" sz="2400">
                <a:solidFill>
                  <a:srgbClr val="0000CC"/>
                </a:solidFill>
                <a:latin typeface=".VnTime" pitchFamily="34" charset="0"/>
              </a:rPr>
              <a:t>S</a:t>
            </a:r>
            <a:endParaRPr lang="en-US" sz="2400" baseline="30000">
              <a:solidFill>
                <a:srgbClr val="0000CC"/>
              </a:solidFill>
              <a:latin typeface=".VnTime" pitchFamily="34" charset="0"/>
            </a:endParaRPr>
          </a:p>
        </p:txBody>
      </p:sp>
      <p:sp>
        <p:nvSpPr>
          <p:cNvPr id="63509" name="Text Box 21"/>
          <p:cNvSpPr txBox="1">
            <a:spLocks noChangeArrowheads="1"/>
          </p:cNvSpPr>
          <p:nvPr/>
        </p:nvSpPr>
        <p:spPr bwMode="auto">
          <a:xfrm>
            <a:off x="6244973" y="5445225"/>
            <a:ext cx="381000" cy="466725"/>
          </a:xfrm>
          <a:prstGeom prst="rect">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r>
              <a:rPr lang="en-US" sz="2400">
                <a:solidFill>
                  <a:srgbClr val="FF0000"/>
                </a:solidFill>
                <a:latin typeface=".VnTime" pitchFamily="34" charset="0"/>
              </a:rPr>
              <a:t>§</a:t>
            </a:r>
            <a:endParaRPr lang="en-US" sz="2400" baseline="30000">
              <a:solidFill>
                <a:srgbClr val="FF0000"/>
              </a:solidFill>
              <a:latin typeface=".VnTime" pitchFamily="34" charset="0"/>
            </a:endParaRPr>
          </a:p>
        </p:txBody>
      </p:sp>
      <p:sp>
        <p:nvSpPr>
          <p:cNvPr id="63510" name="Text Box 22"/>
          <p:cNvSpPr txBox="1">
            <a:spLocks noChangeArrowheads="1"/>
          </p:cNvSpPr>
          <p:nvPr/>
        </p:nvSpPr>
        <p:spPr bwMode="auto">
          <a:xfrm>
            <a:off x="6240016" y="5505551"/>
            <a:ext cx="381000" cy="346075"/>
          </a:xfrm>
          <a:prstGeom prst="rect">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endParaRPr lang="vi-VN" sz="2400" baseline="30000">
              <a:solidFill>
                <a:srgbClr val="FF0000"/>
              </a:solidFill>
              <a:latin typeface=".VnTime" pitchFamily="34" charset="0"/>
            </a:endParaRPr>
          </a:p>
        </p:txBody>
      </p:sp>
      <p:sp>
        <p:nvSpPr>
          <p:cNvPr id="63511" name="Text Box 23"/>
          <p:cNvSpPr txBox="1">
            <a:spLocks noChangeArrowheads="1"/>
          </p:cNvSpPr>
          <p:nvPr/>
        </p:nvSpPr>
        <p:spPr bwMode="auto">
          <a:xfrm>
            <a:off x="6240016" y="4019030"/>
            <a:ext cx="381000" cy="346075"/>
          </a:xfrm>
          <a:prstGeom prst="rect">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endParaRPr lang="vi-VN" sz="2400" baseline="30000">
              <a:solidFill>
                <a:srgbClr val="FF0000"/>
              </a:solidFill>
              <a:latin typeface=".VnTime" pitchFamily="34" charset="0"/>
            </a:endParaRPr>
          </a:p>
        </p:txBody>
      </p:sp>
      <p:sp>
        <p:nvSpPr>
          <p:cNvPr id="63512" name="Text Box 24"/>
          <p:cNvSpPr txBox="1">
            <a:spLocks noChangeArrowheads="1"/>
          </p:cNvSpPr>
          <p:nvPr/>
        </p:nvSpPr>
        <p:spPr bwMode="auto">
          <a:xfrm>
            <a:off x="6240016" y="4797153"/>
            <a:ext cx="381000" cy="346075"/>
          </a:xfrm>
          <a:prstGeom prst="rect">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endParaRPr lang="vi-VN" sz="2400" baseline="30000">
              <a:solidFill>
                <a:srgbClr val="FF0000"/>
              </a:solidFill>
              <a:latin typeface=".VnTime" pitchFamily="34" charset="0"/>
            </a:endParaRPr>
          </a:p>
        </p:txBody>
      </p:sp>
      <p:sp>
        <p:nvSpPr>
          <p:cNvPr id="17" name="Text Box 4" descr="Granite"/>
          <p:cNvSpPr txBox="1">
            <a:spLocks noChangeArrowheads="1"/>
          </p:cNvSpPr>
          <p:nvPr/>
        </p:nvSpPr>
        <p:spPr bwMode="auto">
          <a:xfrm>
            <a:off x="1524000" y="764705"/>
            <a:ext cx="4419600" cy="1200329"/>
          </a:xfrm>
          <a:prstGeom prst="rect">
            <a:avLst/>
          </a:prstGeom>
          <a:noFill/>
          <a:ln>
            <a:noFill/>
          </a:ln>
          <a:effec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marL="0" indent="176213" algn="just"/>
            <a:r>
              <a:rPr lang="en-US" sz="2400" b="1" dirty="0">
                <a:solidFill>
                  <a:srgbClr val="FF0000"/>
                </a:solidFill>
                <a:latin typeface="Times New Roman" pitchFamily="18" charset="0"/>
                <a:cs typeface="Times New Roman" pitchFamily="18" charset="0"/>
              </a:rPr>
              <a:t>I. </a:t>
            </a:r>
            <a:r>
              <a:rPr lang="en-US" sz="2400" b="1" dirty="0" err="1">
                <a:solidFill>
                  <a:srgbClr val="FF0000"/>
                </a:solidFill>
                <a:latin typeface="Times New Roman" pitchFamily="18" charset="0"/>
                <a:cs typeface="Times New Roman" pitchFamily="18" charset="0"/>
              </a:rPr>
              <a:t>Từ</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tính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nam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châm</a:t>
            </a:r>
            <a:endParaRPr lang="en-US" sz="2400" b="1" dirty="0">
              <a:solidFill>
                <a:srgbClr val="FF0000"/>
              </a:solidFill>
              <a:latin typeface="Times New Roman" pitchFamily="18" charset="0"/>
              <a:cs typeface="Times New Roman" pitchFamily="18" charset="0"/>
            </a:endParaRPr>
          </a:p>
          <a:p>
            <a:pPr marL="0" indent="176213" algn="just"/>
            <a:r>
              <a:rPr lang="vi-VN" sz="2400" b="1" dirty="0">
                <a:solidFill>
                  <a:srgbClr val="FF0000"/>
                </a:solidFill>
                <a:latin typeface="Times New Roman" pitchFamily="18" charset="0"/>
                <a:cs typeface="Times New Roman" pitchFamily="18" charset="0"/>
              </a:rPr>
              <a:t>II. Tương tác giữa hai nam châm</a:t>
            </a:r>
          </a:p>
        </p:txBody>
      </p:sp>
      <p:sp>
        <p:nvSpPr>
          <p:cNvPr id="18" name="Rectangle 61" descr="Canvas"/>
          <p:cNvSpPr>
            <a:spLocks noChangeArrowheads="1"/>
          </p:cNvSpPr>
          <p:nvPr/>
        </p:nvSpPr>
        <p:spPr bwMode="auto">
          <a:xfrm>
            <a:off x="1631504" y="1883368"/>
            <a:ext cx="4536504" cy="3416320"/>
          </a:xfrm>
          <a:prstGeom prst="rect">
            <a:avLst/>
          </a:prstGeom>
          <a:noFill/>
          <a:ln w="38100" algn="ctr">
            <a:solidFill>
              <a:srgbClr val="0000FF"/>
            </a:solidFill>
            <a:miter lim="800000"/>
            <a:headEnd/>
            <a:tailEnd/>
          </a:ln>
          <a:effectLst/>
        </p:spPr>
        <p:txBody>
          <a:bodyPr wrap="square">
            <a:spAutoFit/>
          </a:bodyPr>
          <a:lstStyle/>
          <a:p>
            <a:pPr indent="176213" algn="just"/>
            <a:r>
              <a:rPr lang="vi-VN" sz="2400" b="1" i="1">
                <a:solidFill>
                  <a:prstClr val="black"/>
                </a:solidFill>
                <a:latin typeface="Times New Roman" panose="02020603050405020304" pitchFamily="18" charset="0"/>
              </a:rPr>
              <a:t>* Nam châm nào cũng có hai cực. Khi để tự do, cực luôn </a:t>
            </a:r>
            <a:r>
              <a:rPr lang="vi-VN" sz="2400" b="1" i="1">
                <a:solidFill>
                  <a:srgbClr val="FF0000"/>
                </a:solidFill>
                <a:latin typeface="Times New Roman" panose="02020603050405020304" pitchFamily="18" charset="0"/>
              </a:rPr>
              <a:t>chỉ hướng Bắc </a:t>
            </a:r>
            <a:r>
              <a:rPr lang="vi-VN" sz="2400" b="1" i="1">
                <a:solidFill>
                  <a:prstClr val="black"/>
                </a:solidFill>
                <a:latin typeface="Times New Roman" panose="02020603050405020304" pitchFamily="18" charset="0"/>
              </a:rPr>
              <a:t>gọi là </a:t>
            </a:r>
            <a:r>
              <a:rPr lang="vi-VN" sz="2400" b="1" i="1">
                <a:solidFill>
                  <a:srgbClr val="FF0000"/>
                </a:solidFill>
                <a:latin typeface="Times New Roman" panose="02020603050405020304" pitchFamily="18" charset="0"/>
              </a:rPr>
              <a:t>cực Bắc</a:t>
            </a:r>
            <a:r>
              <a:rPr lang="vi-VN" sz="2400" b="1" i="1">
                <a:solidFill>
                  <a:prstClr val="black"/>
                </a:solidFill>
                <a:latin typeface="Times New Roman" panose="02020603050405020304" pitchFamily="18" charset="0"/>
              </a:rPr>
              <a:t>, còn cực luôn </a:t>
            </a:r>
            <a:r>
              <a:rPr lang="vi-VN" sz="2400" b="1" i="1" u="sng">
                <a:solidFill>
                  <a:srgbClr val="FF0000"/>
                </a:solidFill>
                <a:latin typeface="Times New Roman" panose="02020603050405020304" pitchFamily="18" charset="0"/>
              </a:rPr>
              <a:t>chỉ hướng Nam </a:t>
            </a:r>
            <a:r>
              <a:rPr lang="vi-VN" sz="2400" b="1" i="1">
                <a:solidFill>
                  <a:prstClr val="black"/>
                </a:solidFill>
                <a:latin typeface="Times New Roman" panose="02020603050405020304" pitchFamily="18" charset="0"/>
              </a:rPr>
              <a:t>gọi là </a:t>
            </a:r>
            <a:r>
              <a:rPr lang="vi-VN" sz="2400" b="1" i="1" u="sng">
                <a:solidFill>
                  <a:srgbClr val="FF0000"/>
                </a:solidFill>
                <a:latin typeface="Times New Roman" panose="02020603050405020304" pitchFamily="18" charset="0"/>
              </a:rPr>
              <a:t>cực Nam</a:t>
            </a:r>
            <a:r>
              <a:rPr lang="vi-VN" sz="2400" b="1" i="1">
                <a:solidFill>
                  <a:prstClr val="black"/>
                </a:solidFill>
                <a:latin typeface="Times New Roman" panose="02020603050405020304" pitchFamily="18" charset="0"/>
              </a:rPr>
              <a:t>.</a:t>
            </a:r>
          </a:p>
          <a:p>
            <a:pPr indent="176213" algn="just"/>
            <a:r>
              <a:rPr lang="vi-VN" sz="2400" b="1" i="1">
                <a:solidFill>
                  <a:prstClr val="black"/>
                </a:solidFill>
                <a:latin typeface="Times New Roman" panose="02020603050405020304" pitchFamily="18" charset="0"/>
              </a:rPr>
              <a:t>*  Khi hai nam châm đặt gần nhau, các từ cực </a:t>
            </a:r>
            <a:r>
              <a:rPr lang="vi-VN" sz="2400" b="1" i="1">
                <a:solidFill>
                  <a:srgbClr val="FF0000"/>
                </a:solidFill>
                <a:latin typeface="Times New Roman" panose="02020603050405020304" pitchFamily="18" charset="0"/>
              </a:rPr>
              <a:t>cùng tên đẩy nhau</a:t>
            </a:r>
            <a:r>
              <a:rPr lang="vi-VN" sz="2400" b="1" i="1">
                <a:solidFill>
                  <a:prstClr val="black"/>
                </a:solidFill>
                <a:latin typeface="Times New Roman" panose="02020603050405020304" pitchFamily="18" charset="0"/>
              </a:rPr>
              <a:t>, các từ cực </a:t>
            </a:r>
            <a:r>
              <a:rPr lang="vi-VN" sz="2400" b="1" i="1" u="sng">
                <a:solidFill>
                  <a:srgbClr val="FF0000"/>
                </a:solidFill>
                <a:latin typeface="Times New Roman" panose="02020603050405020304" pitchFamily="18" charset="0"/>
              </a:rPr>
              <a:t>khác tên hút nhau</a:t>
            </a:r>
            <a:r>
              <a:rPr lang="vi-VN" sz="2400" b="1" i="1">
                <a:solidFill>
                  <a:prstClr val="black"/>
                </a:solidFill>
                <a:latin typeface="Times New Roman" panose="02020603050405020304" pitchFamily="18" charset="0"/>
              </a:rPr>
              <a:t>.</a:t>
            </a:r>
          </a:p>
        </p:txBody>
      </p:sp>
      <p:sp>
        <p:nvSpPr>
          <p:cNvPr id="2" name="Rectangle 1"/>
          <p:cNvSpPr/>
          <p:nvPr/>
        </p:nvSpPr>
        <p:spPr>
          <a:xfrm>
            <a:off x="6282552" y="903204"/>
            <a:ext cx="2166812" cy="461665"/>
          </a:xfrm>
          <a:prstGeom prst="rect">
            <a:avLst/>
          </a:prstGeom>
        </p:spPr>
        <p:txBody>
          <a:bodyPr wrap="none">
            <a:spAutoFit/>
          </a:bodyPr>
          <a:lstStyle/>
          <a:p>
            <a:pPr indent="177800" algn="just"/>
            <a:r>
              <a:rPr lang="en-US" sz="2400" b="1" dirty="0">
                <a:solidFill>
                  <a:srgbClr val="FF0000"/>
                </a:solidFill>
                <a:latin typeface="Times New Roman" pitchFamily="18" charset="0"/>
                <a:cs typeface="Times New Roman" pitchFamily="18" charset="0"/>
              </a:rPr>
              <a:t>III. </a:t>
            </a:r>
            <a:r>
              <a:rPr lang="en-US" sz="2400" b="1" dirty="0" err="1">
                <a:solidFill>
                  <a:srgbClr val="FF0000"/>
                </a:solidFill>
                <a:latin typeface="Times New Roman" pitchFamily="18" charset="0"/>
                <a:cs typeface="Times New Roman" pitchFamily="18" charset="0"/>
              </a:rPr>
              <a:t>Vận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dụng</a:t>
            </a:r>
            <a:endParaRPr lang="en-US" sz="2400" b="1" dirty="0">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4"/>
          <a:stretch>
            <a:fillRect/>
          </a:stretch>
        </p:blipFill>
        <p:spPr>
          <a:xfrm>
            <a:off x="2812451" y="27948"/>
            <a:ext cx="6486706" cy="85961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81228791"/>
      </p:ext>
    </p:extLst>
  </p:cSld>
  <p:clrMapOvr>
    <a:masterClrMapping/>
  </p:clrMapOvr>
  <mc:AlternateContent xmlns:mc="http://schemas.openxmlformats.org/markup-compatibility/2006" xmlns:p14="http://schemas.microsoft.com/office/powerpoint/2010/main">
    <mc:Choice Requires="p14">
      <p:transition spd="slow" p14:dur="2000" advTm="58388"/>
    </mc:Choice>
    <mc:Fallback xmlns="">
      <p:transition spd="slow" advTm="58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3511"/>
                    </p:tgtEl>
                  </p:cond>
                </p:stCondLst>
                <p:endSync evt="end" delay="0">
                  <p:rtn val="all"/>
                </p:endSync>
                <p:childTnLst>
                  <p:par>
                    <p:cTn id="8" fill="hold">
                      <p:stCondLst>
                        <p:cond delay="0"/>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63511"/>
                                        </p:tgtEl>
                                      </p:cBhvr>
                                    </p:animEffect>
                                    <p:set>
                                      <p:cBhvr>
                                        <p:cTn id="12" dur="1" fill="hold">
                                          <p:stCondLst>
                                            <p:cond delay="1999"/>
                                          </p:stCondLst>
                                        </p:cTn>
                                        <p:tgtEl>
                                          <p:spTgt spid="63511"/>
                                        </p:tgtEl>
                                        <p:attrNameLst>
                                          <p:attrName>style.visibility</p:attrName>
                                        </p:attrNameLst>
                                      </p:cBhvr>
                                      <p:to>
                                        <p:strVal val="hidden"/>
                                      </p:to>
                                    </p:set>
                                  </p:childTnLst>
                                </p:cTn>
                              </p:par>
                            </p:childTnLst>
                          </p:cTn>
                        </p:par>
                      </p:childTnLst>
                    </p:cTn>
                  </p:par>
                </p:childTnLst>
              </p:cTn>
              <p:nextCondLst>
                <p:cond evt="onClick" delay="0">
                  <p:tgtEl>
                    <p:spTgt spid="63511"/>
                  </p:tgtEl>
                </p:cond>
              </p:nextCondLst>
            </p:seq>
            <p:seq concurrent="1" nextAc="seek">
              <p:cTn id="13" restart="whenNotActive" fill="hold" evtFilter="cancelBubble" nodeType="interactiveSeq">
                <p:stCondLst>
                  <p:cond evt="onClick" delay="0">
                    <p:tgtEl>
                      <p:spTgt spid="63506"/>
                    </p:tgtEl>
                  </p:cond>
                </p:stCondLst>
                <p:endSync evt="end" delay="0">
                  <p:rtn val="all"/>
                </p:endSync>
                <p:childTnLst>
                  <p:par>
                    <p:cTn id="14" fill="hold">
                      <p:stCondLst>
                        <p:cond delay="0"/>
                      </p:stCondLst>
                      <p:childTnLst>
                        <p:par>
                          <p:cTn id="15" fill="hold">
                            <p:stCondLst>
                              <p:cond delay="0"/>
                            </p:stCondLst>
                            <p:childTnLst>
                              <p:par>
                                <p:cTn id="16" presetID="6" presetClass="exit" presetSubtype="32" fill="hold" grpId="0" nodeType="clickEffect">
                                  <p:stCondLst>
                                    <p:cond delay="0"/>
                                  </p:stCondLst>
                                  <p:childTnLst>
                                    <p:animEffect transition="out" filter="circle(out)">
                                      <p:cBhvr>
                                        <p:cTn id="17" dur="2000"/>
                                        <p:tgtEl>
                                          <p:spTgt spid="63506"/>
                                        </p:tgtEl>
                                      </p:cBhvr>
                                    </p:animEffect>
                                    <p:set>
                                      <p:cBhvr>
                                        <p:cTn id="18" dur="1" fill="hold">
                                          <p:stCondLst>
                                            <p:cond delay="1999"/>
                                          </p:stCondLst>
                                        </p:cTn>
                                        <p:tgtEl>
                                          <p:spTgt spid="63506"/>
                                        </p:tgtEl>
                                        <p:attrNameLst>
                                          <p:attrName>style.visibility</p:attrName>
                                        </p:attrNameLst>
                                      </p:cBhvr>
                                      <p:to>
                                        <p:strVal val="hidden"/>
                                      </p:to>
                                    </p:set>
                                  </p:childTnLst>
                                </p:cTn>
                              </p:par>
                            </p:childTnLst>
                          </p:cTn>
                        </p:par>
                      </p:childTnLst>
                    </p:cTn>
                  </p:par>
                </p:childTnLst>
              </p:cTn>
              <p:nextCondLst>
                <p:cond evt="onClick" delay="0">
                  <p:tgtEl>
                    <p:spTgt spid="63506"/>
                  </p:tgtEl>
                </p:cond>
              </p:nextCondLst>
            </p:seq>
            <p:seq concurrent="1" nextAc="seek">
              <p:cTn id="19" restart="whenNotActive" fill="hold" evtFilter="cancelBubble" nodeType="interactiveSeq">
                <p:stCondLst>
                  <p:cond evt="onClick" delay="0">
                    <p:tgtEl>
                      <p:spTgt spid="63512"/>
                    </p:tgtEl>
                  </p:cond>
                </p:stCondLst>
                <p:endSync evt="end" delay="0">
                  <p:rtn val="all"/>
                </p:endSync>
                <p:childTnLst>
                  <p:par>
                    <p:cTn id="20" fill="hold">
                      <p:stCondLst>
                        <p:cond delay="0"/>
                      </p:stCondLst>
                      <p:childTnLst>
                        <p:par>
                          <p:cTn id="21" fill="hold">
                            <p:stCondLst>
                              <p:cond delay="0"/>
                            </p:stCondLst>
                            <p:childTnLst>
                              <p:par>
                                <p:cTn id="22" presetID="6" presetClass="exit" presetSubtype="32" fill="hold" grpId="0" nodeType="clickEffect">
                                  <p:stCondLst>
                                    <p:cond delay="0"/>
                                  </p:stCondLst>
                                  <p:childTnLst>
                                    <p:animEffect transition="out" filter="circle(out)">
                                      <p:cBhvr>
                                        <p:cTn id="23" dur="2000"/>
                                        <p:tgtEl>
                                          <p:spTgt spid="63512"/>
                                        </p:tgtEl>
                                      </p:cBhvr>
                                    </p:animEffect>
                                    <p:set>
                                      <p:cBhvr>
                                        <p:cTn id="24" dur="1" fill="hold">
                                          <p:stCondLst>
                                            <p:cond delay="1999"/>
                                          </p:stCondLst>
                                        </p:cTn>
                                        <p:tgtEl>
                                          <p:spTgt spid="63512"/>
                                        </p:tgtEl>
                                        <p:attrNameLst>
                                          <p:attrName>style.visibility</p:attrName>
                                        </p:attrNameLst>
                                      </p:cBhvr>
                                      <p:to>
                                        <p:strVal val="hidden"/>
                                      </p:to>
                                    </p:set>
                                  </p:childTnLst>
                                </p:cTn>
                              </p:par>
                            </p:childTnLst>
                          </p:cTn>
                        </p:par>
                      </p:childTnLst>
                    </p:cTn>
                  </p:par>
                </p:childTnLst>
              </p:cTn>
              <p:nextCondLst>
                <p:cond evt="onClick" delay="0">
                  <p:tgtEl>
                    <p:spTgt spid="63512"/>
                  </p:tgtEl>
                </p:cond>
              </p:nextCondLst>
            </p:seq>
            <p:seq concurrent="1" nextAc="seek">
              <p:cTn id="25" restart="whenNotActive" fill="hold" evtFilter="cancelBubble" nodeType="interactiveSeq">
                <p:stCondLst>
                  <p:cond evt="onClick" delay="0">
                    <p:tgtEl>
                      <p:spTgt spid="63510"/>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grpId="0" nodeType="clickEffect">
                                  <p:stCondLst>
                                    <p:cond delay="0"/>
                                  </p:stCondLst>
                                  <p:childTnLst>
                                    <p:animEffect transition="out" filter="circle(out)">
                                      <p:cBhvr>
                                        <p:cTn id="29" dur="2000"/>
                                        <p:tgtEl>
                                          <p:spTgt spid="63510"/>
                                        </p:tgtEl>
                                      </p:cBhvr>
                                    </p:animEffect>
                                    <p:set>
                                      <p:cBhvr>
                                        <p:cTn id="30" dur="1" fill="hold">
                                          <p:stCondLst>
                                            <p:cond delay="1999"/>
                                          </p:stCondLst>
                                        </p:cTn>
                                        <p:tgtEl>
                                          <p:spTgt spid="63510"/>
                                        </p:tgtEl>
                                        <p:attrNameLst>
                                          <p:attrName>style.visibility</p:attrName>
                                        </p:attrNameLst>
                                      </p:cBhvr>
                                      <p:to>
                                        <p:strVal val="hidden"/>
                                      </p:to>
                                    </p:set>
                                  </p:childTnLst>
                                </p:cTn>
                              </p:par>
                            </p:childTnLst>
                          </p:cTn>
                        </p:par>
                      </p:childTnLst>
                    </p:cTn>
                  </p:par>
                </p:childTnLst>
              </p:cTn>
              <p:nextCondLst>
                <p:cond evt="onClick" delay="0">
                  <p:tgtEl>
                    <p:spTgt spid="63510"/>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63506" grpId="0" animBg="1"/>
      <p:bldP spid="63510" grpId="0" animBg="1"/>
      <p:bldP spid="63511" grpId="0" animBg="1"/>
      <p:bldP spid="63512" grpId="0" animBg="1"/>
    </p:bldLst>
  </p:timing>
  <p:extLst mod="1">
    <p:ext uri="{E180D4A7-C9FB-4DFB-919C-405C955672EB}">
      <p14:showEvtLst xmlns:p14="http://schemas.microsoft.com/office/powerpoint/2010/main">
        <p14:triggerEvt type="onClick" time="27210" objId="63506"/>
        <p14:triggerEvt type="onClick" time="32187" objId="63511"/>
        <p14:triggerEvt type="onClick" time="38492" objId="63512"/>
        <p14:triggerEvt type="onClick" time="52791" objId="63510"/>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624264"/>
            <a:ext cx="260985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59" name="Picture 3"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8475" y="1244600"/>
            <a:ext cx="2338388"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0" name="Picture 4"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2589" y="2922589"/>
            <a:ext cx="2046287"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5"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2026" y="3201989"/>
            <a:ext cx="3148013"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2" name="Picture 6"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55001" y="5519739"/>
            <a:ext cx="22574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3" name="Picture 7"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34364" y="4875213"/>
            <a:ext cx="24209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4" name="Picture 8"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59750" y="3616325"/>
            <a:ext cx="24130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5" name="Picture 9"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80088" y="3582988"/>
            <a:ext cx="2665412"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6" name="Picture 10"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77238" y="1454150"/>
            <a:ext cx="1897062"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7" name="Picture 11"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77239" y="1835151"/>
            <a:ext cx="1597025"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8" name="Picture 12"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66014" y="1862138"/>
            <a:ext cx="1006475"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9" name="Picture 13"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65976" y="1006475"/>
            <a:ext cx="129857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0" name="Picture 14"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255001" y="422275"/>
            <a:ext cx="177482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1" name="Picture 15"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62801" y="381001"/>
            <a:ext cx="120332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2" name="Picture 16"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243513" y="911225"/>
            <a:ext cx="2120900"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3" name="Picture 17"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22925" y="3216276"/>
            <a:ext cx="174783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2"/>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208009497"/>
      </p:ext>
    </p:extLst>
  </p:cSld>
  <p:clrMapOvr>
    <a:masterClrMapping/>
  </p:clrMapOvr>
  <mc:AlternateContent xmlns:mc="http://schemas.openxmlformats.org/markup-compatibility/2006" xmlns:p14="http://schemas.microsoft.com/office/powerpoint/2010/main">
    <mc:Choice Requires="p14">
      <p:transition spd="slow" p14:dur="2000" advTm="77304"/>
    </mc:Choice>
    <mc:Fallback xmlns="">
      <p:transition spd="slow" advTm="77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32" fill="hold" nodeType="clickEffect">
                                  <p:stCondLst>
                                    <p:cond delay="0"/>
                                  </p:stCondLst>
                                  <p:childTnLst>
                                    <p:set>
                                      <p:cBhvr>
                                        <p:cTn id="10" dur="1" fill="hold">
                                          <p:stCondLst>
                                            <p:cond delay="0"/>
                                          </p:stCondLst>
                                        </p:cTn>
                                        <p:tgtEl>
                                          <p:spTgt spid="147473"/>
                                        </p:tgtEl>
                                        <p:attrNameLst>
                                          <p:attrName>style.visibility</p:attrName>
                                        </p:attrNameLst>
                                      </p:cBhvr>
                                      <p:to>
                                        <p:strVal val="visible"/>
                                      </p:to>
                                    </p:set>
                                    <p:animEffect transition="in" filter="box(out)">
                                      <p:cBhvr>
                                        <p:cTn id="11" dur="500"/>
                                        <p:tgtEl>
                                          <p:spTgt spid="14747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147472"/>
                                        </p:tgtEl>
                                        <p:attrNameLst>
                                          <p:attrName>style.visibility</p:attrName>
                                        </p:attrNameLst>
                                      </p:cBhvr>
                                      <p:to>
                                        <p:strVal val="visible"/>
                                      </p:to>
                                    </p:set>
                                    <p:animEffect transition="in" filter="wipe(left)">
                                      <p:cBhvr>
                                        <p:cTn id="16" dur="500"/>
                                        <p:tgtEl>
                                          <p:spTgt spid="14747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147471"/>
                                        </p:tgtEl>
                                        <p:attrNameLst>
                                          <p:attrName>style.visibility</p:attrName>
                                        </p:attrNameLst>
                                      </p:cBhvr>
                                      <p:to>
                                        <p:strVal val="visible"/>
                                      </p:to>
                                    </p:set>
                                    <p:animEffect transition="in" filter="wipe(left)">
                                      <p:cBhvr>
                                        <p:cTn id="21" dur="500"/>
                                        <p:tgtEl>
                                          <p:spTgt spid="14747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147470"/>
                                        </p:tgtEl>
                                        <p:attrNameLst>
                                          <p:attrName>style.visibility</p:attrName>
                                        </p:attrNameLst>
                                      </p:cBhvr>
                                      <p:to>
                                        <p:strVal val="visible"/>
                                      </p:to>
                                    </p:set>
                                    <p:animEffect transition="in" filter="wipe(left)">
                                      <p:cBhvr>
                                        <p:cTn id="26" dur="500"/>
                                        <p:tgtEl>
                                          <p:spTgt spid="14747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147469"/>
                                        </p:tgtEl>
                                        <p:attrNameLst>
                                          <p:attrName>style.visibility</p:attrName>
                                        </p:attrNameLst>
                                      </p:cBhvr>
                                      <p:to>
                                        <p:strVal val="visible"/>
                                      </p:to>
                                    </p:set>
                                    <p:animEffect transition="in" filter="wipe(left)">
                                      <p:cBhvr>
                                        <p:cTn id="31" dur="500"/>
                                        <p:tgtEl>
                                          <p:spTgt spid="14746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2" fill="hold" nodeType="clickEffect">
                                  <p:stCondLst>
                                    <p:cond delay="0"/>
                                  </p:stCondLst>
                                  <p:childTnLst>
                                    <p:set>
                                      <p:cBhvr>
                                        <p:cTn id="35" dur="1" fill="hold">
                                          <p:stCondLst>
                                            <p:cond delay="0"/>
                                          </p:stCondLst>
                                        </p:cTn>
                                        <p:tgtEl>
                                          <p:spTgt spid="147468"/>
                                        </p:tgtEl>
                                        <p:attrNameLst>
                                          <p:attrName>style.visibility</p:attrName>
                                        </p:attrNameLst>
                                      </p:cBhvr>
                                      <p:to>
                                        <p:strVal val="visible"/>
                                      </p:to>
                                    </p:set>
                                    <p:animEffect transition="in" filter="wipe(right)">
                                      <p:cBhvr>
                                        <p:cTn id="36" dur="500"/>
                                        <p:tgtEl>
                                          <p:spTgt spid="14746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nodeType="clickEffect">
                                  <p:stCondLst>
                                    <p:cond delay="0"/>
                                  </p:stCondLst>
                                  <p:childTnLst>
                                    <p:set>
                                      <p:cBhvr>
                                        <p:cTn id="40" dur="1" fill="hold">
                                          <p:stCondLst>
                                            <p:cond delay="0"/>
                                          </p:stCondLst>
                                        </p:cTn>
                                        <p:tgtEl>
                                          <p:spTgt spid="147467"/>
                                        </p:tgtEl>
                                        <p:attrNameLst>
                                          <p:attrName>style.visibility</p:attrName>
                                        </p:attrNameLst>
                                      </p:cBhvr>
                                      <p:to>
                                        <p:strVal val="visible"/>
                                      </p:to>
                                    </p:set>
                                    <p:animEffect transition="in" filter="wipe(left)">
                                      <p:cBhvr>
                                        <p:cTn id="41" dur="500"/>
                                        <p:tgtEl>
                                          <p:spTgt spid="14746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147466"/>
                                        </p:tgtEl>
                                        <p:attrNameLst>
                                          <p:attrName>style.visibility</p:attrName>
                                        </p:attrNameLst>
                                      </p:cBhvr>
                                      <p:to>
                                        <p:strVal val="visible"/>
                                      </p:to>
                                    </p:set>
                                    <p:animEffect transition="in" filter="wipe(left)">
                                      <p:cBhvr>
                                        <p:cTn id="46" dur="500"/>
                                        <p:tgtEl>
                                          <p:spTgt spid="147466"/>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nodeType="clickEffect">
                                  <p:stCondLst>
                                    <p:cond delay="0"/>
                                  </p:stCondLst>
                                  <p:childTnLst>
                                    <p:set>
                                      <p:cBhvr>
                                        <p:cTn id="50" dur="1" fill="hold">
                                          <p:stCondLst>
                                            <p:cond delay="0"/>
                                          </p:stCondLst>
                                        </p:cTn>
                                        <p:tgtEl>
                                          <p:spTgt spid="147465"/>
                                        </p:tgtEl>
                                        <p:attrNameLst>
                                          <p:attrName>style.visibility</p:attrName>
                                        </p:attrNameLst>
                                      </p:cBhvr>
                                      <p:to>
                                        <p:strVal val="visible"/>
                                      </p:to>
                                    </p:set>
                                    <p:animEffect transition="in" filter="wipe(left)">
                                      <p:cBhvr>
                                        <p:cTn id="51" dur="500"/>
                                        <p:tgtEl>
                                          <p:spTgt spid="147465"/>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147464"/>
                                        </p:tgtEl>
                                        <p:attrNameLst>
                                          <p:attrName>style.visibility</p:attrName>
                                        </p:attrNameLst>
                                      </p:cBhvr>
                                      <p:to>
                                        <p:strVal val="visible"/>
                                      </p:to>
                                    </p:set>
                                    <p:animEffect transition="in" filter="wipe(left)">
                                      <p:cBhvr>
                                        <p:cTn id="56" dur="500"/>
                                        <p:tgtEl>
                                          <p:spTgt spid="147464"/>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nodeType="clickEffect">
                                  <p:stCondLst>
                                    <p:cond delay="0"/>
                                  </p:stCondLst>
                                  <p:childTnLst>
                                    <p:set>
                                      <p:cBhvr>
                                        <p:cTn id="60" dur="1" fill="hold">
                                          <p:stCondLst>
                                            <p:cond delay="0"/>
                                          </p:stCondLst>
                                        </p:cTn>
                                        <p:tgtEl>
                                          <p:spTgt spid="147463"/>
                                        </p:tgtEl>
                                        <p:attrNameLst>
                                          <p:attrName>style.visibility</p:attrName>
                                        </p:attrNameLst>
                                      </p:cBhvr>
                                      <p:to>
                                        <p:strVal val="visible"/>
                                      </p:to>
                                    </p:set>
                                    <p:animEffect transition="in" filter="wipe(left)">
                                      <p:cBhvr>
                                        <p:cTn id="61" dur="500"/>
                                        <p:tgtEl>
                                          <p:spTgt spid="147463"/>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nodeType="clickEffect">
                                  <p:stCondLst>
                                    <p:cond delay="0"/>
                                  </p:stCondLst>
                                  <p:childTnLst>
                                    <p:set>
                                      <p:cBhvr>
                                        <p:cTn id="65" dur="1" fill="hold">
                                          <p:stCondLst>
                                            <p:cond delay="0"/>
                                          </p:stCondLst>
                                        </p:cTn>
                                        <p:tgtEl>
                                          <p:spTgt spid="147462"/>
                                        </p:tgtEl>
                                        <p:attrNameLst>
                                          <p:attrName>style.visibility</p:attrName>
                                        </p:attrNameLst>
                                      </p:cBhvr>
                                      <p:to>
                                        <p:strVal val="visible"/>
                                      </p:to>
                                    </p:set>
                                    <p:animEffect transition="in" filter="wipe(left)">
                                      <p:cBhvr>
                                        <p:cTn id="66" dur="500"/>
                                        <p:tgtEl>
                                          <p:spTgt spid="147462"/>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2" fill="hold" nodeType="clickEffect">
                                  <p:stCondLst>
                                    <p:cond delay="0"/>
                                  </p:stCondLst>
                                  <p:childTnLst>
                                    <p:set>
                                      <p:cBhvr>
                                        <p:cTn id="70" dur="1" fill="hold">
                                          <p:stCondLst>
                                            <p:cond delay="0"/>
                                          </p:stCondLst>
                                        </p:cTn>
                                        <p:tgtEl>
                                          <p:spTgt spid="147461"/>
                                        </p:tgtEl>
                                        <p:attrNameLst>
                                          <p:attrName>style.visibility</p:attrName>
                                        </p:attrNameLst>
                                      </p:cBhvr>
                                      <p:to>
                                        <p:strVal val="visible"/>
                                      </p:to>
                                    </p:set>
                                    <p:animEffect transition="in" filter="wipe(right)">
                                      <p:cBhvr>
                                        <p:cTn id="71" dur="500"/>
                                        <p:tgtEl>
                                          <p:spTgt spid="147461"/>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2" fill="hold" nodeType="clickEffect">
                                  <p:stCondLst>
                                    <p:cond delay="0"/>
                                  </p:stCondLst>
                                  <p:childTnLst>
                                    <p:set>
                                      <p:cBhvr>
                                        <p:cTn id="75" dur="1" fill="hold">
                                          <p:stCondLst>
                                            <p:cond delay="0"/>
                                          </p:stCondLst>
                                        </p:cTn>
                                        <p:tgtEl>
                                          <p:spTgt spid="147460"/>
                                        </p:tgtEl>
                                        <p:attrNameLst>
                                          <p:attrName>style.visibility</p:attrName>
                                        </p:attrNameLst>
                                      </p:cBhvr>
                                      <p:to>
                                        <p:strVal val="visible"/>
                                      </p:to>
                                    </p:set>
                                    <p:animEffect transition="in" filter="wipe(right)">
                                      <p:cBhvr>
                                        <p:cTn id="76" dur="500"/>
                                        <p:tgtEl>
                                          <p:spTgt spid="14746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2" fill="hold" nodeType="clickEffect">
                                  <p:stCondLst>
                                    <p:cond delay="0"/>
                                  </p:stCondLst>
                                  <p:childTnLst>
                                    <p:set>
                                      <p:cBhvr>
                                        <p:cTn id="80" dur="1" fill="hold">
                                          <p:stCondLst>
                                            <p:cond delay="0"/>
                                          </p:stCondLst>
                                        </p:cTn>
                                        <p:tgtEl>
                                          <p:spTgt spid="147459"/>
                                        </p:tgtEl>
                                        <p:attrNameLst>
                                          <p:attrName>style.visibility</p:attrName>
                                        </p:attrNameLst>
                                      </p:cBhvr>
                                      <p:to>
                                        <p:strVal val="visible"/>
                                      </p:to>
                                    </p:set>
                                    <p:animEffect transition="in" filter="wipe(right)">
                                      <p:cBhvr>
                                        <p:cTn id="81" dur="500"/>
                                        <p:tgtEl>
                                          <p:spTgt spid="147459"/>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2" fill="hold" nodeType="clickEffect">
                                  <p:stCondLst>
                                    <p:cond delay="0"/>
                                  </p:stCondLst>
                                  <p:childTnLst>
                                    <p:set>
                                      <p:cBhvr>
                                        <p:cTn id="85" dur="1" fill="hold">
                                          <p:stCondLst>
                                            <p:cond delay="0"/>
                                          </p:stCondLst>
                                        </p:cTn>
                                        <p:tgtEl>
                                          <p:spTgt spid="147458"/>
                                        </p:tgtEl>
                                        <p:attrNameLst>
                                          <p:attrName>style.visibility</p:attrName>
                                        </p:attrNameLst>
                                      </p:cBhvr>
                                      <p:to>
                                        <p:strVal val="visible"/>
                                      </p:to>
                                    </p:set>
                                    <p:animEffect transition="in" filter="wipe(right)">
                                      <p:cBhvr>
                                        <p:cTn id="86" dur="500"/>
                                        <p:tgtEl>
                                          <p:spTgt spid="14745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A0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1507" name="Rectangle 2"/>
          <p:cNvSpPr>
            <a:spLocks noChangeArrowheads="1"/>
          </p:cNvSpPr>
          <p:nvPr/>
        </p:nvSpPr>
        <p:spPr bwMode="auto">
          <a:xfrm>
            <a:off x="2209800" y="228601"/>
            <a:ext cx="5715000" cy="646331"/>
          </a:xfrm>
          <a:prstGeom prst="rect">
            <a:avLst/>
          </a:prstGeom>
          <a:solidFill>
            <a:schemeClr val="bg1"/>
          </a:solidFill>
          <a:ln w="38100"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3600" b="1" dirty="0">
                <a:solidFill>
                  <a:srgbClr val="FF0066"/>
                </a:solidFill>
                <a:latin typeface=".VnAristote" panose="020B7200000000000000" pitchFamily="34" charset="0"/>
              </a:rPr>
              <a:t>*</a:t>
            </a:r>
            <a:r>
              <a:rPr lang="en-US" altLang="en-US" sz="3600" b="1" dirty="0" err="1">
                <a:solidFill>
                  <a:srgbClr val="FF0066"/>
                </a:solidFill>
                <a:latin typeface=".VnAristote" panose="020B7200000000000000" pitchFamily="34" charset="0"/>
              </a:rPr>
              <a:t>Cã</a:t>
            </a:r>
            <a:r>
              <a:rPr lang="en-US" altLang="en-US" sz="3600" b="1" dirty="0">
                <a:solidFill>
                  <a:srgbClr val="FF0066"/>
                </a:solidFill>
                <a:latin typeface=".VnAristote" panose="020B7200000000000000" pitchFamily="34" charset="0"/>
              </a:rPr>
              <a:t> </a:t>
            </a:r>
            <a:r>
              <a:rPr lang="en-US" altLang="en-US" sz="3600" b="1" dirty="0" err="1">
                <a:solidFill>
                  <a:srgbClr val="FF0066"/>
                </a:solidFill>
                <a:latin typeface=".VnAristote" panose="020B7200000000000000" pitchFamily="34" charset="0"/>
              </a:rPr>
              <a:t>thÓ</a:t>
            </a:r>
            <a:r>
              <a:rPr lang="en-US" altLang="en-US" sz="3600" b="1" dirty="0">
                <a:solidFill>
                  <a:srgbClr val="FF0066"/>
                </a:solidFill>
                <a:latin typeface=".VnAristote" panose="020B7200000000000000" pitchFamily="34" charset="0"/>
              </a:rPr>
              <a:t> </a:t>
            </a:r>
            <a:r>
              <a:rPr lang="en-US" altLang="en-US" sz="3600" b="1" dirty="0" err="1">
                <a:solidFill>
                  <a:srgbClr val="FF0066"/>
                </a:solidFill>
                <a:latin typeface=".VnAristote" panose="020B7200000000000000" pitchFamily="34" charset="0"/>
              </a:rPr>
              <a:t>em</a:t>
            </a:r>
            <a:r>
              <a:rPr lang="en-US" altLang="en-US" sz="3600" b="1" dirty="0">
                <a:solidFill>
                  <a:srgbClr val="FF0066"/>
                </a:solidFill>
                <a:latin typeface=".VnAristote" panose="020B7200000000000000" pitchFamily="34" charset="0"/>
              </a:rPr>
              <a:t> </a:t>
            </a:r>
            <a:r>
              <a:rPr lang="en-US" altLang="en-US" sz="3600" b="1" smtClean="0">
                <a:solidFill>
                  <a:srgbClr val="FF0066"/>
                </a:solidFill>
                <a:latin typeface=".VnAristote" panose="020B7200000000000000" pitchFamily="34" charset="0"/>
              </a:rPr>
              <a:t>ch­ưa </a:t>
            </a:r>
            <a:r>
              <a:rPr lang="en-US" altLang="en-US" sz="3600" b="1" dirty="0" err="1">
                <a:solidFill>
                  <a:srgbClr val="FF0066"/>
                </a:solidFill>
                <a:latin typeface=".VnAristote" panose="020B7200000000000000" pitchFamily="34" charset="0"/>
              </a:rPr>
              <a:t>biÕt</a:t>
            </a:r>
            <a:endParaRPr lang="en-US" altLang="en-US" sz="3600" b="1" dirty="0">
              <a:solidFill>
                <a:srgbClr val="FF0066"/>
              </a:solidFill>
              <a:latin typeface=".VnAristote" panose="020B7200000000000000" pitchFamily="34" charset="0"/>
            </a:endParaRPr>
          </a:p>
        </p:txBody>
      </p:sp>
      <p:sp>
        <p:nvSpPr>
          <p:cNvPr id="21508" name="Rectangle 3"/>
          <p:cNvSpPr>
            <a:spLocks noChangeArrowheads="1"/>
          </p:cNvSpPr>
          <p:nvPr/>
        </p:nvSpPr>
        <p:spPr bwMode="auto">
          <a:xfrm>
            <a:off x="1981200" y="1066801"/>
            <a:ext cx="5867400" cy="5254625"/>
          </a:xfrm>
          <a:prstGeom prst="rect">
            <a:avLst/>
          </a:prstGeom>
          <a:solidFill>
            <a:schemeClr val="bg1"/>
          </a:solidFill>
          <a:ln w="38100"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None/>
            </a:pPr>
            <a:r>
              <a:rPr lang="en-US" altLang="en-US" sz="2800" b="1" dirty="0" err="1">
                <a:solidFill>
                  <a:srgbClr val="0000FF"/>
                </a:solidFill>
                <a:latin typeface=".VnAristote" panose="020B7200000000000000" pitchFamily="34" charset="0"/>
              </a:rPr>
              <a:t>Vµo</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n¨m</a:t>
            </a:r>
            <a:r>
              <a:rPr lang="en-US" altLang="en-US" sz="2800" b="1" dirty="0">
                <a:solidFill>
                  <a:srgbClr val="0000FF"/>
                </a:solidFill>
                <a:latin typeface=".VnAristote" panose="020B7200000000000000" pitchFamily="34" charset="0"/>
              </a:rPr>
              <a:t> 1600, </a:t>
            </a:r>
            <a:r>
              <a:rPr lang="en-US" altLang="en-US" sz="2800" b="1" dirty="0" err="1">
                <a:solidFill>
                  <a:srgbClr val="0000FF"/>
                </a:solidFill>
                <a:latin typeface=".VnAristote" panose="020B7200000000000000" pitchFamily="34" charset="0"/>
              </a:rPr>
              <a:t>nh</a:t>
            </a:r>
            <a:r>
              <a:rPr lang="en-US" altLang="en-US" sz="2800" b="1" dirty="0">
                <a:solidFill>
                  <a:srgbClr val="0000FF"/>
                </a:solidFill>
                <a:latin typeface=".VnAristote" panose="020B7200000000000000" pitchFamily="34" charset="0"/>
              </a:rPr>
              <a:t>µ </a:t>
            </a:r>
            <a:r>
              <a:rPr lang="en-US" altLang="en-US" sz="2800" b="1" dirty="0" err="1">
                <a:solidFill>
                  <a:srgbClr val="0000FF"/>
                </a:solidFill>
                <a:latin typeface=".VnAristote" panose="020B7200000000000000" pitchFamily="34" charset="0"/>
              </a:rPr>
              <a:t>vËt</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lÝ</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ng­êi</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Anh</a:t>
            </a:r>
            <a:r>
              <a:rPr lang="en-US" altLang="en-US" sz="2800" b="1" dirty="0">
                <a:solidFill>
                  <a:srgbClr val="0000FF"/>
                </a:solidFill>
                <a:latin typeface=".VnAristote" panose="020B7200000000000000" pitchFamily="34" charset="0"/>
              </a:rPr>
              <a:t> W. </a:t>
            </a:r>
            <a:r>
              <a:rPr lang="en-US" altLang="en-US" sz="2800" b="1" dirty="0" err="1">
                <a:solidFill>
                  <a:srgbClr val="0000FF"/>
                </a:solidFill>
                <a:latin typeface=".VnAristote" panose="020B7200000000000000" pitchFamily="34" charset="0"/>
              </a:rPr>
              <a:t>Ghin-bít</a:t>
            </a:r>
            <a:r>
              <a:rPr lang="en-US" altLang="en-US" sz="2800" b="1" dirty="0">
                <a:solidFill>
                  <a:srgbClr val="0000FF"/>
                </a:solidFill>
                <a:latin typeface=".VnAristote" panose="020B7200000000000000" pitchFamily="34" charset="0"/>
              </a:rPr>
              <a:t>, ®· </a:t>
            </a:r>
            <a:r>
              <a:rPr lang="en-US" altLang="en-US" sz="2800" b="1" dirty="0" smtClean="0">
                <a:solidFill>
                  <a:srgbClr val="0000FF"/>
                </a:solidFill>
                <a:latin typeface=".VnAristote" panose="020B7200000000000000" pitchFamily="34" charset="0"/>
              </a:rPr>
              <a:t>®­</a:t>
            </a:r>
            <a:r>
              <a:rPr lang="en-US" altLang="en-US" sz="2800" b="1" dirty="0" err="1" smtClean="0">
                <a:solidFill>
                  <a:srgbClr val="0000FF"/>
                </a:solidFill>
                <a:latin typeface="Times New Roman" panose="02020603050405020304" pitchFamily="18" charset="0"/>
                <a:cs typeface="Times New Roman" panose="02020603050405020304" pitchFamily="18" charset="0"/>
              </a:rPr>
              <a:t>ư</a:t>
            </a:r>
            <a:r>
              <a:rPr lang="en-US" altLang="en-US" sz="2800" b="1" dirty="0" err="1" smtClean="0">
                <a:solidFill>
                  <a:srgbClr val="0000FF"/>
                </a:solidFill>
                <a:latin typeface=".VnAristote" panose="020B7200000000000000" pitchFamily="34" charset="0"/>
              </a:rPr>
              <a:t>a</a:t>
            </a:r>
            <a:r>
              <a:rPr lang="en-US" altLang="en-US" sz="2800" b="1" dirty="0" smtClean="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ra</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gi</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thuyÕt</a:t>
            </a:r>
            <a:r>
              <a:rPr lang="en-US" altLang="en-US" sz="2800" b="1" dirty="0">
                <a:solidFill>
                  <a:srgbClr val="0000FF"/>
                </a:solidFill>
                <a:latin typeface=".VnAristote" panose="020B7200000000000000" pitchFamily="34" charset="0"/>
              </a:rPr>
              <a:t> </a:t>
            </a:r>
            <a:r>
              <a:rPr lang="en-US" altLang="en-US" sz="2800" b="1" dirty="0" err="1">
                <a:solidFill>
                  <a:srgbClr val="FF0066"/>
                </a:solidFill>
                <a:latin typeface=".VnAristote" panose="020B7200000000000000" pitchFamily="34" charset="0"/>
              </a:rPr>
              <a:t>tr¸i</a:t>
            </a:r>
            <a:r>
              <a:rPr lang="en-US" altLang="en-US" sz="2800" b="1" dirty="0">
                <a:solidFill>
                  <a:srgbClr val="FF0066"/>
                </a:solidFill>
                <a:latin typeface=".VnAristote" panose="020B7200000000000000" pitchFamily="34" charset="0"/>
              </a:rPr>
              <a:t> ®</a:t>
            </a:r>
            <a:r>
              <a:rPr lang="en-US" altLang="en-US" sz="2800" b="1" dirty="0" err="1">
                <a:solidFill>
                  <a:srgbClr val="FF0066"/>
                </a:solidFill>
                <a:latin typeface=".VnAristote" panose="020B7200000000000000" pitchFamily="34" charset="0"/>
              </a:rPr>
              <a:t>Êt</a:t>
            </a:r>
            <a:r>
              <a:rPr lang="en-US" altLang="en-US" sz="2800" b="1" dirty="0">
                <a:solidFill>
                  <a:srgbClr val="FF0066"/>
                </a:solidFill>
                <a:latin typeface=".VnAristote" panose="020B7200000000000000" pitchFamily="34" charset="0"/>
              </a:rPr>
              <a:t> lµ </a:t>
            </a:r>
            <a:r>
              <a:rPr lang="en-US" altLang="en-US" sz="2800" b="1" dirty="0" err="1">
                <a:solidFill>
                  <a:srgbClr val="FF0066"/>
                </a:solidFill>
                <a:latin typeface=".VnAristote" panose="020B7200000000000000" pitchFamily="34" charset="0"/>
              </a:rPr>
              <a:t>mét</a:t>
            </a:r>
            <a:r>
              <a:rPr lang="en-US" altLang="en-US" sz="2800" b="1" dirty="0">
                <a:solidFill>
                  <a:srgbClr val="FF0066"/>
                </a:solidFill>
                <a:latin typeface=".VnAristote" panose="020B7200000000000000" pitchFamily="34" charset="0"/>
              </a:rPr>
              <a:t> </a:t>
            </a:r>
            <a:r>
              <a:rPr lang="en-US" altLang="en-US" sz="2800" b="1" dirty="0" err="1">
                <a:solidFill>
                  <a:srgbClr val="FF0066"/>
                </a:solidFill>
                <a:latin typeface=".VnAristote" panose="020B7200000000000000" pitchFamily="34" charset="0"/>
              </a:rPr>
              <a:t>nam</a:t>
            </a:r>
            <a:r>
              <a:rPr lang="en-US" altLang="en-US" sz="2800" b="1" dirty="0">
                <a:solidFill>
                  <a:srgbClr val="FF0066"/>
                </a:solidFill>
                <a:latin typeface=".VnAristote" panose="020B7200000000000000" pitchFamily="34" charset="0"/>
              </a:rPr>
              <a:t> </a:t>
            </a:r>
            <a:r>
              <a:rPr lang="en-US" altLang="en-US" sz="2800" b="1" dirty="0" err="1">
                <a:solidFill>
                  <a:srgbClr val="FF0066"/>
                </a:solidFill>
                <a:latin typeface=".VnAristote" panose="020B7200000000000000" pitchFamily="34" charset="0"/>
              </a:rPr>
              <a:t>ch©m</a:t>
            </a:r>
            <a:r>
              <a:rPr lang="en-US" altLang="en-US" sz="2800" b="1" dirty="0">
                <a:solidFill>
                  <a:srgbClr val="FF0066"/>
                </a:solidFill>
                <a:latin typeface=".VnAristote" panose="020B7200000000000000" pitchFamily="34" charset="0"/>
              </a:rPr>
              <a:t> </a:t>
            </a:r>
            <a:r>
              <a:rPr lang="en-US" altLang="en-US" sz="2800" b="1" dirty="0" err="1">
                <a:solidFill>
                  <a:srgbClr val="FF0066"/>
                </a:solidFill>
                <a:latin typeface=".VnAristote" panose="020B7200000000000000" pitchFamily="34" charset="0"/>
              </a:rPr>
              <a:t>khæng</a:t>
            </a:r>
            <a:r>
              <a:rPr lang="en-US" altLang="en-US" sz="2800" b="1" dirty="0">
                <a:solidFill>
                  <a:srgbClr val="FF0066"/>
                </a:solidFill>
                <a:latin typeface=".VnAristote" panose="020B7200000000000000" pitchFamily="34" charset="0"/>
              </a:rPr>
              <a:t> </a:t>
            </a:r>
            <a:r>
              <a:rPr lang="en-US" altLang="en-US" sz="2800" b="1" dirty="0" err="1">
                <a:solidFill>
                  <a:srgbClr val="FF0066"/>
                </a:solidFill>
                <a:latin typeface=".VnAristote" panose="020B7200000000000000" pitchFamily="34" charset="0"/>
              </a:rPr>
              <a:t>lå</a:t>
            </a:r>
            <a:r>
              <a:rPr lang="en-US" altLang="en-US" sz="2800" b="1" dirty="0">
                <a:solidFill>
                  <a:srgbClr val="0000FF"/>
                </a:solidFill>
                <a:latin typeface=".VnAristote" panose="020B7200000000000000" pitchFamily="34" charset="0"/>
              </a:rPr>
              <a:t>. §Ó </a:t>
            </a:r>
            <a:r>
              <a:rPr lang="en-US" altLang="en-US" sz="2800" b="1" dirty="0" err="1">
                <a:solidFill>
                  <a:srgbClr val="0000FF"/>
                </a:solidFill>
                <a:latin typeface=".VnAristote" panose="020B7200000000000000" pitchFamily="34" charset="0"/>
              </a:rPr>
              <a:t>kiÓm</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tra</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gi</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thuyÕt</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cña</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m×nh</a:t>
            </a:r>
            <a:r>
              <a:rPr lang="en-US" altLang="en-US" sz="2800" b="1" dirty="0">
                <a:solidFill>
                  <a:srgbClr val="0000FF"/>
                </a:solidFill>
                <a:latin typeface=".VnAristote" panose="020B7200000000000000" pitchFamily="34" charset="0"/>
              </a:rPr>
              <a:t>, W. </a:t>
            </a:r>
            <a:r>
              <a:rPr lang="en-US" altLang="en-US" sz="2800" b="1" dirty="0" err="1">
                <a:solidFill>
                  <a:srgbClr val="0000FF"/>
                </a:solidFill>
                <a:latin typeface=".VnAristote" panose="020B7200000000000000" pitchFamily="34" charset="0"/>
              </a:rPr>
              <a:t>Ghin-bít</a:t>
            </a:r>
            <a:r>
              <a:rPr lang="en-US" altLang="en-US" sz="2800" b="1" dirty="0">
                <a:solidFill>
                  <a:srgbClr val="0000FF"/>
                </a:solidFill>
                <a:latin typeface=".VnAristote" panose="020B7200000000000000" pitchFamily="34" charset="0"/>
              </a:rPr>
              <a:t> ®· </a:t>
            </a:r>
            <a:r>
              <a:rPr lang="en-US" altLang="en-US" sz="2800" b="1" dirty="0" err="1">
                <a:solidFill>
                  <a:srgbClr val="0000FF"/>
                </a:solidFill>
                <a:latin typeface=".VnAristote" panose="020B7200000000000000" pitchFamily="34" charset="0"/>
              </a:rPr>
              <a:t>lµm</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mét</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qu</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cÇu</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lín</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b»ng</a:t>
            </a:r>
            <a:r>
              <a:rPr lang="en-US" altLang="en-US" sz="2800" b="1" dirty="0">
                <a:solidFill>
                  <a:srgbClr val="0000FF"/>
                </a:solidFill>
                <a:latin typeface=".VnAristote" panose="020B7200000000000000" pitchFamily="34" charset="0"/>
              </a:rPr>
              <a:t> s¾t </a:t>
            </a:r>
            <a:r>
              <a:rPr lang="en-US" altLang="en-US" sz="2800" b="1" dirty="0" err="1">
                <a:solidFill>
                  <a:srgbClr val="0000FF"/>
                </a:solidFill>
                <a:latin typeface=".VnAristote" panose="020B7200000000000000" pitchFamily="34" charset="0"/>
              </a:rPr>
              <a:t>nhiÔm</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tõ</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gäi</a:t>
            </a:r>
            <a:r>
              <a:rPr lang="en-US" altLang="en-US" sz="2800" b="1" dirty="0">
                <a:solidFill>
                  <a:srgbClr val="0000FF"/>
                </a:solidFill>
                <a:latin typeface=".VnAristote" panose="020B7200000000000000" pitchFamily="34" charset="0"/>
              </a:rPr>
              <a:t> lµ </a:t>
            </a:r>
            <a:r>
              <a:rPr lang="en-US" altLang="en-US" sz="2800" b="1" dirty="0" err="1">
                <a:solidFill>
                  <a:srgbClr val="0000FF"/>
                </a:solidFill>
                <a:latin typeface=".VnAristote" panose="020B7200000000000000" pitchFamily="34" charset="0"/>
              </a:rPr>
              <a:t>Tr¸i</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Êt</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tÝ</a:t>
            </a:r>
            <a:r>
              <a:rPr lang="en-US" altLang="en-US" sz="2800" b="1" dirty="0">
                <a:solidFill>
                  <a:srgbClr val="0000FF"/>
                </a:solidFill>
                <a:latin typeface=".VnAristote" panose="020B7200000000000000" pitchFamily="34" charset="0"/>
              </a:rPr>
              <a:t> hon vµ ®</a:t>
            </a:r>
            <a:r>
              <a:rPr lang="en-US" altLang="en-US" sz="2800" b="1" dirty="0" err="1">
                <a:solidFill>
                  <a:srgbClr val="0000FF"/>
                </a:solidFill>
                <a:latin typeface=".VnAristote" panose="020B7200000000000000" pitchFamily="34" charset="0"/>
              </a:rPr>
              <a:t>Æt</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c¸c</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cùc</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tõ</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cña</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nã</a:t>
            </a:r>
            <a:r>
              <a:rPr lang="en-US" altLang="en-US" sz="2800" b="1" dirty="0">
                <a:solidFill>
                  <a:srgbClr val="0000FF"/>
                </a:solidFill>
                <a:latin typeface=".VnUniverse" panose="020B7200000000000000" pitchFamily="34" charset="0"/>
              </a:rPr>
              <a:t> </a:t>
            </a:r>
            <a:r>
              <a:rPr lang="en-US" altLang="en-US" sz="2800" b="1" dirty="0">
                <a:solidFill>
                  <a:srgbClr val="0000FF"/>
                </a:solidFill>
                <a:latin typeface=".VnAristote" panose="020B7200000000000000" pitchFamily="34" charset="0"/>
              </a:rPr>
              <a:t>ë </a:t>
            </a:r>
            <a:r>
              <a:rPr lang="en-US" altLang="en-US" sz="2800" b="1" dirty="0" err="1">
                <a:solidFill>
                  <a:srgbClr val="0000FF"/>
                </a:solidFill>
                <a:latin typeface=".VnAristote" panose="020B7200000000000000" pitchFamily="34" charset="0"/>
              </a:rPr>
              <a:t>c¸c</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Þa</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cùc</a:t>
            </a:r>
            <a:r>
              <a:rPr lang="en-US" altLang="en-US" sz="2800" b="1" dirty="0">
                <a:solidFill>
                  <a:srgbClr val="0000FF"/>
                </a:solidFill>
                <a:latin typeface=".VnAristote" panose="020B7200000000000000" pitchFamily="34" charset="0"/>
              </a:rPr>
              <a:t>. </a:t>
            </a:r>
            <a:r>
              <a:rPr lang="en-US" altLang="en-US" sz="2800" b="1" dirty="0" smtClean="0">
                <a:solidFill>
                  <a:srgbClr val="0000FF"/>
                </a:solidFill>
                <a:latin typeface=".VnAristote" panose="020B7200000000000000" pitchFamily="34" charset="0"/>
              </a:rPr>
              <a:t>§­</a:t>
            </a:r>
            <a:r>
              <a:rPr lang="en-US" altLang="en-US" sz="2800" b="1" dirty="0" err="1" smtClean="0">
                <a:solidFill>
                  <a:srgbClr val="0000FF"/>
                </a:solidFill>
                <a:latin typeface=".VnAristote" panose="020B7200000000000000" pitchFamily="34" charset="0"/>
              </a:rPr>
              <a:t>ưa</a:t>
            </a:r>
            <a:r>
              <a:rPr lang="en-US" altLang="en-US" sz="2800" b="1" dirty="0" smtClean="0">
                <a:solidFill>
                  <a:srgbClr val="0000FF"/>
                </a:solidFill>
                <a:latin typeface=".VnAristote" panose="020B7200000000000000" pitchFamily="34" charset="0"/>
              </a:rPr>
              <a:t> </a:t>
            </a:r>
            <a:r>
              <a:rPr lang="en-US" altLang="en-US" sz="2800" b="1" dirty="0">
                <a:solidFill>
                  <a:srgbClr val="0000FF"/>
                </a:solidFill>
                <a:latin typeface=".VnAristote" panose="020B7200000000000000" pitchFamily="34" charset="0"/>
              </a:rPr>
              <a:t>la </a:t>
            </a:r>
            <a:r>
              <a:rPr lang="en-US" altLang="en-US" sz="2800" b="1" dirty="0" err="1">
                <a:solidFill>
                  <a:srgbClr val="0000FF"/>
                </a:solidFill>
                <a:latin typeface=".VnAristote" panose="020B7200000000000000" pitchFamily="34" charset="0"/>
              </a:rPr>
              <a:t>bµn</a:t>
            </a:r>
            <a:r>
              <a:rPr lang="en-US" altLang="en-US" sz="2800" b="1" dirty="0">
                <a:solidFill>
                  <a:srgbClr val="0000FF"/>
                </a:solidFill>
                <a:latin typeface=".VnAristote" panose="020B7200000000000000" pitchFamily="34" charset="0"/>
              </a:rPr>
              <a:t> l¹i </a:t>
            </a:r>
            <a:r>
              <a:rPr lang="en-US" altLang="en-US" sz="2800" b="1" dirty="0" err="1">
                <a:solidFill>
                  <a:srgbClr val="0000FF"/>
                </a:solidFill>
                <a:latin typeface=".VnAristote" panose="020B7200000000000000" pitchFamily="34" charset="0"/>
              </a:rPr>
              <a:t>gÇn</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tr¸i</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Êt</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tÝ</a:t>
            </a:r>
            <a:r>
              <a:rPr lang="en-US" altLang="en-US" sz="2800" b="1" dirty="0">
                <a:solidFill>
                  <a:srgbClr val="0000FF"/>
                </a:solidFill>
                <a:latin typeface=".VnAristote" panose="020B7200000000000000" pitchFamily="34" charset="0"/>
              </a:rPr>
              <a:t> hon «ng </a:t>
            </a:r>
            <a:r>
              <a:rPr lang="en-US" altLang="en-US" sz="2800" b="1" dirty="0" err="1">
                <a:solidFill>
                  <a:srgbClr val="0000FF"/>
                </a:solidFill>
                <a:latin typeface=".VnAristote" panose="020B7200000000000000" pitchFamily="34" charset="0"/>
              </a:rPr>
              <a:t>thÊy</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trõ</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hai</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tõ</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cùc</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cßn</a:t>
            </a:r>
            <a:r>
              <a:rPr lang="en-US" altLang="en-US" sz="2800" b="1" dirty="0">
                <a:solidFill>
                  <a:srgbClr val="0000FF"/>
                </a:solidFill>
                <a:latin typeface=".VnAristote" panose="020B7200000000000000" pitchFamily="34" charset="0"/>
              </a:rPr>
              <a:t> ë </a:t>
            </a:r>
            <a:r>
              <a:rPr lang="en-US" altLang="en-US" sz="2800" b="1" dirty="0" err="1">
                <a:solidFill>
                  <a:srgbClr val="0000FF"/>
                </a:solidFill>
                <a:latin typeface=".VnAristote" panose="020B7200000000000000" pitchFamily="34" charset="0"/>
              </a:rPr>
              <a:t>mäi</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iÓm</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trªn</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qu</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cÇu</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kim</a:t>
            </a:r>
            <a:r>
              <a:rPr lang="en-US" altLang="en-US" sz="2800" b="1" dirty="0">
                <a:solidFill>
                  <a:srgbClr val="0000FF"/>
                </a:solidFill>
                <a:latin typeface=".VnAristote" panose="020B7200000000000000" pitchFamily="34" charset="0"/>
              </a:rPr>
              <a:t> la </a:t>
            </a:r>
            <a:r>
              <a:rPr lang="en-US" altLang="en-US" sz="2800" b="1" dirty="0" err="1">
                <a:solidFill>
                  <a:srgbClr val="0000FF"/>
                </a:solidFill>
                <a:latin typeface=".VnAristote" panose="020B7200000000000000" pitchFamily="34" charset="0"/>
              </a:rPr>
              <a:t>bµn</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Òu</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chØ</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h­íng</a:t>
            </a:r>
            <a:r>
              <a:rPr lang="en-US" altLang="en-US" sz="2800" b="1" dirty="0">
                <a:solidFill>
                  <a:srgbClr val="0000FF"/>
                </a:solidFill>
                <a:latin typeface=".VnAristote" panose="020B7200000000000000" pitchFamily="34" charset="0"/>
              </a:rPr>
              <a:t> Nam - B¾c. </a:t>
            </a:r>
            <a:r>
              <a:rPr lang="en-US" altLang="en-US" sz="2800" b="1" dirty="0" err="1">
                <a:solidFill>
                  <a:srgbClr val="0000FF"/>
                </a:solidFill>
                <a:latin typeface=".VnAristote" panose="020B7200000000000000" pitchFamily="34" charset="0"/>
              </a:rPr>
              <a:t>HiÖn</a:t>
            </a:r>
            <a:r>
              <a:rPr lang="en-US" altLang="en-US" sz="2800" b="1" dirty="0">
                <a:solidFill>
                  <a:srgbClr val="0000FF"/>
                </a:solidFill>
                <a:latin typeface=".VnAristote" panose="020B7200000000000000" pitchFamily="34" charset="0"/>
              </a:rPr>
              <a:t> nay </a:t>
            </a:r>
            <a:r>
              <a:rPr lang="en-US" altLang="en-US" sz="2800" b="1" dirty="0" err="1">
                <a:solidFill>
                  <a:srgbClr val="0000FF"/>
                </a:solidFill>
                <a:latin typeface=".VnAristote" panose="020B7200000000000000" pitchFamily="34" charset="0"/>
              </a:rPr>
              <a:t>vÉn</a:t>
            </a:r>
            <a:r>
              <a:rPr lang="en-US" altLang="en-US" sz="2800" b="1" dirty="0">
                <a:solidFill>
                  <a:srgbClr val="0000FF"/>
                </a:solidFill>
                <a:latin typeface=".VnAristote" panose="020B7200000000000000" pitchFamily="34" charset="0"/>
              </a:rPr>
              <a:t> </a:t>
            </a:r>
            <a:r>
              <a:rPr lang="en-US" altLang="en-US" sz="2800" b="1" dirty="0" err="1" smtClean="0">
                <a:solidFill>
                  <a:srgbClr val="0000FF"/>
                </a:solidFill>
                <a:latin typeface=".VnAristote" panose="020B7200000000000000" pitchFamily="34" charset="0"/>
              </a:rPr>
              <a:t>ch­ưa</a:t>
            </a:r>
            <a:r>
              <a:rPr lang="en-US" altLang="en-US" sz="2800" b="1" dirty="0" smtClean="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cã</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sù</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gi¶i</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thÝch</a:t>
            </a:r>
            <a:r>
              <a:rPr lang="en-US" altLang="en-US" sz="2800" b="1" dirty="0">
                <a:solidFill>
                  <a:srgbClr val="0000FF"/>
                </a:solidFill>
                <a:latin typeface=".VnAristote" panose="020B7200000000000000" pitchFamily="34" charset="0"/>
              </a:rPr>
              <a:t> chi </a:t>
            </a:r>
            <a:r>
              <a:rPr lang="en-US" altLang="en-US" sz="2800" b="1" dirty="0" err="1">
                <a:solidFill>
                  <a:srgbClr val="0000FF"/>
                </a:solidFill>
                <a:latin typeface=".VnAristote" panose="020B7200000000000000" pitchFamily="34" charset="0"/>
              </a:rPr>
              <a:t>tiÕt</a:t>
            </a:r>
            <a:r>
              <a:rPr lang="en-US" altLang="en-US" sz="2800" b="1" dirty="0">
                <a:solidFill>
                  <a:srgbClr val="0000FF"/>
                </a:solidFill>
                <a:latin typeface=".VnAristote" panose="020B7200000000000000" pitchFamily="34" charset="0"/>
              </a:rPr>
              <a:t> vµ </a:t>
            </a:r>
            <a:r>
              <a:rPr lang="en-US" altLang="en-US" sz="2800" b="1" dirty="0" err="1">
                <a:solidFill>
                  <a:srgbClr val="0000FF"/>
                </a:solidFill>
                <a:latin typeface=".VnAristote" panose="020B7200000000000000" pitchFamily="34" charset="0"/>
              </a:rPr>
              <a:t>tho</a:t>
            </a:r>
            <a:r>
              <a:rPr lang="en-US" altLang="en-US" sz="2800" b="1" dirty="0">
                <a:solidFill>
                  <a:srgbClr val="0000FF"/>
                </a:solidFill>
                <a:latin typeface=".VnAristote" panose="020B7200000000000000" pitchFamily="34" charset="0"/>
              </a:rPr>
              <a:t>¶ ®¸ng </a:t>
            </a:r>
            <a:r>
              <a:rPr lang="en-US" altLang="en-US" sz="2800" b="1" dirty="0" err="1">
                <a:solidFill>
                  <a:srgbClr val="0000FF"/>
                </a:solidFill>
                <a:latin typeface=".VnAristote" panose="020B7200000000000000" pitchFamily="34" charset="0"/>
              </a:rPr>
              <a:t>vÒ</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nguån</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gèc</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tõ</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tÝnh</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cña</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tr¸i</a:t>
            </a:r>
            <a:r>
              <a:rPr lang="en-US" altLang="en-US" sz="2800" b="1" dirty="0">
                <a:solidFill>
                  <a:srgbClr val="0000FF"/>
                </a:solidFill>
                <a:latin typeface=".VnAristote" panose="020B7200000000000000" pitchFamily="34" charset="0"/>
              </a:rPr>
              <a:t> ®</a:t>
            </a:r>
            <a:r>
              <a:rPr lang="en-US" altLang="en-US" sz="2800" b="1" dirty="0" err="1">
                <a:solidFill>
                  <a:srgbClr val="0000FF"/>
                </a:solidFill>
                <a:latin typeface=".VnAristote" panose="020B7200000000000000" pitchFamily="34" charset="0"/>
              </a:rPr>
              <a:t>Êt</a:t>
            </a:r>
            <a:r>
              <a:rPr lang="en-US" altLang="en-US" sz="2800" b="1" dirty="0">
                <a:solidFill>
                  <a:srgbClr val="0000FF"/>
                </a:solidFill>
                <a:latin typeface=".VnAristote" panose="020B7200000000000000" pitchFamily="34" charset="0"/>
              </a:rPr>
              <a:t>. </a:t>
            </a:r>
          </a:p>
        </p:txBody>
      </p:sp>
      <p:pic>
        <p:nvPicPr>
          <p:cNvPr id="21509" name="Picture 4" descr="EARTH"/>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1219200"/>
            <a:ext cx="2362200"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83715059"/>
      </p:ext>
    </p:extLst>
  </p:cSld>
  <p:clrMapOvr>
    <a:masterClrMapping/>
  </p:clrMapOvr>
  <mc:AlternateContent xmlns:mc="http://schemas.openxmlformats.org/markup-compatibility/2006" xmlns:p14="http://schemas.microsoft.com/office/powerpoint/2010/main">
    <mc:Choice Requires="p14">
      <p:transition spd="slow" p14:dur="2000" advTm="57262"/>
    </mc:Choice>
    <mc:Fallback xmlns="">
      <p:transition spd="slow" advTm="57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232" y="879863"/>
            <a:ext cx="3623257" cy="2326894"/>
          </a:xfrm>
        </p:spPr>
        <p:txBody>
          <a:bodyPr/>
          <a:lstStyle/>
          <a:p>
            <a:pPr algn="l"/>
            <a:r>
              <a:rPr lang="en-US" sz="1800" dirty="0" err="1" smtClean="0">
                <a:solidFill>
                  <a:srgbClr val="92D050"/>
                </a:solidFill>
                <a:latin typeface="Times New Roman" panose="02020603050405020304" pitchFamily="18" charset="0"/>
                <a:cs typeface="Times New Roman" panose="02020603050405020304" pitchFamily="18" charset="0"/>
              </a:rPr>
              <a:t>Câu</a:t>
            </a:r>
            <a:r>
              <a:rPr lang="en-US" sz="1800" dirty="0" smtClean="0">
                <a:solidFill>
                  <a:srgbClr val="92D050"/>
                </a:solidFill>
                <a:latin typeface="Times New Roman" panose="02020603050405020304" pitchFamily="18" charset="0"/>
                <a:cs typeface="Times New Roman" panose="02020603050405020304" pitchFamily="18" charset="0"/>
              </a:rPr>
              <a:t> 1: Nam </a:t>
            </a:r>
            <a:r>
              <a:rPr lang="en-US" sz="1800" dirty="0" err="1" smtClean="0">
                <a:solidFill>
                  <a:srgbClr val="92D050"/>
                </a:solidFill>
                <a:latin typeface="Times New Roman" panose="02020603050405020304" pitchFamily="18" charset="0"/>
                <a:cs typeface="Times New Roman" panose="02020603050405020304" pitchFamily="18" charset="0"/>
              </a:rPr>
              <a:t>châm</a:t>
            </a:r>
            <a:r>
              <a:rPr lang="en-US" sz="1800" dirty="0" smtClean="0">
                <a:solidFill>
                  <a:srgbClr val="92D050"/>
                </a:solidFill>
                <a:latin typeface="Times New Roman" panose="02020603050405020304" pitchFamily="18" charset="0"/>
                <a:cs typeface="Times New Roman" panose="02020603050405020304" pitchFamily="18" charset="0"/>
              </a:rPr>
              <a:t> </a:t>
            </a:r>
            <a:r>
              <a:rPr lang="en-US" sz="1800" dirty="0" err="1" smtClean="0">
                <a:solidFill>
                  <a:srgbClr val="92D050"/>
                </a:solidFill>
                <a:latin typeface="Times New Roman" panose="02020603050405020304" pitchFamily="18" charset="0"/>
                <a:cs typeface="Times New Roman" panose="02020603050405020304" pitchFamily="18" charset="0"/>
              </a:rPr>
              <a:t>vĩnh</a:t>
            </a:r>
            <a:r>
              <a:rPr lang="en-US" sz="1800" dirty="0" smtClean="0">
                <a:solidFill>
                  <a:srgbClr val="92D050"/>
                </a:solidFill>
                <a:latin typeface="Times New Roman" panose="02020603050405020304" pitchFamily="18" charset="0"/>
                <a:cs typeface="Times New Roman" panose="02020603050405020304" pitchFamily="18" charset="0"/>
              </a:rPr>
              <a:t> </a:t>
            </a:r>
            <a:r>
              <a:rPr lang="en-US" sz="1800" dirty="0" err="1" smtClean="0">
                <a:solidFill>
                  <a:srgbClr val="92D050"/>
                </a:solidFill>
                <a:latin typeface="Times New Roman" panose="02020603050405020304" pitchFamily="18" charset="0"/>
                <a:cs typeface="Times New Roman" panose="02020603050405020304" pitchFamily="18" charset="0"/>
              </a:rPr>
              <a:t>cửu</a:t>
            </a:r>
            <a:r>
              <a:rPr lang="en-US" sz="1800" dirty="0" smtClean="0">
                <a:solidFill>
                  <a:srgbClr val="92D050"/>
                </a:solidFill>
                <a:latin typeface="Times New Roman" panose="02020603050405020304" pitchFamily="18" charset="0"/>
                <a:cs typeface="Times New Roman" panose="02020603050405020304" pitchFamily="18" charset="0"/>
              </a:rPr>
              <a:t> </a:t>
            </a:r>
            <a:r>
              <a:rPr lang="en-US" sz="1800" dirty="0" err="1" smtClean="0">
                <a:solidFill>
                  <a:srgbClr val="92D050"/>
                </a:solidFill>
                <a:latin typeface="Times New Roman" panose="02020603050405020304" pitchFamily="18" charset="0"/>
                <a:cs typeface="Times New Roman" panose="02020603050405020304" pitchFamily="18" charset="0"/>
              </a:rPr>
              <a:t>có</a:t>
            </a:r>
            <a:r>
              <a:rPr lang="en-US" sz="1800" dirty="0" smtClean="0">
                <a:solidFill>
                  <a:srgbClr val="92D050"/>
                </a:solidFill>
                <a:latin typeface="Times New Roman" panose="02020603050405020304" pitchFamily="18" charset="0"/>
                <a:cs typeface="Times New Roman" panose="02020603050405020304" pitchFamily="18" charset="0"/>
              </a:rPr>
              <a:t>:</a:t>
            </a:r>
            <a:br>
              <a:rPr lang="en-US" sz="1800" dirty="0" smtClean="0">
                <a:solidFill>
                  <a:srgbClr val="92D050"/>
                </a:solidFill>
                <a:latin typeface="Times New Roman" panose="02020603050405020304" pitchFamily="18" charset="0"/>
                <a:cs typeface="Times New Roman" panose="02020603050405020304" pitchFamily="18" charset="0"/>
              </a:rPr>
            </a:br>
            <a:r>
              <a:rPr lang="en-US" sz="1800" dirty="0" smtClean="0">
                <a:solidFill>
                  <a:srgbClr val="92D050"/>
                </a:solidFill>
                <a:latin typeface="Times New Roman" panose="02020603050405020304" pitchFamily="18" charset="0"/>
                <a:cs typeface="Times New Roman" panose="02020603050405020304" pitchFamily="18" charset="0"/>
              </a:rPr>
              <a:t/>
            </a:r>
            <a:br>
              <a:rPr lang="en-US" sz="1800" dirty="0" smtClean="0">
                <a:solidFill>
                  <a:srgbClr val="92D050"/>
                </a:solidFill>
                <a:latin typeface="Times New Roman" panose="02020603050405020304" pitchFamily="18" charset="0"/>
                <a:cs typeface="Times New Roman" panose="02020603050405020304" pitchFamily="18" charset="0"/>
              </a:rPr>
            </a:br>
            <a:r>
              <a:rPr lang="en-US" sz="1800" dirty="0" smtClean="0">
                <a:latin typeface="Times New Roman" panose="02020603050405020304" pitchFamily="18" charset="0"/>
                <a:cs typeface="Times New Roman" panose="02020603050405020304" pitchFamily="18" charset="0"/>
              </a:rPr>
              <a:t>A. </a:t>
            </a:r>
            <a:r>
              <a:rPr lang="en-US" sz="1800" dirty="0" err="1" smtClean="0">
                <a:latin typeface="Times New Roman" panose="02020603050405020304" pitchFamily="18" charset="0"/>
                <a:cs typeface="Times New Roman" panose="02020603050405020304" pitchFamily="18" charset="0"/>
              </a:rPr>
              <a:t>Một</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cực</a:t>
            </a:r>
            <a:r>
              <a:rPr lang="en-US" sz="1800" dirty="0" smtClean="0">
                <a:latin typeface="Times New Roman" panose="02020603050405020304" pitchFamily="18" charset="0"/>
                <a:cs typeface="Times New Roman" panose="02020603050405020304" pitchFamily="18" charset="0"/>
              </a:rPr>
              <a:t/>
            </a:r>
            <a:br>
              <a:rPr lang="en-US" sz="1800" dirty="0" smtClean="0">
                <a:latin typeface="Times New Roman" panose="02020603050405020304" pitchFamily="18" charset="0"/>
                <a:cs typeface="Times New Roman" panose="02020603050405020304" pitchFamily="18" charset="0"/>
              </a:rPr>
            </a:br>
            <a:r>
              <a:rPr lang="en-US" sz="1800" dirty="0" smtClean="0">
                <a:latin typeface="Times New Roman" panose="02020603050405020304" pitchFamily="18" charset="0"/>
                <a:cs typeface="Times New Roman" panose="02020603050405020304" pitchFamily="18" charset="0"/>
              </a:rPr>
              <a:t/>
            </a:r>
            <a:br>
              <a:rPr lang="en-US" sz="1800" dirty="0" smtClean="0">
                <a:latin typeface="Times New Roman" panose="02020603050405020304" pitchFamily="18" charset="0"/>
                <a:cs typeface="Times New Roman" panose="02020603050405020304" pitchFamily="18" charset="0"/>
              </a:rPr>
            </a:br>
            <a:r>
              <a:rPr lang="en-US" sz="1800" dirty="0" smtClean="0">
                <a:latin typeface="Times New Roman" panose="02020603050405020304" pitchFamily="18" charset="0"/>
                <a:cs typeface="Times New Roman" panose="02020603050405020304" pitchFamily="18" charset="0"/>
              </a:rPr>
              <a:t>B. Hai </a:t>
            </a:r>
            <a:r>
              <a:rPr lang="en-US" sz="1800" dirty="0" err="1" smtClean="0">
                <a:latin typeface="Times New Roman" panose="02020603050405020304" pitchFamily="18" charset="0"/>
                <a:cs typeface="Times New Roman" panose="02020603050405020304" pitchFamily="18" charset="0"/>
              </a:rPr>
              <a:t>cực</a:t>
            </a:r>
            <a:r>
              <a:rPr lang="en-US" sz="1800" dirty="0" smtClean="0">
                <a:latin typeface="Times New Roman" panose="02020603050405020304" pitchFamily="18" charset="0"/>
                <a:cs typeface="Times New Roman" panose="02020603050405020304" pitchFamily="18" charset="0"/>
              </a:rPr>
              <a:t/>
            </a:r>
            <a:br>
              <a:rPr lang="en-US" sz="1800" dirty="0" smtClean="0">
                <a:latin typeface="Times New Roman" panose="02020603050405020304" pitchFamily="18" charset="0"/>
                <a:cs typeface="Times New Roman" panose="02020603050405020304" pitchFamily="18" charset="0"/>
              </a:rPr>
            </a:br>
            <a:r>
              <a:rPr lang="en-US" sz="1800" dirty="0" smtClean="0">
                <a:latin typeface="Times New Roman" panose="02020603050405020304" pitchFamily="18" charset="0"/>
                <a:cs typeface="Times New Roman" panose="02020603050405020304" pitchFamily="18" charset="0"/>
              </a:rPr>
              <a:t/>
            </a:r>
            <a:br>
              <a:rPr lang="en-US" sz="1800" dirty="0" smtClean="0">
                <a:latin typeface="Times New Roman" panose="02020603050405020304" pitchFamily="18" charset="0"/>
                <a:cs typeface="Times New Roman" panose="02020603050405020304" pitchFamily="18" charset="0"/>
              </a:rPr>
            </a:br>
            <a:r>
              <a:rPr lang="en-US" sz="1800" dirty="0" smtClean="0">
                <a:latin typeface="Times New Roman" panose="02020603050405020304" pitchFamily="18" charset="0"/>
                <a:cs typeface="Times New Roman" panose="02020603050405020304" pitchFamily="18" charset="0"/>
              </a:rPr>
              <a:t>C. Ba </a:t>
            </a:r>
            <a:r>
              <a:rPr lang="en-US" sz="1800" dirty="0" err="1" smtClean="0">
                <a:latin typeface="Times New Roman" panose="02020603050405020304" pitchFamily="18" charset="0"/>
                <a:cs typeface="Times New Roman" panose="02020603050405020304" pitchFamily="18" charset="0"/>
              </a:rPr>
              <a:t>cực</a:t>
            </a:r>
            <a:r>
              <a:rPr lang="en-US" sz="1800" dirty="0" smtClean="0">
                <a:latin typeface="Times New Roman" panose="02020603050405020304" pitchFamily="18" charset="0"/>
                <a:cs typeface="Times New Roman" panose="02020603050405020304" pitchFamily="18" charset="0"/>
              </a:rPr>
              <a:t/>
            </a:r>
            <a:br>
              <a:rPr lang="en-US" sz="1800" dirty="0" smtClean="0">
                <a:latin typeface="Times New Roman" panose="02020603050405020304" pitchFamily="18" charset="0"/>
                <a:cs typeface="Times New Roman" panose="02020603050405020304" pitchFamily="18" charset="0"/>
              </a:rPr>
            </a:br>
            <a:r>
              <a:rPr lang="en-US" sz="1800" dirty="0" smtClean="0">
                <a:latin typeface="Times New Roman" panose="02020603050405020304" pitchFamily="18" charset="0"/>
                <a:cs typeface="Times New Roman" panose="02020603050405020304" pitchFamily="18" charset="0"/>
              </a:rPr>
              <a:t/>
            </a:r>
            <a:br>
              <a:rPr lang="en-US" sz="1800" dirty="0" smtClean="0">
                <a:latin typeface="Times New Roman" panose="02020603050405020304" pitchFamily="18" charset="0"/>
                <a:cs typeface="Times New Roman" panose="02020603050405020304" pitchFamily="18" charset="0"/>
              </a:rPr>
            </a:br>
            <a:r>
              <a:rPr lang="en-US" sz="1800" dirty="0" smtClean="0">
                <a:latin typeface="Times New Roman" panose="02020603050405020304" pitchFamily="18" charset="0"/>
                <a:cs typeface="Times New Roman" panose="02020603050405020304" pitchFamily="18" charset="0"/>
              </a:rPr>
              <a:t>D. </a:t>
            </a:r>
            <a:r>
              <a:rPr lang="en-US" sz="1800" dirty="0" err="1" smtClean="0">
                <a:latin typeface="Times New Roman" panose="02020603050405020304" pitchFamily="18" charset="0"/>
                <a:cs typeface="Times New Roman" panose="02020603050405020304" pitchFamily="18" charset="0"/>
              </a:rPr>
              <a:t>Bốn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cực</a:t>
            </a:r>
            <a:endParaRPr lang="en-US" sz="1800" dirty="0">
              <a:latin typeface="Times New Roman" panose="02020603050405020304" pitchFamily="18" charset="0"/>
              <a:cs typeface="Times New Roman" panose="02020603050405020304" pitchFamily="18" charset="0"/>
            </a:endParaRPr>
          </a:p>
        </p:txBody>
      </p:sp>
      <p:sp>
        <p:nvSpPr>
          <p:cNvPr id="7" name="Rectangle 6"/>
          <p:cNvSpPr/>
          <p:nvPr/>
        </p:nvSpPr>
        <p:spPr>
          <a:xfrm>
            <a:off x="253284" y="3825137"/>
            <a:ext cx="6096000" cy="2585323"/>
          </a:xfrm>
          <a:prstGeom prst="rect">
            <a:avLst/>
          </a:prstGeom>
        </p:spPr>
        <p:txBody>
          <a:bodyPr>
            <a:spAutoFit/>
          </a:bodyPr>
          <a:lstStyle/>
          <a:p>
            <a:r>
              <a:rPr lang="vi-VN" dirty="0">
                <a:solidFill>
                  <a:srgbClr val="92D050"/>
                </a:solidFill>
                <a:latin typeface="Times New Roman" panose="02020603050405020304" pitchFamily="18" charset="0"/>
                <a:cs typeface="Times New Roman" panose="02020603050405020304" pitchFamily="18" charset="0"/>
              </a:rPr>
              <a:t>Câu </a:t>
            </a:r>
            <a:r>
              <a:rPr lang="en-US" dirty="0" smtClean="0">
                <a:solidFill>
                  <a:srgbClr val="92D050"/>
                </a:solidFill>
                <a:latin typeface="Times New Roman" panose="02020603050405020304" pitchFamily="18" charset="0"/>
                <a:cs typeface="Times New Roman" panose="02020603050405020304" pitchFamily="18" charset="0"/>
              </a:rPr>
              <a:t>2</a:t>
            </a:r>
            <a:r>
              <a:rPr lang="vi-VN" dirty="0" smtClean="0">
                <a:solidFill>
                  <a:srgbClr val="92D050"/>
                </a:solidFill>
                <a:latin typeface="Times New Roman" panose="02020603050405020304" pitchFamily="18" charset="0"/>
                <a:cs typeface="Times New Roman" panose="02020603050405020304" pitchFamily="18" charset="0"/>
              </a:rPr>
              <a:t>: </a:t>
            </a:r>
            <a:r>
              <a:rPr lang="vi-VN" dirty="0">
                <a:solidFill>
                  <a:srgbClr val="92D050"/>
                </a:solidFill>
                <a:latin typeface="Times New Roman" panose="02020603050405020304" pitchFamily="18" charset="0"/>
                <a:cs typeface="Times New Roman" panose="02020603050405020304" pitchFamily="18" charset="0"/>
              </a:rPr>
              <a:t>Một nam châm vĩnh cửu có đặc tính nào dưới đây?</a:t>
            </a:r>
          </a:p>
          <a:p>
            <a:endParaRPr lang="vi-VN" dirty="0">
              <a:latin typeface="Times New Roman" panose="02020603050405020304" pitchFamily="18" charset="0"/>
              <a:cs typeface="Times New Roman" panose="02020603050405020304" pitchFamily="18" charset="0"/>
            </a:endParaRPr>
          </a:p>
          <a:p>
            <a:r>
              <a:rPr lang="vi-VN" dirty="0">
                <a:latin typeface="Times New Roman" panose="02020603050405020304" pitchFamily="18" charset="0"/>
                <a:cs typeface="Times New Roman" panose="02020603050405020304" pitchFamily="18" charset="0"/>
              </a:rPr>
              <a:t>A. Khi bị cọ xát thì hút các vật nhẹ.</a:t>
            </a:r>
          </a:p>
          <a:p>
            <a:endParaRPr lang="vi-VN" dirty="0">
              <a:latin typeface="Times New Roman" panose="02020603050405020304" pitchFamily="18" charset="0"/>
              <a:cs typeface="Times New Roman" panose="02020603050405020304" pitchFamily="18" charset="0"/>
            </a:endParaRPr>
          </a:p>
          <a:p>
            <a:r>
              <a:rPr lang="vi-VN" dirty="0">
                <a:latin typeface="Times New Roman" panose="02020603050405020304" pitchFamily="18" charset="0"/>
                <a:cs typeface="Times New Roman" panose="02020603050405020304" pitchFamily="18" charset="0"/>
              </a:rPr>
              <a:t>B. Khi bị nung nóng lên thì có thể hút các vụn sắt.</a:t>
            </a:r>
          </a:p>
          <a:p>
            <a:endParaRPr lang="vi-VN" dirty="0">
              <a:latin typeface="Times New Roman" panose="02020603050405020304" pitchFamily="18" charset="0"/>
              <a:cs typeface="Times New Roman" panose="02020603050405020304" pitchFamily="18" charset="0"/>
            </a:endParaRPr>
          </a:p>
          <a:p>
            <a:r>
              <a:rPr lang="vi-VN" dirty="0">
                <a:latin typeface="Times New Roman" panose="02020603050405020304" pitchFamily="18" charset="0"/>
                <a:cs typeface="Times New Roman" panose="02020603050405020304" pitchFamily="18" charset="0"/>
              </a:rPr>
              <a:t>C. Có thể hút các vật bằng sắt.</a:t>
            </a:r>
          </a:p>
          <a:p>
            <a:endParaRPr lang="vi-VN" dirty="0">
              <a:latin typeface="Times New Roman" panose="02020603050405020304" pitchFamily="18" charset="0"/>
              <a:cs typeface="Times New Roman" panose="02020603050405020304" pitchFamily="18" charset="0"/>
            </a:endParaRPr>
          </a:p>
          <a:p>
            <a:r>
              <a:rPr lang="vi-VN" dirty="0">
                <a:latin typeface="Times New Roman" panose="02020603050405020304" pitchFamily="18" charset="0"/>
                <a:cs typeface="Times New Roman" panose="02020603050405020304" pitchFamily="18" charset="0"/>
              </a:rPr>
              <a:t>D. Một đầu có thể hút, còn đầu kia thì đẩy các vụn sắt.</a:t>
            </a:r>
            <a:endParaRPr lang="en-US" dirty="0">
              <a:latin typeface="Times New Roman" panose="02020603050405020304" pitchFamily="18" charset="0"/>
              <a:cs typeface="Times New Roman" panose="02020603050405020304" pitchFamily="18" charset="0"/>
            </a:endParaRPr>
          </a:p>
        </p:txBody>
      </p:sp>
      <p:sp>
        <p:nvSpPr>
          <p:cNvPr id="8" name="Rectangle 7"/>
          <p:cNvSpPr/>
          <p:nvPr/>
        </p:nvSpPr>
        <p:spPr>
          <a:xfrm>
            <a:off x="5958626" y="3757895"/>
            <a:ext cx="6096000" cy="2585323"/>
          </a:xfrm>
          <a:prstGeom prst="rect">
            <a:avLst/>
          </a:prstGeom>
        </p:spPr>
        <p:txBody>
          <a:bodyPr>
            <a:spAutoFit/>
          </a:bodyPr>
          <a:lstStyle/>
          <a:p>
            <a:r>
              <a:rPr lang="en-US" dirty="0" err="1">
                <a:solidFill>
                  <a:srgbClr val="92D050"/>
                </a:solidFill>
                <a:latin typeface="Times New Roman" panose="02020603050405020304" pitchFamily="18" charset="0"/>
                <a:cs typeface="Times New Roman" panose="02020603050405020304" pitchFamily="18" charset="0"/>
              </a:rPr>
              <a:t>Câu</a:t>
            </a:r>
            <a:r>
              <a:rPr lang="en-US" dirty="0">
                <a:solidFill>
                  <a:srgbClr val="92D050"/>
                </a:solidFill>
                <a:latin typeface="Times New Roman" panose="02020603050405020304" pitchFamily="18" charset="0"/>
                <a:cs typeface="Times New Roman" panose="02020603050405020304" pitchFamily="18" charset="0"/>
              </a:rPr>
              <a:t> </a:t>
            </a:r>
            <a:r>
              <a:rPr lang="en-US" dirty="0" smtClean="0">
                <a:solidFill>
                  <a:srgbClr val="92D050"/>
                </a:solidFill>
                <a:latin typeface="Times New Roman" panose="02020603050405020304" pitchFamily="18" charset="0"/>
                <a:cs typeface="Times New Roman" panose="02020603050405020304" pitchFamily="18" charset="0"/>
              </a:rPr>
              <a:t>4: </a:t>
            </a:r>
            <a:r>
              <a:rPr lang="en-US" dirty="0" err="1">
                <a:solidFill>
                  <a:srgbClr val="92D050"/>
                </a:solidFill>
                <a:latin typeface="Times New Roman" panose="02020603050405020304" pitchFamily="18" charset="0"/>
                <a:cs typeface="Times New Roman" panose="02020603050405020304" pitchFamily="18" charset="0"/>
              </a:rPr>
              <a:t>Khi</a:t>
            </a:r>
            <a:r>
              <a:rPr lang="en-US" dirty="0">
                <a:solidFill>
                  <a:srgbClr val="92D050"/>
                </a:solidFill>
                <a:latin typeface="Times New Roman" panose="02020603050405020304" pitchFamily="18" charset="0"/>
                <a:cs typeface="Times New Roman" panose="02020603050405020304" pitchFamily="18" charset="0"/>
              </a:rPr>
              <a:t> </a:t>
            </a:r>
            <a:r>
              <a:rPr lang="en-US" dirty="0" err="1">
                <a:solidFill>
                  <a:srgbClr val="92D050"/>
                </a:solidFill>
                <a:latin typeface="Times New Roman" panose="02020603050405020304" pitchFamily="18" charset="0"/>
                <a:cs typeface="Times New Roman" panose="02020603050405020304" pitchFamily="18" charset="0"/>
              </a:rPr>
              <a:t>nào</a:t>
            </a:r>
            <a:r>
              <a:rPr lang="en-US" dirty="0">
                <a:solidFill>
                  <a:srgbClr val="92D050"/>
                </a:solidFill>
                <a:latin typeface="Times New Roman" panose="02020603050405020304" pitchFamily="18" charset="0"/>
                <a:cs typeface="Times New Roman" panose="02020603050405020304" pitchFamily="18" charset="0"/>
              </a:rPr>
              <a:t> </a:t>
            </a:r>
            <a:r>
              <a:rPr lang="en-US" dirty="0" err="1">
                <a:solidFill>
                  <a:srgbClr val="92D050"/>
                </a:solidFill>
                <a:latin typeface="Times New Roman" panose="02020603050405020304" pitchFamily="18" charset="0"/>
                <a:cs typeface="Times New Roman" panose="02020603050405020304" pitchFamily="18" charset="0"/>
              </a:rPr>
              <a:t>hai</a:t>
            </a:r>
            <a:r>
              <a:rPr lang="en-US" dirty="0">
                <a:solidFill>
                  <a:srgbClr val="92D050"/>
                </a:solidFill>
                <a:latin typeface="Times New Roman" panose="02020603050405020304" pitchFamily="18" charset="0"/>
                <a:cs typeface="Times New Roman" panose="02020603050405020304" pitchFamily="18" charset="0"/>
              </a:rPr>
              <a:t> </a:t>
            </a:r>
            <a:r>
              <a:rPr lang="en-US" dirty="0" err="1">
                <a:solidFill>
                  <a:srgbClr val="92D050"/>
                </a:solidFill>
                <a:latin typeface="Times New Roman" panose="02020603050405020304" pitchFamily="18" charset="0"/>
                <a:cs typeface="Times New Roman" panose="02020603050405020304" pitchFamily="18" charset="0"/>
              </a:rPr>
              <a:t>thanh</a:t>
            </a:r>
            <a:r>
              <a:rPr lang="en-US" dirty="0">
                <a:solidFill>
                  <a:srgbClr val="92D050"/>
                </a:solidFill>
                <a:latin typeface="Times New Roman" panose="02020603050405020304" pitchFamily="18" charset="0"/>
                <a:cs typeface="Times New Roman" panose="02020603050405020304" pitchFamily="18" charset="0"/>
              </a:rPr>
              <a:t> </a:t>
            </a:r>
            <a:r>
              <a:rPr lang="en-US" dirty="0" err="1">
                <a:solidFill>
                  <a:srgbClr val="92D050"/>
                </a:solidFill>
                <a:latin typeface="Times New Roman" panose="02020603050405020304" pitchFamily="18" charset="0"/>
                <a:cs typeface="Times New Roman" panose="02020603050405020304" pitchFamily="18" charset="0"/>
              </a:rPr>
              <a:t>nam</a:t>
            </a:r>
            <a:r>
              <a:rPr lang="en-US" dirty="0">
                <a:solidFill>
                  <a:srgbClr val="92D050"/>
                </a:solidFill>
                <a:latin typeface="Times New Roman" panose="02020603050405020304" pitchFamily="18" charset="0"/>
                <a:cs typeface="Times New Roman" panose="02020603050405020304" pitchFamily="18" charset="0"/>
              </a:rPr>
              <a:t> </a:t>
            </a:r>
            <a:r>
              <a:rPr lang="en-US" dirty="0" err="1">
                <a:solidFill>
                  <a:srgbClr val="92D050"/>
                </a:solidFill>
                <a:latin typeface="Times New Roman" panose="02020603050405020304" pitchFamily="18" charset="0"/>
                <a:cs typeface="Times New Roman" panose="02020603050405020304" pitchFamily="18" charset="0"/>
              </a:rPr>
              <a:t>châm</a:t>
            </a:r>
            <a:r>
              <a:rPr lang="en-US" dirty="0">
                <a:solidFill>
                  <a:srgbClr val="92D050"/>
                </a:solidFill>
                <a:latin typeface="Times New Roman" panose="02020603050405020304" pitchFamily="18" charset="0"/>
                <a:cs typeface="Times New Roman" panose="02020603050405020304" pitchFamily="18" charset="0"/>
              </a:rPr>
              <a:t> </a:t>
            </a:r>
            <a:r>
              <a:rPr lang="en-US" dirty="0" err="1">
                <a:solidFill>
                  <a:srgbClr val="92D050"/>
                </a:solidFill>
                <a:latin typeface="Times New Roman" panose="02020603050405020304" pitchFamily="18" charset="0"/>
                <a:cs typeface="Times New Roman" panose="02020603050405020304" pitchFamily="18" charset="0"/>
              </a:rPr>
              <a:t>hút</a:t>
            </a:r>
            <a:r>
              <a:rPr lang="en-US" dirty="0">
                <a:solidFill>
                  <a:srgbClr val="92D050"/>
                </a:solidFill>
                <a:latin typeface="Times New Roman" panose="02020603050405020304" pitchFamily="18" charset="0"/>
                <a:cs typeface="Times New Roman" panose="02020603050405020304" pitchFamily="18" charset="0"/>
              </a:rPr>
              <a:t> </a:t>
            </a:r>
            <a:r>
              <a:rPr lang="en-US" dirty="0" err="1">
                <a:solidFill>
                  <a:srgbClr val="92D050"/>
                </a:solidFill>
                <a:latin typeface="Times New Roman" panose="02020603050405020304" pitchFamily="18" charset="0"/>
                <a:cs typeface="Times New Roman" panose="02020603050405020304" pitchFamily="18" charset="0"/>
              </a:rPr>
              <a:t>nhau</a:t>
            </a:r>
            <a:r>
              <a:rPr lang="en-US" dirty="0">
                <a:solidFill>
                  <a:srgbClr val="92D050"/>
                </a:solidFill>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B.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cực</a:t>
            </a:r>
            <a:r>
              <a:rPr lang="en-US" dirty="0">
                <a:latin typeface="Times New Roman" panose="02020603050405020304" pitchFamily="18" charset="0"/>
                <a:cs typeface="Times New Roman" panose="02020603050405020304" pitchFamily="18" charset="0"/>
              </a:rPr>
              <a:t> Nam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a:t>
            </a:r>
          </a:p>
        </p:txBody>
      </p:sp>
      <p:sp>
        <p:nvSpPr>
          <p:cNvPr id="9" name="Rectangle 8"/>
          <p:cNvSpPr/>
          <p:nvPr/>
        </p:nvSpPr>
        <p:spPr>
          <a:xfrm>
            <a:off x="5958626" y="402175"/>
            <a:ext cx="6096000" cy="3139321"/>
          </a:xfrm>
          <a:prstGeom prst="rect">
            <a:avLst/>
          </a:prstGeom>
        </p:spPr>
        <p:txBody>
          <a:bodyPr>
            <a:spAutoFit/>
          </a:bodyPr>
          <a:lstStyle/>
          <a:p>
            <a:r>
              <a:rPr lang="vi-VN" dirty="0">
                <a:solidFill>
                  <a:srgbClr val="92D050"/>
                </a:solidFill>
                <a:latin typeface="Times New Roman" panose="02020603050405020304" pitchFamily="18" charset="0"/>
                <a:cs typeface="Times New Roman" panose="02020603050405020304" pitchFamily="18" charset="0"/>
              </a:rPr>
              <a:t>Câu </a:t>
            </a:r>
            <a:r>
              <a:rPr lang="en-US" dirty="0" smtClean="0">
                <a:solidFill>
                  <a:srgbClr val="92D050"/>
                </a:solidFill>
                <a:latin typeface="Times New Roman" panose="02020603050405020304" pitchFamily="18" charset="0"/>
                <a:cs typeface="Times New Roman" panose="02020603050405020304" pitchFamily="18" charset="0"/>
              </a:rPr>
              <a:t>3</a:t>
            </a:r>
            <a:r>
              <a:rPr lang="vi-VN" dirty="0" smtClean="0">
                <a:solidFill>
                  <a:srgbClr val="92D050"/>
                </a:solidFill>
                <a:latin typeface="Times New Roman" panose="02020603050405020304" pitchFamily="18" charset="0"/>
                <a:cs typeface="Times New Roman" panose="02020603050405020304" pitchFamily="18" charset="0"/>
              </a:rPr>
              <a:t>: </a:t>
            </a:r>
            <a:r>
              <a:rPr lang="vi-VN" dirty="0">
                <a:solidFill>
                  <a:srgbClr val="92D050"/>
                </a:solidFill>
                <a:latin typeface="Times New Roman" panose="02020603050405020304" pitchFamily="18" charset="0"/>
                <a:cs typeface="Times New Roman" panose="02020603050405020304" pitchFamily="18" charset="0"/>
              </a:rPr>
              <a:t>Vì sao có thể nói rằng Trái Đất giống như một thanh nam châm khổng lồ?</a:t>
            </a:r>
          </a:p>
          <a:p>
            <a:endParaRPr lang="vi-VN" dirty="0">
              <a:latin typeface="Times New Roman" panose="02020603050405020304" pitchFamily="18" charset="0"/>
              <a:cs typeface="Times New Roman" panose="02020603050405020304" pitchFamily="18" charset="0"/>
            </a:endParaRPr>
          </a:p>
          <a:p>
            <a:r>
              <a:rPr lang="vi-VN" dirty="0">
                <a:latin typeface="Times New Roman" panose="02020603050405020304" pitchFamily="18" charset="0"/>
                <a:cs typeface="Times New Roman" panose="02020603050405020304" pitchFamily="18" charset="0"/>
              </a:rPr>
              <a:t>A. Vì Trái Đất hút tất cả các vật về phía nó.</a:t>
            </a:r>
          </a:p>
          <a:p>
            <a:endParaRPr lang="vi-VN" dirty="0">
              <a:latin typeface="Times New Roman" panose="02020603050405020304" pitchFamily="18" charset="0"/>
              <a:cs typeface="Times New Roman" panose="02020603050405020304" pitchFamily="18" charset="0"/>
            </a:endParaRPr>
          </a:p>
          <a:p>
            <a:r>
              <a:rPr lang="vi-VN" dirty="0">
                <a:latin typeface="Times New Roman" panose="02020603050405020304" pitchFamily="18" charset="0"/>
                <a:cs typeface="Times New Roman" panose="02020603050405020304" pitchFamily="18" charset="0"/>
              </a:rPr>
              <a:t>B. Vì Trái Đất hút các vật bằng sắt về phía nó.</a:t>
            </a:r>
          </a:p>
          <a:p>
            <a:endParaRPr lang="vi-VN" dirty="0">
              <a:latin typeface="Times New Roman" panose="02020603050405020304" pitchFamily="18" charset="0"/>
              <a:cs typeface="Times New Roman" panose="02020603050405020304" pitchFamily="18" charset="0"/>
            </a:endParaRPr>
          </a:p>
          <a:p>
            <a:r>
              <a:rPr lang="vi-VN" dirty="0">
                <a:latin typeface="Times New Roman" panose="02020603050405020304" pitchFamily="18" charset="0"/>
                <a:cs typeface="Times New Roman" panose="02020603050405020304" pitchFamily="18" charset="0"/>
              </a:rPr>
              <a:t>C. Vì Trái Đất hút các thanh nam châm về phía nó.</a:t>
            </a:r>
          </a:p>
          <a:p>
            <a:endParaRPr lang="vi-VN" dirty="0">
              <a:latin typeface="Times New Roman" panose="02020603050405020304" pitchFamily="18" charset="0"/>
              <a:cs typeface="Times New Roman" panose="02020603050405020304" pitchFamily="18" charset="0"/>
            </a:endParaRPr>
          </a:p>
          <a:p>
            <a:r>
              <a:rPr lang="vi-VN" dirty="0">
                <a:latin typeface="Times New Roman" panose="02020603050405020304" pitchFamily="18" charset="0"/>
                <a:cs typeface="Times New Roman" panose="02020603050405020304" pitchFamily="18" charset="0"/>
              </a:rPr>
              <a:t>D. Vì mỗi cực của thanh nam châm để tự do luôn hướng về một cực của Trái Đất.</a:t>
            </a:r>
            <a:endParaRPr lang="en-US" dirty="0">
              <a:latin typeface="Times New Roman" panose="02020603050405020304" pitchFamily="18" charset="0"/>
              <a:cs typeface="Times New Roman" panose="02020603050405020304" pitchFamily="18" charset="0"/>
            </a:endParaRPr>
          </a:p>
        </p:txBody>
      </p:sp>
      <p:sp>
        <p:nvSpPr>
          <p:cNvPr id="10" name="Line 3"/>
          <p:cNvSpPr>
            <a:spLocks noChangeShapeType="1"/>
          </p:cNvSpPr>
          <p:nvPr/>
        </p:nvSpPr>
        <p:spPr bwMode="auto">
          <a:xfrm>
            <a:off x="5757156" y="753043"/>
            <a:ext cx="24452" cy="572465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mbria"/>
            </a:endParaRPr>
          </a:p>
        </p:txBody>
      </p:sp>
      <p:sp>
        <p:nvSpPr>
          <p:cNvPr id="12" name="Rectangle 11"/>
          <p:cNvSpPr/>
          <p:nvPr/>
        </p:nvSpPr>
        <p:spPr>
          <a:xfrm>
            <a:off x="3163480" y="134557"/>
            <a:ext cx="2468176" cy="461665"/>
          </a:xfrm>
          <a:prstGeom prst="rect">
            <a:avLst/>
          </a:prstGeom>
        </p:spPr>
        <p:txBody>
          <a:bodyPr wrap="none">
            <a:spAutoFit/>
          </a:bodyPr>
          <a:lstStyle/>
          <a:p>
            <a:pPr indent="177800" algn="just"/>
            <a:r>
              <a:rPr lang="en-US" sz="2400" b="1" dirty="0" smtClean="0">
                <a:solidFill>
                  <a:srgbClr val="FF0000"/>
                </a:solidFill>
                <a:latin typeface="Times New Roman" pitchFamily="18" charset="0"/>
                <a:cs typeface="Times New Roman" pitchFamily="18" charset="0"/>
              </a:rPr>
              <a:t>TỰ KIỂM TRA</a:t>
            </a:r>
            <a:endParaRPr lang="en-US" sz="2400" b="1" dirty="0">
              <a:solidFill>
                <a:srgbClr val="FF0000"/>
              </a:solidFill>
              <a:latin typeface="Times New Roman" pitchFamily="18" charset="0"/>
              <a:cs typeface="Times New Roman" pitchFamily="18" charset="0"/>
            </a:endParaRPr>
          </a:p>
        </p:txBody>
      </p:sp>
      <p:pic>
        <p:nvPicPr>
          <p:cNvPr id="14" name="bensound-sunn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43504" y="5950017"/>
            <a:ext cx="609600" cy="609600"/>
          </a:xfrm>
          <a:prstGeom prst="rect">
            <a:avLst/>
          </a:prstGeom>
        </p:spPr>
      </p:pic>
    </p:spTree>
    <p:extLst>
      <p:ext uri="{BB962C8B-B14F-4D97-AF65-F5344CB8AC3E}">
        <p14:creationId xmlns:p14="http://schemas.microsoft.com/office/powerpoint/2010/main" val="412032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 fill="hold"/>
                                        <p:tgtEl>
                                          <p:spTgt spid="2"/>
                                        </p:tgtEl>
                                        <p:attrNameLst>
                                          <p:attrName>ppt_x</p:attrName>
                                        </p:attrNameLst>
                                      </p:cBhvr>
                                      <p:tavLst>
                                        <p:tav tm="0">
                                          <p:val>
                                            <p:strVal val="#ppt_x"/>
                                          </p:val>
                                        </p:tav>
                                        <p:tav tm="100000">
                                          <p:val>
                                            <p:strVal val="#ppt_x"/>
                                          </p:val>
                                        </p:tav>
                                      </p:tavLst>
                                    </p:anim>
                                    <p:anim calcmode="lin" valueType="num">
                                      <p:cBhvr additive="base">
                                        <p:cTn id="8" dur="1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10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10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4"/>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40042" fill="hold"/>
                                        <p:tgtEl>
                                          <p:spTgt spid="14"/>
                                        </p:tgtEl>
                                      </p:cBhvr>
                                    </p:cmd>
                                  </p:childTnLst>
                                </p:cTn>
                              </p:par>
                            </p:childTnLst>
                          </p:cTn>
                        </p:par>
                      </p:childTnLst>
                    </p:cTn>
                  </p:par>
                </p:childTnLst>
              </p:cTn>
              <p:nextCondLst>
                <p:cond evt="onClick" delay="0">
                  <p:tgtEl>
                    <p:spTgt spid="14"/>
                  </p:tgtEl>
                </p:cond>
              </p:nextCondLst>
            </p:seq>
            <p:audio>
              <p:cMediaNode vol="80000">
                <p:cTn id="29" fill="hold" display="0">
                  <p:stCondLst>
                    <p:cond delay="indefinite"/>
                  </p:stCondLst>
                  <p:endCondLst>
                    <p:cond evt="onStopAudio" delay="0">
                      <p:tgtEl>
                        <p:sldTgt/>
                      </p:tgtEl>
                    </p:cond>
                  </p:endCondLst>
                </p:cTn>
                <p:tgtEl>
                  <p:spTgt spid="14"/>
                </p:tgtEl>
              </p:cMediaNode>
            </p:audio>
          </p:childTnLst>
        </p:cTn>
      </p:par>
    </p:tnLst>
    <p:bldLst>
      <p:bldP spid="2" grpId="0"/>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2826" y="577995"/>
            <a:ext cx="5168721" cy="2031325"/>
          </a:xfrm>
          <a:prstGeom prst="rect">
            <a:avLst/>
          </a:prstGeom>
        </p:spPr>
        <p:txBody>
          <a:bodyPr wrap="square">
            <a:spAutoFit/>
          </a:bodyPr>
          <a:lstStyle/>
          <a:p>
            <a:pPr algn="just"/>
            <a:r>
              <a:rPr lang="en-US" b="1" dirty="0" err="1" smtClean="0">
                <a:solidFill>
                  <a:srgbClr val="92D050"/>
                </a:solidFill>
                <a:latin typeface="Times New Roman" panose="02020603050405020304" pitchFamily="18" charset="0"/>
                <a:cs typeface="Times New Roman" panose="02020603050405020304" pitchFamily="18" charset="0"/>
              </a:rPr>
              <a:t>Câu</a:t>
            </a:r>
            <a:r>
              <a:rPr lang="en-US" b="1" dirty="0" smtClean="0">
                <a:solidFill>
                  <a:srgbClr val="92D050"/>
                </a:solidFill>
                <a:latin typeface="Times New Roman" panose="02020603050405020304" pitchFamily="18" charset="0"/>
                <a:cs typeface="Times New Roman" panose="02020603050405020304" pitchFamily="18" charset="0"/>
              </a:rPr>
              <a:t> 5:</a:t>
            </a:r>
            <a:r>
              <a:rPr lang="en-US" dirty="0" smtClean="0">
                <a:solidFill>
                  <a:srgbClr val="92D050"/>
                </a:solidFill>
                <a:latin typeface="Times New Roman" panose="02020603050405020304" pitchFamily="18" charset="0"/>
                <a:cs typeface="Times New Roman" panose="02020603050405020304" pitchFamily="18" charset="0"/>
              </a:rPr>
              <a:t> </a:t>
            </a:r>
            <a:r>
              <a:rPr lang="en-US" dirty="0" err="1" smtClean="0">
                <a:solidFill>
                  <a:srgbClr val="92D050"/>
                </a:solidFill>
                <a:latin typeface="Times New Roman" panose="02020603050405020304" pitchFamily="18" charset="0"/>
                <a:cs typeface="Times New Roman" panose="02020603050405020304" pitchFamily="18" charset="0"/>
              </a:rPr>
              <a:t>Trong</a:t>
            </a:r>
            <a:r>
              <a:rPr lang="en-US" dirty="0" smtClean="0">
                <a:solidFill>
                  <a:srgbClr val="92D050"/>
                </a:solidFill>
                <a:latin typeface="Times New Roman" panose="02020603050405020304" pitchFamily="18" charset="0"/>
                <a:cs typeface="Times New Roman" panose="02020603050405020304" pitchFamily="18" charset="0"/>
              </a:rPr>
              <a:t> </a:t>
            </a:r>
            <a:r>
              <a:rPr lang="en-US" dirty="0" err="1" smtClean="0">
                <a:solidFill>
                  <a:srgbClr val="92D050"/>
                </a:solidFill>
                <a:latin typeface="Times New Roman" panose="02020603050405020304" pitchFamily="18" charset="0"/>
                <a:cs typeface="Times New Roman" panose="02020603050405020304" pitchFamily="18" charset="0"/>
              </a:rPr>
              <a:t>bệnh</a:t>
            </a:r>
            <a:r>
              <a:rPr lang="en-US" dirty="0" smtClean="0">
                <a:solidFill>
                  <a:srgbClr val="92D050"/>
                </a:solidFill>
                <a:latin typeface="Times New Roman" panose="02020603050405020304" pitchFamily="18" charset="0"/>
                <a:cs typeface="Times New Roman" panose="02020603050405020304" pitchFamily="18" charset="0"/>
              </a:rPr>
              <a:t> </a:t>
            </a:r>
            <a:r>
              <a:rPr lang="en-US" dirty="0" err="1" smtClean="0">
                <a:solidFill>
                  <a:srgbClr val="92D050"/>
                </a:solidFill>
                <a:latin typeface="Times New Roman" panose="02020603050405020304" pitchFamily="18" charset="0"/>
                <a:cs typeface="Times New Roman" panose="02020603050405020304" pitchFamily="18" charset="0"/>
              </a:rPr>
              <a:t>viện</a:t>
            </a:r>
            <a:r>
              <a:rPr lang="en-US" dirty="0" smtClean="0">
                <a:solidFill>
                  <a:srgbClr val="92D050"/>
                </a:solidFill>
                <a:latin typeface="Times New Roman" panose="02020603050405020304" pitchFamily="18" charset="0"/>
                <a:cs typeface="Times New Roman" panose="02020603050405020304" pitchFamily="18" charset="0"/>
              </a:rPr>
              <a:t>, </a:t>
            </a:r>
            <a:r>
              <a:rPr lang="en-US" dirty="0" err="1" smtClean="0">
                <a:solidFill>
                  <a:srgbClr val="92D050"/>
                </a:solidFill>
                <a:latin typeface="Times New Roman" panose="02020603050405020304" pitchFamily="18" charset="0"/>
                <a:cs typeface="Times New Roman" panose="02020603050405020304" pitchFamily="18" charset="0"/>
              </a:rPr>
              <a:t>các</a:t>
            </a:r>
            <a:r>
              <a:rPr lang="en-US" dirty="0" smtClean="0">
                <a:solidFill>
                  <a:srgbClr val="92D050"/>
                </a:solidFill>
                <a:latin typeface="Times New Roman" panose="02020603050405020304" pitchFamily="18" charset="0"/>
                <a:cs typeface="Times New Roman" panose="02020603050405020304" pitchFamily="18" charset="0"/>
              </a:rPr>
              <a:t> </a:t>
            </a:r>
            <a:r>
              <a:rPr lang="en-US" dirty="0" err="1" smtClean="0">
                <a:solidFill>
                  <a:srgbClr val="92D050"/>
                </a:solidFill>
                <a:latin typeface="Times New Roman" panose="02020603050405020304" pitchFamily="18" charset="0"/>
                <a:cs typeface="Times New Roman" panose="02020603050405020304" pitchFamily="18" charset="0"/>
              </a:rPr>
              <a:t>bác</a:t>
            </a:r>
            <a:r>
              <a:rPr lang="en-US" dirty="0" smtClean="0">
                <a:solidFill>
                  <a:srgbClr val="92D050"/>
                </a:solidFill>
                <a:latin typeface="Times New Roman" panose="02020603050405020304" pitchFamily="18" charset="0"/>
                <a:cs typeface="Times New Roman" panose="02020603050405020304" pitchFamily="18" charset="0"/>
              </a:rPr>
              <a:t> </a:t>
            </a:r>
            <a:r>
              <a:rPr lang="en-US" dirty="0" err="1" smtClean="0">
                <a:solidFill>
                  <a:srgbClr val="92D050"/>
                </a:solidFill>
                <a:latin typeface="Times New Roman" panose="02020603050405020304" pitchFamily="18" charset="0"/>
                <a:cs typeface="Times New Roman" panose="02020603050405020304" pitchFamily="18" charset="0"/>
              </a:rPr>
              <a:t>sĩ</a:t>
            </a:r>
            <a:r>
              <a:rPr lang="en-US" dirty="0" smtClean="0">
                <a:solidFill>
                  <a:srgbClr val="92D050"/>
                </a:solidFill>
                <a:latin typeface="Times New Roman" panose="02020603050405020304" pitchFamily="18" charset="0"/>
                <a:cs typeface="Times New Roman" panose="02020603050405020304" pitchFamily="18" charset="0"/>
              </a:rPr>
              <a:t> </a:t>
            </a:r>
            <a:r>
              <a:rPr lang="en-US" dirty="0" err="1" smtClean="0">
                <a:solidFill>
                  <a:srgbClr val="92D050"/>
                </a:solidFill>
                <a:latin typeface="Times New Roman" panose="02020603050405020304" pitchFamily="18" charset="0"/>
                <a:cs typeface="Times New Roman" panose="02020603050405020304" pitchFamily="18" charset="0"/>
              </a:rPr>
              <a:t>phẫu</a:t>
            </a:r>
            <a:r>
              <a:rPr lang="en-US" dirty="0" smtClean="0">
                <a:solidFill>
                  <a:srgbClr val="92D050"/>
                </a:solidFill>
                <a:latin typeface="Times New Roman" panose="02020603050405020304" pitchFamily="18" charset="0"/>
                <a:cs typeface="Times New Roman" panose="02020603050405020304" pitchFamily="18" charset="0"/>
              </a:rPr>
              <a:t> </a:t>
            </a:r>
            <a:r>
              <a:rPr lang="en-US" dirty="0" err="1" smtClean="0">
                <a:solidFill>
                  <a:srgbClr val="92D050"/>
                </a:solidFill>
                <a:latin typeface="Times New Roman" panose="02020603050405020304" pitchFamily="18" charset="0"/>
                <a:cs typeface="Times New Roman" panose="02020603050405020304" pitchFamily="18" charset="0"/>
              </a:rPr>
              <a:t>thuật</a:t>
            </a:r>
            <a:r>
              <a:rPr lang="en-US" dirty="0" smtClean="0">
                <a:solidFill>
                  <a:srgbClr val="92D050"/>
                </a:solidFill>
                <a:latin typeface="Times New Roman" panose="02020603050405020304" pitchFamily="18" charset="0"/>
                <a:cs typeface="Times New Roman" panose="02020603050405020304" pitchFamily="18" charset="0"/>
              </a:rPr>
              <a:t> </a:t>
            </a:r>
            <a:r>
              <a:rPr lang="en-US" dirty="0" err="1" smtClean="0">
                <a:solidFill>
                  <a:srgbClr val="92D050"/>
                </a:solidFill>
                <a:latin typeface="Times New Roman" panose="02020603050405020304" pitchFamily="18" charset="0"/>
                <a:cs typeface="Times New Roman" panose="02020603050405020304" pitchFamily="18" charset="0"/>
              </a:rPr>
              <a:t>có</a:t>
            </a:r>
            <a:r>
              <a:rPr lang="en-US" dirty="0" smtClean="0">
                <a:solidFill>
                  <a:srgbClr val="92D050"/>
                </a:solidFill>
                <a:latin typeface="Times New Roman" panose="02020603050405020304" pitchFamily="18" charset="0"/>
                <a:cs typeface="Times New Roman" panose="02020603050405020304" pitchFamily="18" charset="0"/>
              </a:rPr>
              <a:t> </a:t>
            </a:r>
            <a:r>
              <a:rPr lang="en-US" dirty="0" err="1" smtClean="0">
                <a:solidFill>
                  <a:srgbClr val="92D050"/>
                </a:solidFill>
                <a:latin typeface="Times New Roman" panose="02020603050405020304" pitchFamily="18" charset="0"/>
                <a:cs typeface="Times New Roman" panose="02020603050405020304" pitchFamily="18" charset="0"/>
              </a:rPr>
              <a:t>thể</a:t>
            </a:r>
            <a:r>
              <a:rPr lang="en-US" dirty="0" smtClean="0">
                <a:solidFill>
                  <a:srgbClr val="92D050"/>
                </a:solidFill>
                <a:latin typeface="Times New Roman" panose="02020603050405020304" pitchFamily="18" charset="0"/>
                <a:cs typeface="Times New Roman" panose="02020603050405020304" pitchFamily="18" charset="0"/>
              </a:rPr>
              <a:t> </a:t>
            </a:r>
            <a:r>
              <a:rPr lang="en-US" dirty="0" err="1" smtClean="0">
                <a:solidFill>
                  <a:srgbClr val="92D050"/>
                </a:solidFill>
                <a:latin typeface="Times New Roman" panose="02020603050405020304" pitchFamily="18" charset="0"/>
                <a:cs typeface="Times New Roman" panose="02020603050405020304" pitchFamily="18" charset="0"/>
              </a:rPr>
              <a:t>lấy</a:t>
            </a:r>
            <a:r>
              <a:rPr lang="en-US" dirty="0" smtClean="0">
                <a:solidFill>
                  <a:srgbClr val="92D050"/>
                </a:solidFill>
                <a:latin typeface="Times New Roman" panose="02020603050405020304" pitchFamily="18" charset="0"/>
                <a:cs typeface="Times New Roman" panose="02020603050405020304" pitchFamily="18" charset="0"/>
              </a:rPr>
              <a:t> </a:t>
            </a:r>
            <a:r>
              <a:rPr lang="en-US" dirty="0" err="1" smtClean="0">
                <a:solidFill>
                  <a:srgbClr val="92D050"/>
                </a:solidFill>
                <a:latin typeface="Times New Roman" panose="02020603050405020304" pitchFamily="18" charset="0"/>
                <a:cs typeface="Times New Roman" panose="02020603050405020304" pitchFamily="18" charset="0"/>
              </a:rPr>
              <a:t>các</a:t>
            </a:r>
            <a:r>
              <a:rPr lang="en-US" dirty="0" smtClean="0">
                <a:solidFill>
                  <a:srgbClr val="92D050"/>
                </a:solidFill>
                <a:latin typeface="Times New Roman" panose="02020603050405020304" pitchFamily="18" charset="0"/>
                <a:cs typeface="Times New Roman" panose="02020603050405020304" pitchFamily="18" charset="0"/>
              </a:rPr>
              <a:t> </a:t>
            </a:r>
            <a:r>
              <a:rPr lang="en-US" dirty="0" err="1" smtClean="0">
                <a:solidFill>
                  <a:srgbClr val="92D050"/>
                </a:solidFill>
                <a:latin typeface="Times New Roman" panose="02020603050405020304" pitchFamily="18" charset="0"/>
                <a:cs typeface="Times New Roman" panose="02020603050405020304" pitchFamily="18" charset="0"/>
              </a:rPr>
              <a:t>mạt</a:t>
            </a:r>
            <a:r>
              <a:rPr lang="en-US" dirty="0" smtClean="0">
                <a:solidFill>
                  <a:srgbClr val="92D050"/>
                </a:solidFill>
                <a:latin typeface="Times New Roman" panose="02020603050405020304" pitchFamily="18" charset="0"/>
                <a:cs typeface="Times New Roman" panose="02020603050405020304" pitchFamily="18" charset="0"/>
              </a:rPr>
              <a:t> </a:t>
            </a:r>
            <a:r>
              <a:rPr lang="en-US" dirty="0" err="1" smtClean="0">
                <a:solidFill>
                  <a:srgbClr val="92D050"/>
                </a:solidFill>
                <a:latin typeface="Times New Roman" panose="02020603050405020304" pitchFamily="18" charset="0"/>
                <a:cs typeface="Times New Roman" panose="02020603050405020304" pitchFamily="18" charset="0"/>
              </a:rPr>
              <a:t>sắt</a:t>
            </a:r>
            <a:r>
              <a:rPr lang="en-US" dirty="0" smtClean="0">
                <a:solidFill>
                  <a:srgbClr val="92D050"/>
                </a:solidFill>
                <a:latin typeface="Times New Roman" panose="02020603050405020304" pitchFamily="18" charset="0"/>
                <a:cs typeface="Times New Roman" panose="02020603050405020304" pitchFamily="18" charset="0"/>
              </a:rPr>
              <a:t> </a:t>
            </a:r>
            <a:r>
              <a:rPr lang="en-US" dirty="0" err="1" smtClean="0">
                <a:solidFill>
                  <a:srgbClr val="92D050"/>
                </a:solidFill>
                <a:latin typeface="Times New Roman" panose="02020603050405020304" pitchFamily="18" charset="0"/>
                <a:cs typeface="Times New Roman" panose="02020603050405020304" pitchFamily="18" charset="0"/>
              </a:rPr>
              <a:t>nhỏ</a:t>
            </a:r>
            <a:r>
              <a:rPr lang="en-US" dirty="0" smtClean="0">
                <a:solidFill>
                  <a:srgbClr val="92D050"/>
                </a:solidFill>
                <a:latin typeface="Times New Roman" panose="02020603050405020304" pitchFamily="18" charset="0"/>
                <a:cs typeface="Times New Roman" panose="02020603050405020304" pitchFamily="18" charset="0"/>
              </a:rPr>
              <a:t> li </a:t>
            </a:r>
            <a:r>
              <a:rPr lang="en-US" dirty="0" err="1" smtClean="0">
                <a:solidFill>
                  <a:srgbClr val="92D050"/>
                </a:solidFill>
                <a:latin typeface="Times New Roman" panose="02020603050405020304" pitchFamily="18" charset="0"/>
                <a:cs typeface="Times New Roman" panose="02020603050405020304" pitchFamily="18" charset="0"/>
              </a:rPr>
              <a:t>ti</a:t>
            </a:r>
            <a:r>
              <a:rPr lang="en-US" dirty="0" smtClean="0">
                <a:solidFill>
                  <a:srgbClr val="92D050"/>
                </a:solidFill>
                <a:latin typeface="Times New Roman" panose="02020603050405020304" pitchFamily="18" charset="0"/>
                <a:cs typeface="Times New Roman" panose="02020603050405020304" pitchFamily="18" charset="0"/>
              </a:rPr>
              <a:t> </a:t>
            </a:r>
            <a:r>
              <a:rPr lang="en-US" dirty="0" err="1" smtClean="0">
                <a:solidFill>
                  <a:srgbClr val="92D050"/>
                </a:solidFill>
                <a:latin typeface="Times New Roman" panose="02020603050405020304" pitchFamily="18" charset="0"/>
                <a:cs typeface="Times New Roman" panose="02020603050405020304" pitchFamily="18" charset="0"/>
              </a:rPr>
              <a:t>ra</a:t>
            </a:r>
            <a:r>
              <a:rPr lang="en-US" dirty="0" smtClean="0">
                <a:solidFill>
                  <a:srgbClr val="92D050"/>
                </a:solidFill>
                <a:latin typeface="Times New Roman" panose="02020603050405020304" pitchFamily="18" charset="0"/>
                <a:cs typeface="Times New Roman" panose="02020603050405020304" pitchFamily="18" charset="0"/>
              </a:rPr>
              <a:t> </a:t>
            </a:r>
            <a:r>
              <a:rPr lang="en-US" dirty="0" err="1" smtClean="0">
                <a:solidFill>
                  <a:srgbClr val="92D050"/>
                </a:solidFill>
                <a:latin typeface="Times New Roman" panose="02020603050405020304" pitchFamily="18" charset="0"/>
                <a:cs typeface="Times New Roman" panose="02020603050405020304" pitchFamily="18" charset="0"/>
              </a:rPr>
              <a:t>khỏi</a:t>
            </a:r>
            <a:r>
              <a:rPr lang="en-US" dirty="0" smtClean="0">
                <a:solidFill>
                  <a:srgbClr val="92D050"/>
                </a:solidFill>
                <a:latin typeface="Times New Roman" panose="02020603050405020304" pitchFamily="18" charset="0"/>
                <a:cs typeface="Times New Roman" panose="02020603050405020304" pitchFamily="18" charset="0"/>
              </a:rPr>
              <a:t> </a:t>
            </a:r>
            <a:r>
              <a:rPr lang="en-US" dirty="0" err="1" smtClean="0">
                <a:solidFill>
                  <a:srgbClr val="92D050"/>
                </a:solidFill>
                <a:latin typeface="Times New Roman" panose="02020603050405020304" pitchFamily="18" charset="0"/>
                <a:cs typeface="Times New Roman" panose="02020603050405020304" pitchFamily="18" charset="0"/>
              </a:rPr>
              <a:t>mắt</a:t>
            </a:r>
            <a:r>
              <a:rPr lang="en-US" dirty="0" smtClean="0">
                <a:solidFill>
                  <a:srgbClr val="92D050"/>
                </a:solidFill>
                <a:latin typeface="Times New Roman" panose="02020603050405020304" pitchFamily="18" charset="0"/>
                <a:cs typeface="Times New Roman" panose="02020603050405020304" pitchFamily="18" charset="0"/>
              </a:rPr>
              <a:t> </a:t>
            </a:r>
            <a:r>
              <a:rPr lang="en-US" dirty="0" err="1" smtClean="0">
                <a:solidFill>
                  <a:srgbClr val="92D050"/>
                </a:solidFill>
                <a:latin typeface="Times New Roman" panose="02020603050405020304" pitchFamily="18" charset="0"/>
                <a:cs typeface="Times New Roman" panose="02020603050405020304" pitchFamily="18" charset="0"/>
              </a:rPr>
              <a:t>của</a:t>
            </a:r>
            <a:r>
              <a:rPr lang="en-US" dirty="0" smtClean="0">
                <a:solidFill>
                  <a:srgbClr val="92D050"/>
                </a:solidFill>
                <a:latin typeface="Times New Roman" panose="02020603050405020304" pitchFamily="18" charset="0"/>
                <a:cs typeface="Times New Roman" panose="02020603050405020304" pitchFamily="18" charset="0"/>
              </a:rPr>
              <a:t> </a:t>
            </a:r>
            <a:r>
              <a:rPr lang="en-US" dirty="0" err="1" smtClean="0">
                <a:solidFill>
                  <a:srgbClr val="92D050"/>
                </a:solidFill>
                <a:latin typeface="Times New Roman" panose="02020603050405020304" pitchFamily="18" charset="0"/>
                <a:cs typeface="Times New Roman" panose="02020603050405020304" pitchFamily="18" charset="0"/>
              </a:rPr>
              <a:t>bệnh</a:t>
            </a:r>
            <a:r>
              <a:rPr lang="en-US" dirty="0" smtClean="0">
                <a:solidFill>
                  <a:srgbClr val="92D050"/>
                </a:solidFill>
                <a:latin typeface="Times New Roman" panose="02020603050405020304" pitchFamily="18" charset="0"/>
                <a:cs typeface="Times New Roman" panose="02020603050405020304" pitchFamily="18" charset="0"/>
              </a:rPr>
              <a:t> </a:t>
            </a:r>
            <a:r>
              <a:rPr lang="en-US" dirty="0" err="1" smtClean="0">
                <a:solidFill>
                  <a:srgbClr val="92D050"/>
                </a:solidFill>
                <a:latin typeface="Times New Roman" panose="02020603050405020304" pitchFamily="18" charset="0"/>
                <a:cs typeface="Times New Roman" panose="02020603050405020304" pitchFamily="18" charset="0"/>
              </a:rPr>
              <a:t>nhân</a:t>
            </a:r>
            <a:r>
              <a:rPr lang="en-US" dirty="0" smtClean="0">
                <a:solidFill>
                  <a:srgbClr val="92D050"/>
                </a:solidFill>
                <a:latin typeface="Times New Roman" panose="02020603050405020304" pitchFamily="18" charset="0"/>
                <a:cs typeface="Times New Roman" panose="02020603050405020304" pitchFamily="18" charset="0"/>
              </a:rPr>
              <a:t> </a:t>
            </a:r>
            <a:r>
              <a:rPr lang="en-US" dirty="0" err="1" smtClean="0">
                <a:solidFill>
                  <a:srgbClr val="92D050"/>
                </a:solidFill>
                <a:latin typeface="Times New Roman" panose="02020603050405020304" pitchFamily="18" charset="0"/>
                <a:cs typeface="Times New Roman" panose="02020603050405020304" pitchFamily="18" charset="0"/>
              </a:rPr>
              <a:t>một</a:t>
            </a:r>
            <a:r>
              <a:rPr lang="en-US" dirty="0" smtClean="0">
                <a:solidFill>
                  <a:srgbClr val="92D050"/>
                </a:solidFill>
                <a:latin typeface="Times New Roman" panose="02020603050405020304" pitchFamily="18" charset="0"/>
                <a:cs typeface="Times New Roman" panose="02020603050405020304" pitchFamily="18" charset="0"/>
              </a:rPr>
              <a:t> </a:t>
            </a:r>
            <a:r>
              <a:rPr lang="en-US" dirty="0" err="1" smtClean="0">
                <a:solidFill>
                  <a:srgbClr val="92D050"/>
                </a:solidFill>
                <a:latin typeface="Times New Roman" panose="02020603050405020304" pitchFamily="18" charset="0"/>
                <a:cs typeface="Times New Roman" panose="02020603050405020304" pitchFamily="18" charset="0"/>
              </a:rPr>
              <a:t>cách</a:t>
            </a:r>
            <a:r>
              <a:rPr lang="en-US" dirty="0" smtClean="0">
                <a:solidFill>
                  <a:srgbClr val="92D050"/>
                </a:solidFill>
                <a:latin typeface="Times New Roman" panose="02020603050405020304" pitchFamily="18" charset="0"/>
                <a:cs typeface="Times New Roman" panose="02020603050405020304" pitchFamily="18" charset="0"/>
              </a:rPr>
              <a:t> an </a:t>
            </a:r>
            <a:r>
              <a:rPr lang="en-US" dirty="0" err="1" smtClean="0">
                <a:solidFill>
                  <a:srgbClr val="92D050"/>
                </a:solidFill>
                <a:latin typeface="Times New Roman" panose="02020603050405020304" pitchFamily="18" charset="0"/>
                <a:cs typeface="Times New Roman" panose="02020603050405020304" pitchFamily="18" charset="0"/>
              </a:rPr>
              <a:t>toàn</a:t>
            </a:r>
            <a:r>
              <a:rPr lang="en-US" dirty="0" smtClean="0">
                <a:solidFill>
                  <a:srgbClr val="92D050"/>
                </a:solidFill>
                <a:latin typeface="Times New Roman" panose="02020603050405020304" pitchFamily="18" charset="0"/>
                <a:cs typeface="Times New Roman" panose="02020603050405020304" pitchFamily="18" charset="0"/>
              </a:rPr>
              <a:t> </a:t>
            </a:r>
            <a:r>
              <a:rPr lang="en-US" dirty="0" err="1" smtClean="0">
                <a:solidFill>
                  <a:srgbClr val="92D050"/>
                </a:solidFill>
                <a:latin typeface="Times New Roman" panose="02020603050405020304" pitchFamily="18" charset="0"/>
                <a:cs typeface="Times New Roman" panose="02020603050405020304" pitchFamily="18" charset="0"/>
              </a:rPr>
              <a:t>bằng</a:t>
            </a:r>
            <a:r>
              <a:rPr lang="en-US" dirty="0" smtClean="0">
                <a:solidFill>
                  <a:srgbClr val="92D050"/>
                </a:solidFill>
                <a:latin typeface="Times New Roman" panose="02020603050405020304" pitchFamily="18" charset="0"/>
                <a:cs typeface="Times New Roman" panose="02020603050405020304" pitchFamily="18" charset="0"/>
              </a:rPr>
              <a:t> </a:t>
            </a:r>
            <a:r>
              <a:rPr lang="en-US" dirty="0" err="1" smtClean="0">
                <a:solidFill>
                  <a:srgbClr val="92D050"/>
                </a:solidFill>
                <a:latin typeface="Times New Roman" panose="02020603050405020304" pitchFamily="18" charset="0"/>
                <a:cs typeface="Times New Roman" panose="02020603050405020304" pitchFamily="18" charset="0"/>
              </a:rPr>
              <a:t>dụng</a:t>
            </a:r>
            <a:r>
              <a:rPr lang="en-US" dirty="0" smtClean="0">
                <a:solidFill>
                  <a:srgbClr val="92D050"/>
                </a:solidFill>
                <a:latin typeface="Times New Roman" panose="02020603050405020304" pitchFamily="18" charset="0"/>
                <a:cs typeface="Times New Roman" panose="02020603050405020304" pitchFamily="18" charset="0"/>
              </a:rPr>
              <a:t> </a:t>
            </a:r>
            <a:r>
              <a:rPr lang="en-US" dirty="0" err="1" smtClean="0">
                <a:solidFill>
                  <a:srgbClr val="92D050"/>
                </a:solidFill>
                <a:latin typeface="Times New Roman" panose="02020603050405020304" pitchFamily="18" charset="0"/>
                <a:cs typeface="Times New Roman" panose="02020603050405020304" pitchFamily="18" charset="0"/>
              </a:rPr>
              <a:t>cụ</a:t>
            </a:r>
            <a:r>
              <a:rPr lang="en-US" dirty="0" smtClean="0">
                <a:solidFill>
                  <a:srgbClr val="92D050"/>
                </a:solidFill>
                <a:latin typeface="Times New Roman" panose="02020603050405020304" pitchFamily="18" charset="0"/>
                <a:cs typeface="Times New Roman" panose="02020603050405020304" pitchFamily="18" charset="0"/>
              </a:rPr>
              <a:t> </a:t>
            </a:r>
            <a:r>
              <a:rPr lang="en-US" dirty="0" err="1" smtClean="0">
                <a:solidFill>
                  <a:srgbClr val="92D050"/>
                </a:solidFill>
                <a:latin typeface="Times New Roman" panose="02020603050405020304" pitchFamily="18" charset="0"/>
                <a:cs typeface="Times New Roman" panose="02020603050405020304" pitchFamily="18" charset="0"/>
              </a:rPr>
              <a:t>nào</a:t>
            </a:r>
            <a:r>
              <a:rPr lang="en-US" dirty="0" smtClean="0">
                <a:solidFill>
                  <a:srgbClr val="92D050"/>
                </a:solidFill>
                <a:latin typeface="Times New Roman" panose="02020603050405020304" pitchFamily="18" charset="0"/>
                <a:cs typeface="Times New Roman" panose="02020603050405020304" pitchFamily="18" charset="0"/>
              </a:rPr>
              <a:t> </a:t>
            </a:r>
            <a:r>
              <a:rPr lang="en-US" dirty="0" err="1" smtClean="0">
                <a:solidFill>
                  <a:srgbClr val="92D050"/>
                </a:solidFill>
                <a:latin typeface="Times New Roman" panose="02020603050405020304" pitchFamily="18" charset="0"/>
                <a:cs typeface="Times New Roman" panose="02020603050405020304" pitchFamily="18" charset="0"/>
              </a:rPr>
              <a:t>sau</a:t>
            </a:r>
            <a:r>
              <a:rPr lang="en-US" dirty="0" smtClean="0">
                <a:solidFill>
                  <a:srgbClr val="92D050"/>
                </a:solidFill>
                <a:latin typeface="Times New Roman" panose="02020603050405020304" pitchFamily="18" charset="0"/>
                <a:cs typeface="Times New Roman" panose="02020603050405020304" pitchFamily="18" charset="0"/>
              </a:rPr>
              <a:t> </a:t>
            </a:r>
            <a:r>
              <a:rPr lang="en-US" dirty="0" err="1" smtClean="0">
                <a:solidFill>
                  <a:srgbClr val="92D050"/>
                </a:solidFill>
                <a:latin typeface="Times New Roman" panose="02020603050405020304" pitchFamily="18" charset="0"/>
                <a:cs typeface="Times New Roman" panose="02020603050405020304" pitchFamily="18" charset="0"/>
              </a:rPr>
              <a:t>đây</a:t>
            </a:r>
            <a:r>
              <a:rPr lang="en-US" dirty="0" smtClean="0">
                <a:solidFill>
                  <a:srgbClr val="92D050"/>
                </a:solidFill>
                <a:latin typeface="Times New Roman" panose="02020603050405020304" pitchFamily="18" charset="0"/>
                <a:cs typeface="Times New Roman" panose="02020603050405020304" pitchFamily="18" charset="0"/>
              </a:rPr>
              <a:t>?</a:t>
            </a:r>
          </a:p>
          <a:p>
            <a:pPr algn="just"/>
            <a:r>
              <a:rPr lang="en-US" dirty="0" smtClean="0">
                <a:solidFill>
                  <a:srgbClr val="000000"/>
                </a:solidFill>
                <a:latin typeface="Times New Roman" panose="02020603050405020304" pitchFamily="18" charset="0"/>
                <a:cs typeface="Times New Roman" panose="02020603050405020304" pitchFamily="18" charset="0"/>
              </a:rPr>
              <a:t>A. </a:t>
            </a:r>
            <a:r>
              <a:rPr lang="en-US" dirty="0" err="1" smtClean="0">
                <a:solidFill>
                  <a:srgbClr val="000000"/>
                </a:solidFill>
                <a:latin typeface="Times New Roman" panose="02020603050405020304" pitchFamily="18" charset="0"/>
                <a:cs typeface="Times New Roman" panose="02020603050405020304" pitchFamily="18" charset="0"/>
              </a:rPr>
              <a:t>Dùng</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kéo</a:t>
            </a:r>
            <a:endParaRPr lang="en-US" dirty="0" smtClean="0">
              <a:solidFill>
                <a:srgbClr val="000000"/>
              </a:solidFill>
              <a:latin typeface="Times New Roman" panose="02020603050405020304" pitchFamily="18" charset="0"/>
              <a:cs typeface="Times New Roman" panose="02020603050405020304" pitchFamily="18" charset="0"/>
            </a:endParaRPr>
          </a:p>
          <a:p>
            <a:pPr algn="just"/>
            <a:r>
              <a:rPr lang="en-US" dirty="0" smtClean="0">
                <a:solidFill>
                  <a:srgbClr val="000000"/>
                </a:solidFill>
                <a:latin typeface="Times New Roman" panose="02020603050405020304" pitchFamily="18" charset="0"/>
                <a:cs typeface="Times New Roman" panose="02020603050405020304" pitchFamily="18" charset="0"/>
              </a:rPr>
              <a:t>B. </a:t>
            </a:r>
            <a:r>
              <a:rPr lang="en-US" dirty="0" err="1" smtClean="0">
                <a:solidFill>
                  <a:srgbClr val="000000"/>
                </a:solidFill>
                <a:latin typeface="Times New Roman" panose="02020603050405020304" pitchFamily="18" charset="0"/>
                <a:cs typeface="Times New Roman" panose="02020603050405020304" pitchFamily="18" charset="0"/>
              </a:rPr>
              <a:t>Dùng</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nam</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châm</a:t>
            </a:r>
            <a:endParaRPr lang="en-US" dirty="0" smtClean="0">
              <a:solidFill>
                <a:srgbClr val="000000"/>
              </a:solidFill>
              <a:latin typeface="Times New Roman" panose="02020603050405020304" pitchFamily="18" charset="0"/>
              <a:cs typeface="Times New Roman" panose="02020603050405020304" pitchFamily="18" charset="0"/>
            </a:endParaRPr>
          </a:p>
          <a:p>
            <a:pPr algn="just"/>
            <a:r>
              <a:rPr lang="en-US" dirty="0" smtClean="0">
                <a:solidFill>
                  <a:srgbClr val="000000"/>
                </a:solidFill>
                <a:latin typeface="Times New Roman" panose="02020603050405020304" pitchFamily="18" charset="0"/>
                <a:cs typeface="Times New Roman" panose="02020603050405020304" pitchFamily="18" charset="0"/>
              </a:rPr>
              <a:t>C. </a:t>
            </a:r>
            <a:r>
              <a:rPr lang="en-US" dirty="0" err="1" smtClean="0">
                <a:solidFill>
                  <a:srgbClr val="000000"/>
                </a:solidFill>
                <a:latin typeface="Times New Roman" panose="02020603050405020304" pitchFamily="18" charset="0"/>
                <a:cs typeface="Times New Roman" panose="02020603050405020304" pitchFamily="18" charset="0"/>
              </a:rPr>
              <a:t>Dùng</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kìm</a:t>
            </a:r>
            <a:endParaRPr lang="en-US" dirty="0" smtClean="0">
              <a:solidFill>
                <a:srgbClr val="000000"/>
              </a:solidFill>
              <a:latin typeface="Times New Roman" panose="02020603050405020304" pitchFamily="18" charset="0"/>
              <a:cs typeface="Times New Roman" panose="02020603050405020304" pitchFamily="18" charset="0"/>
            </a:endParaRPr>
          </a:p>
          <a:p>
            <a:pPr algn="just"/>
            <a:r>
              <a:rPr lang="en-US" dirty="0" smtClean="0">
                <a:solidFill>
                  <a:srgbClr val="000000"/>
                </a:solidFill>
                <a:latin typeface="Times New Roman" panose="02020603050405020304" pitchFamily="18" charset="0"/>
                <a:cs typeface="Times New Roman" panose="02020603050405020304" pitchFamily="18" charset="0"/>
              </a:rPr>
              <a:t>D. </a:t>
            </a:r>
            <a:r>
              <a:rPr lang="en-US" dirty="0" err="1" smtClean="0">
                <a:solidFill>
                  <a:srgbClr val="000000"/>
                </a:solidFill>
                <a:latin typeface="Times New Roman" panose="02020603050405020304" pitchFamily="18" charset="0"/>
                <a:cs typeface="Times New Roman" panose="02020603050405020304" pitchFamily="18" charset="0"/>
              </a:rPr>
              <a:t>Dùng</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một</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viên</a:t>
            </a:r>
            <a:r>
              <a:rPr lang="en-US" dirty="0" smtClean="0">
                <a:solidFill>
                  <a:srgbClr val="000000"/>
                </a:solidFill>
                <a:latin typeface="Times New Roman" panose="02020603050405020304" pitchFamily="18" charset="0"/>
                <a:cs typeface="Times New Roman" panose="02020603050405020304" pitchFamily="18" charset="0"/>
              </a:rPr>
              <a:t> bi </a:t>
            </a:r>
            <a:r>
              <a:rPr lang="en-US" dirty="0" err="1" smtClean="0">
                <a:solidFill>
                  <a:srgbClr val="000000"/>
                </a:solidFill>
                <a:latin typeface="Times New Roman" panose="02020603050405020304" pitchFamily="18" charset="0"/>
                <a:cs typeface="Times New Roman" panose="02020603050405020304" pitchFamily="18" charset="0"/>
              </a:rPr>
              <a:t>còn</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tốt</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726360" y="549236"/>
            <a:ext cx="5029202" cy="1754326"/>
          </a:xfrm>
          <a:prstGeom prst="rect">
            <a:avLst/>
          </a:prstGeom>
        </p:spPr>
        <p:txBody>
          <a:bodyPr wrap="square">
            <a:spAutoFit/>
          </a:bodyPr>
          <a:lstStyle/>
          <a:p>
            <a:r>
              <a:rPr lang="vi-VN" dirty="0">
                <a:solidFill>
                  <a:srgbClr val="92D050"/>
                </a:solidFill>
                <a:latin typeface="Times New Roman" panose="02020603050405020304" pitchFamily="18" charset="0"/>
                <a:cs typeface="Times New Roman" panose="02020603050405020304" pitchFamily="18" charset="0"/>
              </a:rPr>
              <a:t>Câu </a:t>
            </a:r>
            <a:r>
              <a:rPr lang="en-US" dirty="0">
                <a:solidFill>
                  <a:srgbClr val="92D050"/>
                </a:solidFill>
                <a:latin typeface="Times New Roman" panose="02020603050405020304" pitchFamily="18" charset="0"/>
                <a:cs typeface="Times New Roman" panose="02020603050405020304" pitchFamily="18" charset="0"/>
              </a:rPr>
              <a:t>6</a:t>
            </a:r>
            <a:r>
              <a:rPr lang="vi-VN" dirty="0" smtClean="0">
                <a:solidFill>
                  <a:srgbClr val="92D050"/>
                </a:solidFill>
                <a:latin typeface="Times New Roman" panose="02020603050405020304" pitchFamily="18" charset="0"/>
                <a:cs typeface="Times New Roman" panose="02020603050405020304" pitchFamily="18" charset="0"/>
              </a:rPr>
              <a:t>: </a:t>
            </a:r>
            <a:r>
              <a:rPr lang="vi-VN" dirty="0">
                <a:solidFill>
                  <a:srgbClr val="92D050"/>
                </a:solidFill>
                <a:latin typeface="Times New Roman" panose="02020603050405020304" pitchFamily="18" charset="0"/>
                <a:cs typeface="Times New Roman" panose="02020603050405020304" pitchFamily="18" charset="0"/>
              </a:rPr>
              <a:t>Dụng cụ nào dưới đây không có nam châm vĩnh cửu?</a:t>
            </a:r>
          </a:p>
          <a:p>
            <a:r>
              <a:rPr lang="vi-VN" dirty="0" smtClean="0">
                <a:latin typeface="Times New Roman" panose="02020603050405020304" pitchFamily="18" charset="0"/>
                <a:cs typeface="Times New Roman" panose="02020603050405020304" pitchFamily="18" charset="0"/>
              </a:rPr>
              <a:t>A</a:t>
            </a:r>
            <a:r>
              <a:rPr lang="vi-VN" dirty="0">
                <a:latin typeface="Times New Roman" panose="02020603050405020304" pitchFamily="18" charset="0"/>
                <a:cs typeface="Times New Roman" panose="02020603050405020304" pitchFamily="18" charset="0"/>
              </a:rPr>
              <a:t>. La bàn</a:t>
            </a:r>
          </a:p>
          <a:p>
            <a:r>
              <a:rPr lang="vi-VN" dirty="0" smtClean="0">
                <a:latin typeface="Times New Roman" panose="02020603050405020304" pitchFamily="18" charset="0"/>
                <a:cs typeface="Times New Roman" panose="02020603050405020304" pitchFamily="18" charset="0"/>
              </a:rPr>
              <a:t>B</a:t>
            </a:r>
            <a:r>
              <a:rPr lang="vi-VN" dirty="0">
                <a:latin typeface="Times New Roman" panose="02020603050405020304" pitchFamily="18" charset="0"/>
                <a:cs typeface="Times New Roman" panose="02020603050405020304" pitchFamily="18" charset="0"/>
              </a:rPr>
              <a:t>. Loa điện</a:t>
            </a:r>
          </a:p>
          <a:p>
            <a:r>
              <a:rPr lang="vi-VN" dirty="0" smtClean="0">
                <a:latin typeface="Times New Roman" panose="02020603050405020304" pitchFamily="18" charset="0"/>
                <a:cs typeface="Times New Roman" panose="02020603050405020304" pitchFamily="18" charset="0"/>
              </a:rPr>
              <a:t>C</a:t>
            </a:r>
            <a:r>
              <a:rPr lang="vi-VN" dirty="0">
                <a:latin typeface="Times New Roman" panose="02020603050405020304" pitchFamily="18" charset="0"/>
                <a:cs typeface="Times New Roman" panose="02020603050405020304" pitchFamily="18" charset="0"/>
              </a:rPr>
              <a:t>. Rơ le điện từ</a:t>
            </a:r>
          </a:p>
          <a:p>
            <a:r>
              <a:rPr lang="vi-VN" dirty="0" smtClean="0">
                <a:latin typeface="Times New Roman" panose="02020603050405020304" pitchFamily="18" charset="0"/>
                <a:cs typeface="Times New Roman" panose="02020603050405020304" pitchFamily="18" charset="0"/>
              </a:rPr>
              <a:t>D</a:t>
            </a:r>
            <a:r>
              <a:rPr lang="vi-VN" dirty="0">
                <a:latin typeface="Times New Roman" panose="02020603050405020304" pitchFamily="18" charset="0"/>
                <a:cs typeface="Times New Roman" panose="02020603050405020304" pitchFamily="18" charset="0"/>
              </a:rPr>
              <a:t>. Đinamo xe đạp</a:t>
            </a:r>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712619" y="3499531"/>
            <a:ext cx="10397551" cy="2308324"/>
          </a:xfrm>
          <a:prstGeom prst="rect">
            <a:avLst/>
          </a:prstGeom>
        </p:spPr>
        <p:txBody>
          <a:bodyPr wrap="square">
            <a:spAutoFit/>
          </a:bodyPr>
          <a:lstStyle/>
          <a:p>
            <a:r>
              <a:rPr lang="vi-VN" dirty="0">
                <a:solidFill>
                  <a:srgbClr val="92D050"/>
                </a:solidFill>
                <a:latin typeface="Times New Roman" panose="02020603050405020304" pitchFamily="18" charset="0"/>
                <a:cs typeface="Times New Roman" panose="02020603050405020304" pitchFamily="18" charset="0"/>
              </a:rPr>
              <a:t>Câu </a:t>
            </a:r>
            <a:r>
              <a:rPr lang="en-US" dirty="0" smtClean="0">
                <a:solidFill>
                  <a:srgbClr val="92D050"/>
                </a:solidFill>
                <a:latin typeface="Times New Roman" panose="02020603050405020304" pitchFamily="18" charset="0"/>
                <a:cs typeface="Times New Roman" panose="02020603050405020304" pitchFamily="18" charset="0"/>
              </a:rPr>
              <a:t>7</a:t>
            </a:r>
            <a:r>
              <a:rPr lang="vi-VN" dirty="0" smtClean="0">
                <a:solidFill>
                  <a:srgbClr val="92D050"/>
                </a:solidFill>
                <a:latin typeface="Times New Roman" panose="02020603050405020304" pitchFamily="18" charset="0"/>
                <a:cs typeface="Times New Roman" panose="02020603050405020304" pitchFamily="18" charset="0"/>
              </a:rPr>
              <a:t>: </a:t>
            </a:r>
            <a:r>
              <a:rPr lang="vi-VN" dirty="0">
                <a:solidFill>
                  <a:srgbClr val="92D050"/>
                </a:solidFill>
                <a:latin typeface="Times New Roman" panose="02020603050405020304" pitchFamily="18" charset="0"/>
                <a:cs typeface="Times New Roman" panose="02020603050405020304" pitchFamily="18" charset="0"/>
              </a:rPr>
              <a:t>Có hai thanh kim loại A, B bề ngoài giống hệt nhau, trong đó một thanh là nam châm. Làm thế nào để xác định được thanh nào là nam châm?</a:t>
            </a:r>
          </a:p>
          <a:p>
            <a:r>
              <a:rPr lang="vi-VN" dirty="0" smtClean="0">
                <a:latin typeface="Times New Roman" panose="02020603050405020304" pitchFamily="18" charset="0"/>
                <a:cs typeface="Times New Roman" panose="02020603050405020304" pitchFamily="18" charset="0"/>
              </a:rPr>
              <a:t>A</a:t>
            </a:r>
            <a:r>
              <a:rPr lang="vi-VN" dirty="0">
                <a:latin typeface="Times New Roman" panose="02020603050405020304" pitchFamily="18" charset="0"/>
                <a:cs typeface="Times New Roman" panose="02020603050405020304" pitchFamily="18" charset="0"/>
              </a:rPr>
              <a:t>. Đưa thanh A lại gần thanh B, nếu A hút B thì A là nam châm.</a:t>
            </a:r>
          </a:p>
          <a:p>
            <a:r>
              <a:rPr lang="vi-VN" dirty="0" smtClean="0">
                <a:latin typeface="Times New Roman" panose="02020603050405020304" pitchFamily="18" charset="0"/>
                <a:cs typeface="Times New Roman" panose="02020603050405020304" pitchFamily="18" charset="0"/>
              </a:rPr>
              <a:t>B</a:t>
            </a:r>
            <a:r>
              <a:rPr lang="vi-VN" dirty="0">
                <a:latin typeface="Times New Roman" panose="02020603050405020304" pitchFamily="18" charset="0"/>
                <a:cs typeface="Times New Roman" panose="02020603050405020304" pitchFamily="18" charset="0"/>
              </a:rPr>
              <a:t>. Đưa thanh A lại gần thanh B, nếu A đẩy B thì A là nam châm.</a:t>
            </a:r>
          </a:p>
          <a:p>
            <a:r>
              <a:rPr lang="vi-VN" dirty="0" smtClean="0">
                <a:latin typeface="Times New Roman" panose="02020603050405020304" pitchFamily="18" charset="0"/>
                <a:cs typeface="Times New Roman" panose="02020603050405020304" pitchFamily="18" charset="0"/>
              </a:rPr>
              <a:t>C</a:t>
            </a:r>
            <a:r>
              <a:rPr lang="vi-VN" dirty="0">
                <a:latin typeface="Times New Roman" panose="02020603050405020304" pitchFamily="18" charset="0"/>
                <a:cs typeface="Times New Roman" panose="02020603050405020304" pitchFamily="18" charset="0"/>
              </a:rPr>
              <a:t>. Dùng một sợi chỉ mềm buộc vào giữa thanh kim loại rồi treo lên, nếu khi cân bằng thanh đó luôn nằm theo hướng Bắc - Nam thì đó là thanh nam châm.</a:t>
            </a:r>
          </a:p>
          <a:p>
            <a:r>
              <a:rPr lang="vi-VN" dirty="0" smtClean="0">
                <a:latin typeface="Times New Roman" panose="02020603050405020304" pitchFamily="18" charset="0"/>
                <a:cs typeface="Times New Roman" panose="02020603050405020304" pitchFamily="18" charset="0"/>
              </a:rPr>
              <a:t>D</a:t>
            </a:r>
            <a:r>
              <a:rPr lang="vi-VN" dirty="0">
                <a:latin typeface="Times New Roman" panose="02020603050405020304" pitchFamily="18" charset="0"/>
                <a:cs typeface="Times New Roman" panose="02020603050405020304" pitchFamily="18" charset="0"/>
              </a:rPr>
              <a:t>. Đưa thanh kim loại lên cao rồi thả cho rơi, nếu thanh đó luôn rơi lệch về một cực của Trái Đất thì đó là nam châm.</a:t>
            </a:r>
            <a:endParaRPr lang="en-US" dirty="0">
              <a:latin typeface="Times New Roman" panose="02020603050405020304" pitchFamily="18" charset="0"/>
              <a:cs typeface="Times New Roman" panose="02020603050405020304" pitchFamily="18" charset="0"/>
            </a:endParaRPr>
          </a:p>
        </p:txBody>
      </p:sp>
      <p:sp>
        <p:nvSpPr>
          <p:cNvPr id="7" name="Rectangle 6"/>
          <p:cNvSpPr/>
          <p:nvPr/>
        </p:nvSpPr>
        <p:spPr>
          <a:xfrm>
            <a:off x="4258184" y="116330"/>
            <a:ext cx="2468176" cy="461665"/>
          </a:xfrm>
          <a:prstGeom prst="rect">
            <a:avLst/>
          </a:prstGeom>
        </p:spPr>
        <p:txBody>
          <a:bodyPr wrap="none">
            <a:spAutoFit/>
          </a:bodyPr>
          <a:lstStyle/>
          <a:p>
            <a:pPr indent="177800" algn="just"/>
            <a:r>
              <a:rPr lang="en-US" sz="2400" b="1" dirty="0" smtClean="0">
                <a:solidFill>
                  <a:srgbClr val="FF0000"/>
                </a:solidFill>
                <a:latin typeface="Times New Roman" pitchFamily="18" charset="0"/>
                <a:cs typeface="Times New Roman" pitchFamily="18" charset="0"/>
              </a:rPr>
              <a:t>TỰ KIỂM TRA</a:t>
            </a:r>
            <a:endParaRPr lang="en-US" sz="2400" b="1" dirty="0">
              <a:solidFill>
                <a:srgbClr val="FF0000"/>
              </a:solidFill>
              <a:latin typeface="Times New Roman" pitchFamily="18" charset="0"/>
              <a:cs typeface="Times New Roman" pitchFamily="18" charset="0"/>
            </a:endParaRPr>
          </a:p>
        </p:txBody>
      </p:sp>
      <p:pic>
        <p:nvPicPr>
          <p:cNvPr id="10" name="bensound-sunn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36161" y="5918915"/>
            <a:ext cx="609600" cy="609600"/>
          </a:xfrm>
          <a:prstGeom prst="rect">
            <a:avLst/>
          </a:prstGeom>
        </p:spPr>
      </p:pic>
    </p:spTree>
    <p:extLst>
      <p:ext uri="{BB962C8B-B14F-4D97-AF65-F5344CB8AC3E}">
        <p14:creationId xmlns:p14="http://schemas.microsoft.com/office/powerpoint/2010/main" val="165843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 fill="hold"/>
                                        <p:tgtEl>
                                          <p:spTgt spid="4"/>
                                        </p:tgtEl>
                                        <p:attrNameLst>
                                          <p:attrName>ppt_x</p:attrName>
                                        </p:attrNameLst>
                                      </p:cBhvr>
                                      <p:tavLst>
                                        <p:tav tm="0">
                                          <p:val>
                                            <p:strVal val="#ppt_x"/>
                                          </p:val>
                                        </p:tav>
                                        <p:tav tm="100000">
                                          <p:val>
                                            <p:strVal val="#ppt_x"/>
                                          </p:val>
                                        </p:tav>
                                      </p:tavLst>
                                    </p:anim>
                                    <p:anim calcmode="lin" valueType="num">
                                      <p:cBhvr additive="base">
                                        <p:cTn id="8" dur="1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2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1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40042" fill="hold"/>
                                        <p:tgtEl>
                                          <p:spTgt spid="10"/>
                                        </p:tgtEl>
                                      </p:cBhvr>
                                    </p:cmd>
                                  </p:childTnLst>
                                </p:cTn>
                              </p:par>
                            </p:childTnLst>
                          </p:cTn>
                        </p:par>
                      </p:childTnLst>
                    </p:cTn>
                  </p:par>
                </p:childTnLst>
              </p:cTn>
              <p:nextCondLst>
                <p:cond evt="onClick" delay="0">
                  <p:tgtEl>
                    <p:spTgt spid="10"/>
                  </p:tgtEl>
                </p:cond>
              </p:nextCondLst>
            </p:seq>
            <p:audio>
              <p:cMediaNode vol="80000">
                <p:cTn id="24" fill="hold" display="0">
                  <p:stCondLst>
                    <p:cond delay="indefinite"/>
                  </p:stCondLst>
                  <p:endCondLst>
                    <p:cond evt="onStopAudio" delay="0">
                      <p:tgtEl>
                        <p:sldTgt/>
                      </p:tgtEl>
                    </p:cond>
                  </p:endCondLst>
                </p:cTn>
                <p:tgtEl>
                  <p:spTgt spid="10"/>
                </p:tgtEl>
              </p:cMediaNode>
            </p:audio>
          </p:childTnLst>
        </p:cTn>
      </p:par>
    </p:tnLst>
    <p:bldLst>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4910" y="3579628"/>
            <a:ext cx="2952510" cy="3135836"/>
          </a:xfrm>
          <a:prstGeom prst="rect">
            <a:avLst/>
          </a:prstGeom>
        </p:spPr>
      </p:pic>
      <p:grpSp>
        <p:nvGrpSpPr>
          <p:cNvPr id="9" name="Group 8"/>
          <p:cNvGrpSpPr/>
          <p:nvPr/>
        </p:nvGrpSpPr>
        <p:grpSpPr>
          <a:xfrm>
            <a:off x="6924656" y="1804523"/>
            <a:ext cx="5050051" cy="2224642"/>
            <a:chOff x="5425988" y="827841"/>
            <a:chExt cx="5050051" cy="2224642"/>
          </a:xfrm>
        </p:grpSpPr>
        <p:sp>
          <p:nvSpPr>
            <p:cNvPr id="6" name="Cloud Callout 5"/>
            <p:cNvSpPr/>
            <p:nvPr/>
          </p:nvSpPr>
          <p:spPr>
            <a:xfrm>
              <a:off x="5425988" y="827841"/>
              <a:ext cx="5050051" cy="2224642"/>
            </a:xfrm>
            <a:prstGeom prst="cloudCallout">
              <a:avLst>
                <a:gd name="adj1" fmla="val -47461"/>
                <a:gd name="adj2" fmla="val 7338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400" b="1">
                <a:solidFill>
                  <a:srgbClr val="008000"/>
                </a:solidFill>
                <a:latin typeface="Times New Roman" pitchFamily="18" charset="0"/>
                <a:cs typeface="Times New Roman" pitchFamily="18" charset="0"/>
              </a:endParaRPr>
            </a:p>
          </p:txBody>
        </p:sp>
        <p:sp>
          <p:nvSpPr>
            <p:cNvPr id="8" name="Rectangle 7"/>
            <p:cNvSpPr/>
            <p:nvPr/>
          </p:nvSpPr>
          <p:spPr>
            <a:xfrm>
              <a:off x="6227549" y="1013483"/>
              <a:ext cx="3527612" cy="1938992"/>
            </a:xfrm>
            <a:prstGeom prst="rect">
              <a:avLst/>
            </a:prstGeom>
          </p:spPr>
          <p:txBody>
            <a:bodyPr wrap="square">
              <a:spAutoFit/>
            </a:bodyPr>
            <a:lstStyle/>
            <a:p>
              <a:pPr lvl="0" algn="ctr"/>
              <a:r>
                <a:rPr lang="vi-VN" sz="2400" b="1">
                  <a:solidFill>
                    <a:srgbClr val="008000"/>
                  </a:solidFill>
                  <a:latin typeface="Times New Roman" pitchFamily="18" charset="0"/>
                  <a:cs typeface="Times New Roman" pitchFamily="18" charset="0"/>
                </a:rPr>
                <a:t>Từ trường tồn tại ở đâu? Làm thế nào để nhận biết từ trường? Biểu diễn từ trường bằng hình vẽ như thế nào?</a:t>
              </a:r>
            </a:p>
          </p:txBody>
        </p:sp>
      </p:grpSp>
      <p:grpSp>
        <p:nvGrpSpPr>
          <p:cNvPr id="11" name="Group 10"/>
          <p:cNvGrpSpPr/>
          <p:nvPr/>
        </p:nvGrpSpPr>
        <p:grpSpPr>
          <a:xfrm>
            <a:off x="7779224" y="4583162"/>
            <a:ext cx="4195483" cy="1990164"/>
            <a:chOff x="7758953" y="3760695"/>
            <a:chExt cx="4195483" cy="1990164"/>
          </a:xfrm>
        </p:grpSpPr>
        <p:sp>
          <p:nvSpPr>
            <p:cNvPr id="5" name="Cloud Callout 4"/>
            <p:cNvSpPr/>
            <p:nvPr/>
          </p:nvSpPr>
          <p:spPr>
            <a:xfrm>
              <a:off x="7758953" y="3760695"/>
              <a:ext cx="4195483" cy="1990164"/>
            </a:xfrm>
            <a:prstGeom prst="cloudCallout">
              <a:avLst>
                <a:gd name="adj1" fmla="val -78525"/>
                <a:gd name="adj2" fmla="val -32770"/>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252012" y="4155612"/>
              <a:ext cx="3420035" cy="1200329"/>
            </a:xfrm>
            <a:prstGeom prst="rect">
              <a:avLst/>
            </a:prstGeom>
          </p:spPr>
          <p:txBody>
            <a:bodyPr wrap="square">
              <a:spAutoFit/>
            </a:bodyPr>
            <a:lstStyle/>
            <a:p>
              <a:pPr lvl="0" algn="ctr"/>
              <a:r>
                <a:rPr lang="vi-VN" sz="2400" b="1">
                  <a:solidFill>
                    <a:srgbClr val="002060"/>
                  </a:solidFill>
                  <a:latin typeface="Times New Roman" pitchFamily="18" charset="0"/>
                  <a:cs typeface="Times New Roman" pitchFamily="18" charset="0"/>
                </a:rPr>
                <a:t>Nam châm  điện có đặc điểm gì giống và khác nam châm vĩnh cửu?</a:t>
              </a:r>
              <a:endParaRPr lang="vi-VN" sz="2400">
                <a:solidFill>
                  <a:srgbClr val="002060"/>
                </a:solidFill>
                <a:latin typeface="Times New Roman" pitchFamily="18" charset="0"/>
                <a:cs typeface="Times New Roman" pitchFamily="18" charset="0"/>
              </a:endParaRPr>
            </a:p>
          </p:txBody>
        </p:sp>
      </p:grpSp>
      <p:grpSp>
        <p:nvGrpSpPr>
          <p:cNvPr id="16" name="Group 15"/>
          <p:cNvGrpSpPr/>
          <p:nvPr/>
        </p:nvGrpSpPr>
        <p:grpSpPr>
          <a:xfrm>
            <a:off x="427772" y="4728882"/>
            <a:ext cx="4195483" cy="1783977"/>
            <a:chOff x="407894" y="3966881"/>
            <a:chExt cx="4195483" cy="1783977"/>
          </a:xfrm>
        </p:grpSpPr>
        <p:sp>
          <p:nvSpPr>
            <p:cNvPr id="7" name="Cloud Callout 6"/>
            <p:cNvSpPr/>
            <p:nvPr/>
          </p:nvSpPr>
          <p:spPr>
            <a:xfrm>
              <a:off x="407894" y="3966881"/>
              <a:ext cx="4195483" cy="1783977"/>
            </a:xfrm>
            <a:prstGeom prst="cloudCallout">
              <a:avLst>
                <a:gd name="adj1" fmla="val 75322"/>
                <a:gd name="adj2" fmla="val -40956"/>
              </a:avLst>
            </a:prstGeom>
            <a:solidFill>
              <a:srgbClr val="CA3F14"/>
            </a:solidFill>
            <a:ln>
              <a:solidFill>
                <a:srgbClr val="CA3F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58370" y="4258704"/>
              <a:ext cx="3294529" cy="1200329"/>
            </a:xfrm>
            <a:prstGeom prst="rect">
              <a:avLst/>
            </a:prstGeom>
          </p:spPr>
          <p:txBody>
            <a:bodyPr wrap="square">
              <a:spAutoFit/>
            </a:bodyPr>
            <a:lstStyle/>
            <a:p>
              <a:pPr lvl="0" algn="ctr"/>
              <a:r>
                <a:rPr lang="vi-VN" sz="2400" b="1">
                  <a:solidFill>
                    <a:srgbClr val="002060"/>
                  </a:solidFill>
                  <a:latin typeface="Times New Roman" pitchFamily="18" charset="0"/>
                  <a:cs typeface="Times New Roman" pitchFamily="18" charset="0"/>
                </a:rPr>
                <a:t>Trong điều kiện nào thì xuất hiện dòng điện cảm ứng</a:t>
              </a:r>
              <a:r>
                <a:rPr lang="vi-VN" sz="2400" b="1" smtClean="0">
                  <a:solidFill>
                    <a:srgbClr val="002060"/>
                  </a:solidFill>
                  <a:latin typeface="Times New Roman" pitchFamily="18" charset="0"/>
                  <a:cs typeface="Times New Roman" pitchFamily="18" charset="0"/>
                </a:rPr>
                <a:t>?</a:t>
              </a:r>
              <a:endParaRPr lang="vi-VN" sz="2400" b="1">
                <a:solidFill>
                  <a:srgbClr val="002060"/>
                </a:solidFill>
                <a:latin typeface="Times New Roman" pitchFamily="18" charset="0"/>
                <a:cs typeface="Times New Roman" pitchFamily="18" charset="0"/>
              </a:endParaRPr>
            </a:p>
          </p:txBody>
        </p:sp>
      </p:grpSp>
      <p:grpSp>
        <p:nvGrpSpPr>
          <p:cNvPr id="17" name="Group 16"/>
          <p:cNvGrpSpPr/>
          <p:nvPr/>
        </p:nvGrpSpPr>
        <p:grpSpPr>
          <a:xfrm>
            <a:off x="387623" y="2653080"/>
            <a:ext cx="4195483" cy="1783977"/>
            <a:chOff x="391525" y="1620140"/>
            <a:chExt cx="4195483" cy="1783977"/>
          </a:xfrm>
        </p:grpSpPr>
        <p:sp>
          <p:nvSpPr>
            <p:cNvPr id="14" name="Cloud Callout 13"/>
            <p:cNvSpPr/>
            <p:nvPr/>
          </p:nvSpPr>
          <p:spPr>
            <a:xfrm>
              <a:off x="391525" y="1620140"/>
              <a:ext cx="4195483" cy="1783977"/>
            </a:xfrm>
            <a:prstGeom prst="cloudCallout">
              <a:avLst>
                <a:gd name="adj1" fmla="val 71796"/>
                <a:gd name="adj2" fmla="val 29898"/>
              </a:avLst>
            </a:prstGeom>
            <a:solidFill>
              <a:srgbClr val="1BC323"/>
            </a:solidFill>
            <a:ln>
              <a:solidFill>
                <a:srgbClr val="CA3F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33158" y="1885069"/>
              <a:ext cx="3184713" cy="1200329"/>
            </a:xfrm>
            <a:prstGeom prst="rect">
              <a:avLst/>
            </a:prstGeom>
          </p:spPr>
          <p:txBody>
            <a:bodyPr wrap="square">
              <a:spAutoFit/>
            </a:bodyPr>
            <a:lstStyle/>
            <a:p>
              <a:pPr lvl="0" algn="just"/>
              <a:r>
                <a:rPr lang="vi-VN" sz="2400" b="1">
                  <a:solidFill>
                    <a:srgbClr val="002060"/>
                  </a:solidFill>
                  <a:latin typeface="Times New Roman" pitchFamily="18" charset="0"/>
                  <a:cs typeface="Times New Roman" pitchFamily="18" charset="0"/>
                </a:rPr>
                <a:t>Vì sao ở hai đầu mỗi đường dây tải điện phải đặt máy biến thế? </a:t>
              </a:r>
            </a:p>
          </p:txBody>
        </p:sp>
      </p:grpSp>
      <p:grpSp>
        <p:nvGrpSpPr>
          <p:cNvPr id="19" name="Group 18"/>
          <p:cNvGrpSpPr/>
          <p:nvPr/>
        </p:nvGrpSpPr>
        <p:grpSpPr>
          <a:xfrm>
            <a:off x="2898233" y="882605"/>
            <a:ext cx="4107106" cy="1761565"/>
            <a:chOff x="2206388" y="255494"/>
            <a:chExt cx="4107106" cy="1761565"/>
          </a:xfrm>
        </p:grpSpPr>
        <p:sp>
          <p:nvSpPr>
            <p:cNvPr id="18" name="Cloud Callout 17"/>
            <p:cNvSpPr/>
            <p:nvPr/>
          </p:nvSpPr>
          <p:spPr>
            <a:xfrm>
              <a:off x="2206388" y="255494"/>
              <a:ext cx="4107106" cy="1761565"/>
            </a:xfrm>
            <a:prstGeom prst="cloudCallout">
              <a:avLst>
                <a:gd name="adj1" fmla="val 23527"/>
                <a:gd name="adj2" fmla="val 999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609025" y="534576"/>
              <a:ext cx="3301832" cy="1200329"/>
            </a:xfrm>
            <a:prstGeom prst="rect">
              <a:avLst/>
            </a:prstGeom>
          </p:spPr>
          <p:txBody>
            <a:bodyPr wrap="square">
              <a:spAutoFit/>
            </a:bodyPr>
            <a:lstStyle/>
            <a:p>
              <a:pPr lvl="0" algn="ctr"/>
              <a:r>
                <a:rPr lang="vi-VN" sz="2400" b="1">
                  <a:solidFill>
                    <a:srgbClr val="002060"/>
                  </a:solidFill>
                  <a:latin typeface="Times New Roman" pitchFamily="18" charset="0"/>
                  <a:cs typeface="Times New Roman" pitchFamily="18" charset="0"/>
                </a:rPr>
                <a:t>Máy phát điện xoay chiều có cấu tạo và hoạt động như thế nào</a:t>
              </a:r>
              <a:r>
                <a:rPr lang="vi-VN" sz="2400" b="1" smtClean="0">
                  <a:solidFill>
                    <a:srgbClr val="002060"/>
                  </a:solidFill>
                  <a:latin typeface="Times New Roman" pitchFamily="18" charset="0"/>
                  <a:cs typeface="Times New Roman" pitchFamily="18" charset="0"/>
                </a:rPr>
                <a:t>?</a:t>
              </a:r>
              <a:endParaRPr lang="vi-VN" sz="2400" b="1">
                <a:solidFill>
                  <a:srgbClr val="002060"/>
                </a:solidFill>
                <a:latin typeface="Times New Roman" pitchFamily="18" charset="0"/>
                <a:cs typeface="Times New Roman" pitchFamily="18" charset="0"/>
              </a:endParaRPr>
            </a:p>
          </p:txBody>
        </p:sp>
      </p:grpSp>
      <p:sp>
        <p:nvSpPr>
          <p:cNvPr id="21" name="Rectangle 20"/>
          <p:cNvSpPr/>
          <p:nvPr/>
        </p:nvSpPr>
        <p:spPr>
          <a:xfrm>
            <a:off x="3044588" y="90361"/>
            <a:ext cx="6273153" cy="646331"/>
          </a:xfrm>
          <a:prstGeom prst="rect">
            <a:avLst/>
          </a:prstGeom>
        </p:spPr>
        <p:txBody>
          <a:bodyPr wrap="square">
            <a:spAutoFit/>
          </a:bodyPr>
          <a:lstStyle/>
          <a:p>
            <a:pPr lvl="0"/>
            <a:r>
              <a:rPr lang="vi-VN" sz="3600" b="1">
                <a:solidFill>
                  <a:srgbClr val="00B050"/>
                </a:solidFill>
                <a:latin typeface="Times New Roman" panose="02020603050405020304" pitchFamily="18" charset="0"/>
              </a:rPr>
              <a:t>CHƯƠNG II: ĐIỆN TỪ HỌC</a:t>
            </a: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515" y="-134487"/>
            <a:ext cx="1972812" cy="197281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48392387"/>
      </p:ext>
    </p:extLst>
  </p:cSld>
  <p:clrMapOvr>
    <a:masterClrMapping/>
  </p:clrMapOvr>
  <mc:AlternateContent xmlns:mc="http://schemas.openxmlformats.org/markup-compatibility/2006" xmlns:p14="http://schemas.microsoft.com/office/powerpoint/2010/main">
    <mc:Choice Requires="p14">
      <p:transition spd="slow" p14:dur="2000" advTm="37061"/>
    </mc:Choice>
    <mc:Fallback xmlns="">
      <p:transition spd="slow" advTm="37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212"/>
            <a:ext cx="10972800" cy="1143000"/>
          </a:xfrm>
        </p:spPr>
        <p:txBody>
          <a:bodyPr/>
          <a:lstStyle/>
          <a:p>
            <a:r>
              <a:rPr lang="en-US" dirty="0" err="1" smtClean="0">
                <a:solidFill>
                  <a:srgbClr val="C00000"/>
                </a:solidFill>
                <a:latin typeface="Times New Roman" panose="02020603050405020304" pitchFamily="18" charset="0"/>
                <a:cs typeface="Times New Roman" panose="02020603050405020304" pitchFamily="18" charset="0"/>
              </a:rPr>
              <a:t>Đáp</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án</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tự</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kiểm</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tra</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bwMode="auto">
          <a:xfrm>
            <a:off x="1352282" y="1743441"/>
            <a:ext cx="3296992" cy="2910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a:r>
              <a:rPr lang="en-US" sz="2800" dirty="0" err="1" smtClean="0">
                <a:solidFill>
                  <a:srgbClr val="C00000"/>
                </a:solidFill>
                <a:latin typeface="Times New Roman" panose="02020603050405020304" pitchFamily="18" charset="0"/>
                <a:cs typeface="Times New Roman" panose="02020603050405020304" pitchFamily="18" charset="0"/>
              </a:rPr>
              <a:t>Câu</a:t>
            </a:r>
            <a:r>
              <a:rPr lang="en-US" sz="2800" dirty="0" smtClean="0">
                <a:solidFill>
                  <a:srgbClr val="C00000"/>
                </a:solidFill>
                <a:latin typeface="Times New Roman" panose="02020603050405020304" pitchFamily="18" charset="0"/>
                <a:cs typeface="Times New Roman" panose="02020603050405020304" pitchFamily="18" charset="0"/>
              </a:rPr>
              <a:t> 1: B</a:t>
            </a:r>
          </a:p>
          <a:p>
            <a:pPr algn="l"/>
            <a:r>
              <a:rPr lang="en-US" sz="2800" dirty="0" err="1" smtClean="0">
                <a:solidFill>
                  <a:srgbClr val="C00000"/>
                </a:solidFill>
                <a:latin typeface="Times New Roman" panose="02020603050405020304" pitchFamily="18" charset="0"/>
                <a:cs typeface="Times New Roman" panose="02020603050405020304" pitchFamily="18" charset="0"/>
              </a:rPr>
              <a:t>Câu</a:t>
            </a:r>
            <a:r>
              <a:rPr lang="en-US" sz="2800" dirty="0" smtClean="0">
                <a:solidFill>
                  <a:srgbClr val="C00000"/>
                </a:solidFill>
                <a:latin typeface="Times New Roman" panose="02020603050405020304" pitchFamily="18" charset="0"/>
                <a:cs typeface="Times New Roman" panose="02020603050405020304" pitchFamily="18" charset="0"/>
              </a:rPr>
              <a:t> 2: C</a:t>
            </a:r>
          </a:p>
          <a:p>
            <a:pPr algn="l"/>
            <a:r>
              <a:rPr lang="en-US" sz="2800" dirty="0" err="1" smtClean="0">
                <a:solidFill>
                  <a:srgbClr val="C00000"/>
                </a:solidFill>
                <a:latin typeface="Times New Roman" panose="02020603050405020304" pitchFamily="18" charset="0"/>
                <a:cs typeface="Times New Roman" panose="02020603050405020304" pitchFamily="18" charset="0"/>
              </a:rPr>
              <a:t>Câu</a:t>
            </a:r>
            <a:r>
              <a:rPr lang="en-US" sz="2800" dirty="0" smtClean="0">
                <a:solidFill>
                  <a:srgbClr val="C00000"/>
                </a:solidFill>
                <a:latin typeface="Times New Roman" panose="02020603050405020304" pitchFamily="18" charset="0"/>
                <a:cs typeface="Times New Roman" panose="02020603050405020304" pitchFamily="18" charset="0"/>
              </a:rPr>
              <a:t> 3: D</a:t>
            </a:r>
          </a:p>
          <a:p>
            <a:pPr algn="l"/>
            <a:r>
              <a:rPr lang="en-US" sz="2800" dirty="0" err="1" smtClean="0">
                <a:solidFill>
                  <a:srgbClr val="C00000"/>
                </a:solidFill>
                <a:latin typeface="Times New Roman" panose="02020603050405020304" pitchFamily="18" charset="0"/>
                <a:cs typeface="Times New Roman" panose="02020603050405020304" pitchFamily="18" charset="0"/>
              </a:rPr>
              <a:t>Câu</a:t>
            </a:r>
            <a:r>
              <a:rPr lang="en-US" sz="2800" dirty="0" smtClean="0">
                <a:solidFill>
                  <a:srgbClr val="C00000"/>
                </a:solidFill>
                <a:latin typeface="Times New Roman" panose="02020603050405020304" pitchFamily="18" charset="0"/>
                <a:cs typeface="Times New Roman" panose="02020603050405020304" pitchFamily="18" charset="0"/>
              </a:rPr>
              <a:t> 4: B</a:t>
            </a:r>
          </a:p>
        </p:txBody>
      </p:sp>
      <p:sp>
        <p:nvSpPr>
          <p:cNvPr id="5" name="Rectangle 4"/>
          <p:cNvSpPr/>
          <p:nvPr/>
        </p:nvSpPr>
        <p:spPr>
          <a:xfrm>
            <a:off x="7169239" y="2317146"/>
            <a:ext cx="3275527" cy="2246769"/>
          </a:xfrm>
          <a:prstGeom prst="rect">
            <a:avLst/>
          </a:prstGeom>
        </p:spPr>
        <p:txBody>
          <a:bodyPr wrap="square">
            <a:spAutoFit/>
          </a:bodyPr>
          <a:lstStyle/>
          <a:p>
            <a:r>
              <a:rPr lang="en-US" sz="2800" dirty="0" err="1">
                <a:solidFill>
                  <a:srgbClr val="C00000"/>
                </a:solidFill>
                <a:latin typeface="Times New Roman" panose="02020603050405020304" pitchFamily="18" charset="0"/>
                <a:cs typeface="Times New Roman" panose="02020603050405020304" pitchFamily="18" charset="0"/>
              </a:rPr>
              <a:t>Câu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smtClean="0">
                <a:solidFill>
                  <a:srgbClr val="C00000"/>
                </a:solidFill>
                <a:latin typeface="Times New Roman" panose="02020603050405020304" pitchFamily="18" charset="0"/>
                <a:cs typeface="Times New Roman" panose="02020603050405020304" pitchFamily="18" charset="0"/>
              </a:rPr>
              <a:t>5: B</a:t>
            </a:r>
            <a:endParaRPr lang="en-US" sz="2800" dirty="0">
              <a:solidFill>
                <a:srgbClr val="C00000"/>
              </a:solidFill>
              <a:latin typeface="Times New Roman" panose="02020603050405020304" pitchFamily="18" charset="0"/>
              <a:cs typeface="Times New Roman" panose="02020603050405020304" pitchFamily="18" charset="0"/>
            </a:endParaRPr>
          </a:p>
          <a:p>
            <a:r>
              <a:rPr lang="en-US" sz="2800" dirty="0" err="1">
                <a:solidFill>
                  <a:srgbClr val="C00000"/>
                </a:solidFill>
                <a:latin typeface="Times New Roman" panose="02020603050405020304" pitchFamily="18" charset="0"/>
                <a:cs typeface="Times New Roman" panose="02020603050405020304" pitchFamily="18" charset="0"/>
              </a:rPr>
              <a:t>Câu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smtClean="0">
                <a:solidFill>
                  <a:srgbClr val="C00000"/>
                </a:solidFill>
                <a:latin typeface="Times New Roman" panose="02020603050405020304" pitchFamily="18" charset="0"/>
                <a:cs typeface="Times New Roman" panose="02020603050405020304" pitchFamily="18" charset="0"/>
              </a:rPr>
              <a:t>6: C</a:t>
            </a:r>
            <a:endParaRPr lang="en-US" sz="2800" dirty="0">
              <a:solidFill>
                <a:srgbClr val="C00000"/>
              </a:solidFill>
              <a:latin typeface="Times New Roman" panose="02020603050405020304" pitchFamily="18" charset="0"/>
              <a:cs typeface="Times New Roman" panose="02020603050405020304" pitchFamily="18" charset="0"/>
            </a:endParaRPr>
          </a:p>
          <a:p>
            <a:r>
              <a:rPr lang="en-US" sz="2800" dirty="0" err="1">
                <a:solidFill>
                  <a:srgbClr val="C00000"/>
                </a:solidFill>
                <a:latin typeface="Times New Roman" panose="02020603050405020304" pitchFamily="18" charset="0"/>
                <a:cs typeface="Times New Roman" panose="02020603050405020304" pitchFamily="18" charset="0"/>
              </a:rPr>
              <a:t>Câu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smtClean="0">
                <a:solidFill>
                  <a:srgbClr val="C00000"/>
                </a:solidFill>
                <a:latin typeface="Times New Roman" panose="02020603050405020304" pitchFamily="18" charset="0"/>
                <a:cs typeface="Times New Roman" panose="02020603050405020304" pitchFamily="18" charset="0"/>
              </a:rPr>
              <a:t>7: C</a:t>
            </a:r>
            <a:endParaRPr lang="en-US" sz="2800" dirty="0">
              <a:solidFill>
                <a:srgbClr val="C00000"/>
              </a:solidFill>
              <a:latin typeface="Times New Roman" panose="02020603050405020304" pitchFamily="18" charset="0"/>
              <a:cs typeface="Times New Roman" panose="02020603050405020304" pitchFamily="18" charset="0"/>
            </a:endParaRPr>
          </a:p>
          <a:p>
            <a:endParaRPr lang="en-US" sz="2800" dirty="0">
              <a:solidFill>
                <a:srgbClr val="C00000"/>
              </a:solidFill>
              <a:latin typeface="Times New Roman" panose="02020603050405020304" pitchFamily="18" charset="0"/>
              <a:cs typeface="Times New Roman" panose="02020603050405020304" pitchFamily="18" charset="0"/>
            </a:endParaRPr>
          </a:p>
          <a:p>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631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NV-Ve-N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650" y="152401"/>
            <a:ext cx="569595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
          <p:cNvSpPr txBox="1">
            <a:spLocks noChangeArrowheads="1"/>
          </p:cNvSpPr>
          <p:nvPr/>
        </p:nvSpPr>
        <p:spPr bwMode="auto">
          <a:xfrm>
            <a:off x="1905000" y="2057400"/>
            <a:ext cx="8514008" cy="3539430"/>
          </a:xfrm>
          <a:prstGeom prst="rect">
            <a:avLst/>
          </a:prstGeom>
          <a:noFill/>
          <a:ln>
            <a:noFill/>
          </a:ln>
          <a:effectLst/>
          <a:extLst/>
        </p:spPr>
        <p:txBody>
          <a:bodyPr wrap="square">
            <a:spAutoFit/>
          </a:bodyPr>
          <a:lstStyle/>
          <a:p>
            <a:pPr fontAlgn="base">
              <a:spcBef>
                <a:spcPct val="50000"/>
              </a:spcBef>
              <a:spcAft>
                <a:spcPct val="0"/>
              </a:spcAft>
              <a:buFont typeface="Wingdings" pitchFamily="2" charset="2"/>
              <a:buChar char="v"/>
              <a:defRPr/>
            </a:pPr>
            <a:r>
              <a:rPr lang="en-US" sz="2800" b="1" dirty="0">
                <a:solidFill>
                  <a:srgbClr val="0000FF"/>
                </a:solidFill>
                <a:latin typeface="Arial" panose="020B0604020202020204" pitchFamily="34" charset="0"/>
              </a:rPr>
              <a:t>Xem lại kiến thức vừa học.</a:t>
            </a:r>
          </a:p>
          <a:p>
            <a:pPr fontAlgn="base">
              <a:spcBef>
                <a:spcPct val="50000"/>
              </a:spcBef>
              <a:spcAft>
                <a:spcPct val="0"/>
              </a:spcAft>
              <a:buFont typeface="Wingdings" pitchFamily="2" charset="2"/>
              <a:buChar char="v"/>
              <a:defRPr/>
            </a:pPr>
            <a:r>
              <a:rPr lang="en-US" sz="2800" b="1" dirty="0" err="1" smtClean="0">
                <a:solidFill>
                  <a:srgbClr val="0000FF"/>
                </a:solidFill>
                <a:latin typeface="Arial" panose="020B0604020202020204" pitchFamily="34" charset="0"/>
              </a:rPr>
              <a:t>Làm</a:t>
            </a:r>
            <a:r>
              <a:rPr lang="en-US" sz="2800" b="1" dirty="0" smtClean="0">
                <a:solidFill>
                  <a:srgbClr val="0000FF"/>
                </a:solidFill>
                <a:latin typeface="Arial" panose="020B0604020202020204" pitchFamily="34" charset="0"/>
              </a:rPr>
              <a:t> </a:t>
            </a:r>
            <a:r>
              <a:rPr lang="en-US" sz="2800" b="1" dirty="0" err="1">
                <a:solidFill>
                  <a:srgbClr val="0000FF"/>
                </a:solidFill>
                <a:latin typeface="Arial" panose="020B0604020202020204" pitchFamily="34" charset="0"/>
              </a:rPr>
              <a:t>bài</a:t>
            </a:r>
            <a:r>
              <a:rPr lang="en-US" sz="2800" b="1" dirty="0">
                <a:solidFill>
                  <a:srgbClr val="0000FF"/>
                </a:solidFill>
                <a:latin typeface="Arial" panose="020B0604020202020204" pitchFamily="34" charset="0"/>
              </a:rPr>
              <a:t> </a:t>
            </a:r>
            <a:r>
              <a:rPr lang="en-US" sz="2800" b="1" dirty="0" err="1">
                <a:solidFill>
                  <a:srgbClr val="0000FF"/>
                </a:solidFill>
                <a:latin typeface="Arial" panose="020B0604020202020204" pitchFamily="34" charset="0"/>
              </a:rPr>
              <a:t>tập</a:t>
            </a:r>
            <a:r>
              <a:rPr lang="en-US" sz="2800" b="1" dirty="0">
                <a:solidFill>
                  <a:srgbClr val="0000FF"/>
                </a:solidFill>
                <a:latin typeface="Arial" panose="020B0604020202020204" pitchFamily="34" charset="0"/>
              </a:rPr>
              <a:t> </a:t>
            </a:r>
            <a:r>
              <a:rPr lang="en-US" sz="2800" b="1" dirty="0" smtClean="0">
                <a:solidFill>
                  <a:srgbClr val="0000FF"/>
                </a:solidFill>
                <a:latin typeface="Arial" panose="020B0604020202020204" pitchFamily="34" charset="0"/>
              </a:rPr>
              <a:t>21.1 </a:t>
            </a:r>
            <a:r>
              <a:rPr lang="en-US" sz="2800" b="1" dirty="0" err="1">
                <a:solidFill>
                  <a:srgbClr val="0000FF"/>
                </a:solidFill>
                <a:latin typeface="Arial" panose="020B0604020202020204" pitchFamily="34" charset="0"/>
              </a:rPr>
              <a:t>đến</a:t>
            </a:r>
            <a:r>
              <a:rPr lang="en-US" sz="2800" b="1" dirty="0">
                <a:solidFill>
                  <a:srgbClr val="0000FF"/>
                </a:solidFill>
                <a:latin typeface="Arial" panose="020B0604020202020204" pitchFamily="34" charset="0"/>
              </a:rPr>
              <a:t> </a:t>
            </a:r>
            <a:r>
              <a:rPr lang="en-US" sz="2800" b="1" dirty="0" smtClean="0">
                <a:solidFill>
                  <a:srgbClr val="0000FF"/>
                </a:solidFill>
                <a:latin typeface="Arial" panose="020B0604020202020204" pitchFamily="34" charset="0"/>
              </a:rPr>
              <a:t>25.5</a:t>
            </a:r>
            <a:endParaRPr lang="en-US" sz="2800" b="1" dirty="0">
              <a:solidFill>
                <a:srgbClr val="0000FF"/>
              </a:solidFill>
              <a:latin typeface="Arial" panose="020B0604020202020204" pitchFamily="34" charset="0"/>
            </a:endParaRPr>
          </a:p>
          <a:p>
            <a:pPr fontAlgn="base">
              <a:spcBef>
                <a:spcPct val="50000"/>
              </a:spcBef>
              <a:spcAft>
                <a:spcPct val="0"/>
              </a:spcAft>
              <a:buFont typeface="Wingdings" pitchFamily="2" charset="2"/>
              <a:buChar char="v"/>
              <a:defRPr/>
            </a:pPr>
            <a:r>
              <a:rPr lang="en-US" sz="2800" b="1" dirty="0">
                <a:solidFill>
                  <a:srgbClr val="0000FF"/>
                </a:solidFill>
                <a:latin typeface="Arial" panose="020B0604020202020204" pitchFamily="34" charset="0"/>
              </a:rPr>
              <a:t> </a:t>
            </a:r>
            <a:r>
              <a:rPr lang="en-US" sz="2800" b="1" dirty="0" err="1">
                <a:solidFill>
                  <a:srgbClr val="0000FF"/>
                </a:solidFill>
                <a:latin typeface="Arial" panose="020B0604020202020204" pitchFamily="34" charset="0"/>
              </a:rPr>
              <a:t>Chuẩn</a:t>
            </a:r>
            <a:r>
              <a:rPr lang="en-US" sz="2800" b="1" dirty="0">
                <a:solidFill>
                  <a:srgbClr val="0000FF"/>
                </a:solidFill>
                <a:latin typeface="Arial" panose="020B0604020202020204" pitchFamily="34" charset="0"/>
              </a:rPr>
              <a:t> </a:t>
            </a:r>
            <a:r>
              <a:rPr lang="en-US" sz="2800" b="1" dirty="0" err="1">
                <a:solidFill>
                  <a:srgbClr val="0000FF"/>
                </a:solidFill>
                <a:latin typeface="Arial" panose="020B0604020202020204" pitchFamily="34" charset="0"/>
              </a:rPr>
              <a:t>bị</a:t>
            </a:r>
            <a:r>
              <a:rPr lang="en-US" sz="2800" b="1" dirty="0">
                <a:solidFill>
                  <a:srgbClr val="0000FF"/>
                </a:solidFill>
                <a:latin typeface="Arial" panose="020B0604020202020204" pitchFamily="34" charset="0"/>
              </a:rPr>
              <a:t> </a:t>
            </a:r>
            <a:r>
              <a:rPr lang="en-US" sz="2800" b="1" dirty="0" err="1">
                <a:solidFill>
                  <a:srgbClr val="0000FF"/>
                </a:solidFill>
                <a:latin typeface="Arial" panose="020B0604020202020204" pitchFamily="34" charset="0"/>
              </a:rPr>
              <a:t>bài</a:t>
            </a:r>
            <a:r>
              <a:rPr lang="en-US" sz="2800" b="1" dirty="0">
                <a:solidFill>
                  <a:srgbClr val="0000FF"/>
                </a:solidFill>
                <a:latin typeface="Arial" panose="020B0604020202020204" pitchFamily="34" charset="0"/>
              </a:rPr>
              <a:t> </a:t>
            </a:r>
            <a:r>
              <a:rPr lang="en-US" sz="2800" b="1" dirty="0" smtClean="0">
                <a:solidFill>
                  <a:srgbClr val="0000FF"/>
                </a:solidFill>
                <a:latin typeface="Arial" panose="020B0604020202020204" pitchFamily="34" charset="0"/>
              </a:rPr>
              <a:t>22 </a:t>
            </a:r>
            <a:r>
              <a:rPr lang="en-US" sz="2800" b="1" dirty="0">
                <a:solidFill>
                  <a:srgbClr val="0000FF"/>
                </a:solidFill>
                <a:latin typeface="Arial" panose="020B0604020202020204" pitchFamily="34" charset="0"/>
              </a:rPr>
              <a:t>: </a:t>
            </a:r>
            <a:r>
              <a:rPr lang="en-US" sz="2800" b="1" dirty="0" smtClean="0">
                <a:solidFill>
                  <a:srgbClr val="0000FF"/>
                </a:solidFill>
                <a:effectLst>
                  <a:outerShdw blurRad="38100" dist="38100" dir="2700000" algn="tl">
                    <a:srgbClr val="000000"/>
                  </a:outerShdw>
                </a:effectLst>
                <a:latin typeface="Arial" panose="020B0604020202020204" pitchFamily="34" charset="0"/>
              </a:rPr>
              <a:t>TÁC DỤNG TỪ CỦA DÒNG ĐIỆN- TỪ TRƯỜNG.</a:t>
            </a:r>
            <a:endParaRPr lang="en-US" sz="2800" b="1" dirty="0">
              <a:solidFill>
                <a:srgbClr val="0000FF"/>
              </a:solidFill>
              <a:effectLst>
                <a:outerShdw blurRad="38100" dist="38100" dir="2700000" algn="tl">
                  <a:srgbClr val="000000"/>
                </a:outerShdw>
              </a:effectLst>
              <a:latin typeface="Arial" panose="020B0604020202020204" pitchFamily="34" charset="0"/>
            </a:endParaRPr>
          </a:p>
          <a:p>
            <a:pPr fontAlgn="base">
              <a:spcBef>
                <a:spcPct val="50000"/>
              </a:spcBef>
              <a:spcAft>
                <a:spcPct val="0"/>
              </a:spcAft>
              <a:defRPr/>
            </a:pPr>
            <a:endParaRPr lang="en-US" sz="2800" b="1" dirty="0">
              <a:solidFill>
                <a:srgbClr val="0000FF"/>
              </a:solidFill>
              <a:effectLst>
                <a:outerShdw blurRad="38100" dist="38100" dir="2700000" algn="tl">
                  <a:srgbClr val="000000"/>
                </a:outerShdw>
              </a:effectLst>
              <a:latin typeface="Arial" panose="020B0604020202020204" pitchFamily="34" charset="0"/>
            </a:endParaRPr>
          </a:p>
          <a:p>
            <a:pPr fontAlgn="base">
              <a:spcBef>
                <a:spcPct val="50000"/>
              </a:spcBef>
              <a:spcAft>
                <a:spcPct val="0"/>
              </a:spcAft>
              <a:defRPr/>
            </a:pPr>
            <a:endParaRPr lang="en-US" sz="2800" b="1" dirty="0">
              <a:solidFill>
                <a:srgbClr val="0000FF"/>
              </a:solidFill>
              <a:effectLst>
                <a:outerShdw blurRad="38100" dist="38100" dir="2700000" algn="tl">
                  <a:srgbClr val="000000"/>
                </a:outerShdw>
              </a:effectLst>
              <a:latin typeface="Arial" panose="020B0604020202020204" pitchFamily="34" charset="0"/>
            </a:endParaRPr>
          </a:p>
        </p:txBody>
      </p:sp>
      <p:grpSp>
        <p:nvGrpSpPr>
          <p:cNvPr id="22532" name="Group 3"/>
          <p:cNvGrpSpPr>
            <a:grpSpLocks/>
          </p:cNvGrpSpPr>
          <p:nvPr/>
        </p:nvGrpSpPr>
        <p:grpSpPr bwMode="auto">
          <a:xfrm>
            <a:off x="1524001" y="0"/>
            <a:ext cx="9204325" cy="6858000"/>
            <a:chOff x="-60325" y="0"/>
            <a:chExt cx="9204325" cy="6858000"/>
          </a:xfrm>
        </p:grpSpPr>
        <p:pic>
          <p:nvPicPr>
            <p:cNvPr id="22533"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29000" y="3368675"/>
              <a:ext cx="68580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5"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654675" y="3368675"/>
              <a:ext cx="68580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0" y="0"/>
              <a:ext cx="91440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8" descr="BLU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0" y="6697663"/>
              <a:ext cx="9144000"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51" descr="F9849DCFA90C473196ECD16214E7700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76200" y="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52" descr="F9849DCFA90C473196ECD16214E7700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8001000" y="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53" descr="F9849DCFA90C473196ECD16214E7700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57912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54" descr="F9849DCFA90C473196ECD16214E7700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57912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404636443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32" fill="hold" nodeType="with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plus(out)">
                                      <p:cBhvr>
                                        <p:cTn id="7" dur="1000"/>
                                        <p:tgtEl>
                                          <p:spTgt spid="2150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507"/>
                                        </p:tgtEl>
                                        <p:attrNameLst>
                                          <p:attrName>style.visibility</p:attrName>
                                        </p:attrNameLst>
                                      </p:cBhvr>
                                      <p:to>
                                        <p:strVal val="visible"/>
                                      </p:to>
                                    </p:set>
                                    <p:animEffect transition="in" filter="dissolve">
                                      <p:cBhvr>
                                        <p:cTn id="10" dur="10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2" name="Group 3"/>
          <p:cNvGrpSpPr>
            <a:grpSpLocks/>
          </p:cNvGrpSpPr>
          <p:nvPr/>
        </p:nvGrpSpPr>
        <p:grpSpPr bwMode="auto">
          <a:xfrm>
            <a:off x="1524001" y="0"/>
            <a:ext cx="9204325" cy="6858000"/>
            <a:chOff x="-60325" y="0"/>
            <a:chExt cx="9204325" cy="6858000"/>
          </a:xfrm>
        </p:grpSpPr>
        <p:pic>
          <p:nvPicPr>
            <p:cNvPr id="83973" name="Picture 8" descr="BLU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429000" y="3368675"/>
              <a:ext cx="68580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5" descr="BLU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654675" y="3368675"/>
              <a:ext cx="68580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Picture 8" descr="BLU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0" y="0"/>
              <a:ext cx="91440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Picture 8" descr="BLU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0" y="6697663"/>
              <a:ext cx="9144000"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7" name="Picture 51" descr="F9849DCFA90C473196ECD16214E7700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76200" y="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8" name="Picture 52" descr="F9849DCFA90C473196ECD16214E7700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001000" y="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9" name="Picture 53" descr="F9849DCFA90C473196ECD16214E7700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57912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0" name="Picture 54" descr="F9849DCFA90C473196ECD16214E7700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57912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3981" name="WordArt 13"/>
          <p:cNvSpPr>
            <a:spLocks noChangeArrowheads="1" noChangeShapeType="1" noTextEdit="1"/>
          </p:cNvSpPr>
          <p:nvPr/>
        </p:nvSpPr>
        <p:spPr bwMode="auto">
          <a:xfrm>
            <a:off x="2743200" y="636588"/>
            <a:ext cx="6419850" cy="3478212"/>
          </a:xfrm>
          <a:prstGeom prst="rect">
            <a:avLst/>
          </a:prstGeom>
        </p:spPr>
        <p:txBody>
          <a:bodyPr wrap="none" fromWordArt="1">
            <a:prstTxWarp prst="textWave1">
              <a:avLst>
                <a:gd name="adj1" fmla="val 13005"/>
                <a:gd name="adj2" fmla="val 0"/>
              </a:avLst>
            </a:prstTxWarp>
          </a:bodyPr>
          <a:lstStyle/>
          <a:p>
            <a:pPr algn="ctr" fontAlgn="base">
              <a:spcBef>
                <a:spcPct val="0"/>
              </a:spcBef>
              <a:spcAft>
                <a:spcPct val="0"/>
              </a:spcAft>
            </a:pPr>
            <a:r>
              <a:rPr lang="en-US" sz="3600" b="1" kern="10">
                <a:ln w="9525">
                  <a:solidFill>
                    <a:srgbClr val="FF00FF"/>
                  </a:solidFill>
                  <a:round/>
                  <a:headEnd/>
                  <a:tailEnd/>
                </a:ln>
                <a:solidFill>
                  <a:srgbClr val="0000FF"/>
                </a:solidFill>
                <a:effectLst>
                  <a:outerShdw dist="53882" dir="2700000" algn="ctr" rotWithShape="0">
                    <a:srgbClr val="C0C0C0">
                      <a:alpha val="80000"/>
                    </a:srgbClr>
                  </a:outerShdw>
                </a:effectLst>
                <a:latin typeface="Times New Roman" panose="02020603050405020304" pitchFamily="18" charset="0"/>
                <a:cs typeface="Times New Roman" panose="02020603050405020304" pitchFamily="18" charset="0"/>
              </a:rPr>
              <a:t>Chúc tất cả các em chăm ngoan, học giỏi</a:t>
            </a:r>
          </a:p>
        </p:txBody>
      </p:sp>
      <p:sp>
        <p:nvSpPr>
          <p:cNvPr id="83982" name="Rectangle 14"/>
          <p:cNvSpPr>
            <a:spLocks noChangeArrowheads="1"/>
          </p:cNvSpPr>
          <p:nvPr/>
        </p:nvSpPr>
        <p:spPr bwMode="auto">
          <a:xfrm>
            <a:off x="3810000" y="4724400"/>
            <a:ext cx="4876800" cy="1143000"/>
          </a:xfrm>
          <a:prstGeom prst="rect">
            <a:avLst/>
          </a:prstGeom>
          <a:solidFill>
            <a:srgbClr val="CC66FF"/>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CC66FF"/>
            </a:extrusionClr>
            <a:contourClr>
              <a:srgbClr val="CC66FF"/>
            </a:contourClr>
          </a:sp3d>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none" anchor="ctr">
            <a:flatTx/>
          </a:bodyPr>
          <a:lstStyle/>
          <a:p>
            <a:pPr algn="ctr" fontAlgn="base">
              <a:spcBef>
                <a:spcPct val="0"/>
              </a:spcBef>
              <a:spcAft>
                <a:spcPct val="0"/>
              </a:spcAft>
            </a:pPr>
            <a:r>
              <a:rPr lang="en-US" altLang="en-US" sz="6000">
                <a:solidFill>
                  <a:srgbClr val="FFFF00"/>
                </a:solidFill>
                <a:latin typeface="Times New Roman" panose="02020603050405020304" pitchFamily="18" charset="0"/>
              </a:rPr>
              <a:t>Hẹn gặp lại</a:t>
            </a:r>
          </a:p>
        </p:txBody>
      </p:sp>
    </p:spTree>
    <p:custDataLst>
      <p:tags r:id="rId1"/>
    </p:custDataLst>
    <p:extLst>
      <p:ext uri="{BB962C8B-B14F-4D97-AF65-F5344CB8AC3E}">
        <p14:creationId xmlns:p14="http://schemas.microsoft.com/office/powerpoint/2010/main" val="153433689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44704 0.10186 C 0.43871 0.09792 0.43159 0.08936 0.42361 0.08403 C 0.41388 0.07755 0.4026 0.07501 0.3927 0.06852 C 0.39114 0.06737 0.38993 0.06552 0.38819 0.06459 C 0.38593 0.06343 0.38333 0.0632 0.3809 0.06251 C 0.375 0.06065 0.36319 0.05672 0.36319 0.05672 C 0.35573 0.05001 0.34687 0.04908 0.33819 0.04677 C 0.33038 0.0389 0.32222 0.03612 0.31319 0.03126 C 0.30642 0.02755 0.30121 0.02246 0.29409 0.01945 C 0.27621 0.00325 0.31041 0.03311 0.2809 0.01343 C 0.27743 0.01112 0.27534 0.00626 0.27204 0.00371 C 0.26232 -0.00347 0.25017 -0.00717 0.23975 -0.01203 C 0.20538 -0.02847 0.22378 -0.02268 0.2059 -0.02777 C 0.1993 -0.03171 0.19323 -0.03518 0.1868 -0.03935 C 0.17951 -0.0493 0.18559 -0.04259 0.175 -0.0493 C 0.15763 -0.06018 0.14079 -0.0743 0.12187 -0.0787 C 0.11493 -0.08796 0.1125 -0.09027 0.10295 -0.09444 C 0.09097 -0.11018 0.1092 -0.08796 0.08819 -0.10416 C 0.08524 -0.10648 0.0835 -0.11087 0.08073 -0.11388 C 0.07934 -0.1155 0.07812 -0.11666 0.07656 -0.11782 C 0.06545 -0.12523 0.05399 -0.13286 0.0427 -0.13935 C 0.03263 -0.14513 0.02604 -0.15277 0.01475 -0.15509 C 0.00781 -0.1581 0.0026 -0.16273 -0.00434 -0.16481 C -0.00591 -0.1662 -0.00712 -0.16782 -0.00886 -0.16874 C -0.01268 -0.1706 -0.02049 -0.17268 -0.02049 -0.17268 C -0.03924 -0.18518 -0.05868 -0.19536 -0.07934 -0.20023 C -0.08507 -0.20532 -0.0908 -0.20485 -0.09705 -0.2081 C -0.09914 -0.20925 -0.10087 -0.2111 -0.10296 -0.21203 C -0.10625 -0.21365 -0.10973 -0.21458 -0.11337 -0.21597 C -0.18056 -0.21481 -0.21025 -0.20856 -0.26476 -0.21782 C -0.27032 -0.21874 -0.27535 -0.22407 -0.28091 -0.22569 C -0.29358 -0.23425 -0.29584 -0.24745 -0.31025 -0.25115 C -0.31268 -0.25277 -0.31823 -0.25601 -0.32049 -0.25902 C -0.32171 -0.26064 -0.32205 -0.26342 -0.32344 -0.26481 C -0.32466 -0.2662 -0.32657 -0.26597 -0.32796 -0.26689 C -0.33681 -0.27337 -0.33768 -0.27546 -0.34705 -0.2787 C -0.34983 -0.2824 -0.35382 -0.28425 -0.35591 -0.28842 C -0.35695 -0.29073 -0.3566 -0.29374 -0.3573 -0.29629 C -0.35886 -0.30208 -0.36077 -0.30509 -0.3632 -0.30995 C -0.3658 -0.32268 -0.37014 -0.33495 -0.37344 -0.34722 C -0.37761 -0.36249 -0.37865 -0.37893 -0.3823 -0.39444 C -0.38368 -0.41805 -0.38855 -0.45023 -0.38386 -0.47268 C -0.38351 -0.47453 -0.36667 -0.47985 -0.36476 -0.48055 C -0.3573 -0.48333 -0.35018 -0.48819 -0.34254 -0.4905 C -0.31702 -0.4986 -0.28664 -0.49907 -0.26025 -0.50208 C -0.1323 -0.55902 -0.25851 -0.50416 0.125 -0.5081 C 0.1493 -0.50833 0.17448 -0.51805 0.19843 -0.52175 C 0.21684 -0.5287 0.23576 -0.52916 0.25451 -0.53541 C 0.26562 -0.54305 0.27743 -0.5486 0.28975 -0.55115 C 0.30295 -0.5574 0.31597 -0.56226 0.32951 -0.56689 C 0.33541 -0.56874 0.34704 -0.57268 0.34704 -0.57268 C 0.35399 -0.5787 0.36093 -0.58078 0.36909 -0.58263 C 0.37222 -0.58541 0.38055 -0.59351 0.38385 -0.5905 C 0.38941 -0.58564 0.37934 -0.57453 0.37795 -0.57268 C 0.36666 -0.53518 0.34687 -0.50254 0.3309 -0.46874 C 0.32673 -0.45972 0.32118 -0.45092 0.3177 -0.44143 C 0.31163 -0.42546 0.30729 -0.403 0.29566 -0.39235 C 0.29184 -0.38402 0.29114 -0.37777 0.28524 -0.37268 C 0.26857 -0.34166 0.24861 -0.31805 0.22656 -0.29444 C 0.2177 -0.28495 0.20885 -0.27546 0.19843 -0.26874 C 0.19132 -0.25648 0.18003 -0.25046 0.17066 -0.24143 C 0.1625 -0.23379 0.15694 -0.22245 0.14704 -0.21782 C 0.14513 -0.21597 0.14288 -0.21435 0.14114 -0.21203 C 0.13993 -0.21041 0.13975 -0.2074 0.13802 -0.20601 C 0.13194 -0.20069 0.12274 -0.19745 0.11614 -0.19235 C 0.11007 -0.18124 0.11336 -0.18541 0.10295 -0.17661 C 0.10052 -0.17453 0.09566 -0.17083 0.09566 -0.17083 C 0.09045 -0.15995 0.08038 -0.15624 0.07343 -0.14722 C 0.06736 -0.13911 0.06284 -0.12962 0.05451 -0.12569 C 0.04757 -0.11689 0.0434 -0.10532 0.0368 -0.09629 C 0.0335 -0.08425 0.0375 -0.09675 0.02951 -0.08055 C 0.02309 -0.06735 0.01857 -0.0486 0.01475 -0.03356 C 0.01302 -0.02661 0.00625 -0.01666 0.00295 -0.00995 C 0.00156 -0.00694 8.33333E-7 -0.00023 8.33333E-7 -0.00023 " pathEditMode="relative" ptsTypes="fffffffffffffffffffffffffffffffffffffffffffffffffffffffffffffffffffffffffA">
                                      <p:cBhvr>
                                        <p:cTn id="6" dur="2000" fill="hold"/>
                                        <p:tgtEl>
                                          <p:spTgt spid="8398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175490" y="1015921"/>
            <a:ext cx="7016510" cy="4421082"/>
            <a:chOff x="4283501" y="706639"/>
            <a:chExt cx="7016510" cy="4421082"/>
          </a:xfrm>
        </p:grpSpPr>
        <p:pic>
          <p:nvPicPr>
            <p:cNvPr id="8" name="Picture 7"/>
            <p:cNvPicPr>
              <a:picLocks noChangeAspect="1"/>
            </p:cNvPicPr>
            <p:nvPr/>
          </p:nvPicPr>
          <p:blipFill>
            <a:blip r:embed="rId4"/>
            <a:stretch>
              <a:fillRect/>
            </a:stretch>
          </p:blipFill>
          <p:spPr>
            <a:xfrm>
              <a:off x="4283501" y="711031"/>
              <a:ext cx="7016510" cy="4416690"/>
            </a:xfrm>
            <a:prstGeom prst="rect">
              <a:avLst/>
            </a:prstGeom>
          </p:spPr>
        </p:pic>
        <p:pic>
          <p:nvPicPr>
            <p:cNvPr id="7" name="Picture 6"/>
            <p:cNvPicPr>
              <a:picLocks noChangeAspect="1"/>
            </p:cNvPicPr>
            <p:nvPr/>
          </p:nvPicPr>
          <p:blipFill>
            <a:blip r:embed="rId5"/>
            <a:stretch>
              <a:fillRect/>
            </a:stretch>
          </p:blipFill>
          <p:spPr>
            <a:xfrm flipH="1">
              <a:off x="9550020" y="706639"/>
              <a:ext cx="1749991" cy="2355137"/>
            </a:xfrm>
            <a:prstGeom prst="rect">
              <a:avLst/>
            </a:prstGeom>
          </p:spPr>
        </p:pic>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37945" y="3671047"/>
            <a:ext cx="3082850" cy="3186953"/>
          </a:xfrm>
          <a:prstGeom prst="rect">
            <a:avLst/>
          </a:prstGeom>
        </p:spPr>
      </p:pic>
      <p:grpSp>
        <p:nvGrpSpPr>
          <p:cNvPr id="13" name="Group 12"/>
          <p:cNvGrpSpPr/>
          <p:nvPr/>
        </p:nvGrpSpPr>
        <p:grpSpPr>
          <a:xfrm>
            <a:off x="1425389" y="2259106"/>
            <a:ext cx="4356846" cy="2570957"/>
            <a:chOff x="1425389" y="2259106"/>
            <a:chExt cx="4356846" cy="2570957"/>
          </a:xfrm>
        </p:grpSpPr>
        <p:sp>
          <p:nvSpPr>
            <p:cNvPr id="11" name="Cloud Callout 10"/>
            <p:cNvSpPr/>
            <p:nvPr/>
          </p:nvSpPr>
          <p:spPr>
            <a:xfrm>
              <a:off x="1425389" y="2259106"/>
              <a:ext cx="4356846" cy="2570957"/>
            </a:xfrm>
            <a:prstGeom prst="cloudCallout">
              <a:avLst>
                <a:gd name="adj1" fmla="val -34205"/>
                <a:gd name="adj2" fmla="val 71851"/>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730188" y="2555960"/>
              <a:ext cx="3594847" cy="1815882"/>
            </a:xfrm>
            <a:prstGeom prst="rect">
              <a:avLst/>
            </a:prstGeom>
          </p:spPr>
          <p:txBody>
            <a:bodyPr wrap="square">
              <a:spAutoFit/>
            </a:bodyPr>
            <a:lstStyle/>
            <a:p>
              <a:pPr lvl="0" algn="ctr"/>
              <a:r>
                <a:rPr lang="vi-VN" sz="2800">
                  <a:solidFill>
                    <a:srgbClr val="002060"/>
                  </a:solidFill>
                  <a:latin typeface="Times New Roman" pitchFamily="18" charset="0"/>
                  <a:cs typeface="Times New Roman" pitchFamily="18" charset="0"/>
                </a:rPr>
                <a:t>Bí quyết nào đã làm cho hình nhân trên xe của Tổ Xung Chi luôn luôn chỉ </a:t>
              </a:r>
              <a:r>
                <a:rPr lang="vi-VN" sz="2800" u="sng">
                  <a:solidFill>
                    <a:srgbClr val="C00000"/>
                  </a:solidFill>
                  <a:latin typeface="Times New Roman" pitchFamily="18" charset="0"/>
                  <a:cs typeface="Times New Roman" pitchFamily="18" charset="0"/>
                </a:rPr>
                <a:t>hướng Nam</a:t>
              </a:r>
              <a:r>
                <a:rPr lang="vi-VN" sz="2800">
                  <a:solidFill>
                    <a:srgbClr val="C00000"/>
                  </a:solidFill>
                  <a:latin typeface="Times New Roman" pitchFamily="18" charset="0"/>
                  <a:cs typeface="Times New Roman" pitchFamily="18" charset="0"/>
                </a:rPr>
                <a:t>?</a:t>
              </a:r>
            </a:p>
          </p:txBody>
        </p:sp>
      </p:gr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515" y="-134487"/>
            <a:ext cx="1972812" cy="197281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48676512"/>
      </p:ext>
    </p:extLst>
  </p:cSld>
  <p:clrMapOvr>
    <a:masterClrMapping/>
  </p:clrMapOvr>
  <mc:AlternateContent xmlns:mc="http://schemas.openxmlformats.org/markup-compatibility/2006" xmlns:p14="http://schemas.microsoft.com/office/powerpoint/2010/main">
    <mc:Choice Requires="p14">
      <p:transition spd="slow" p14:dur="2000" advTm="42350"/>
    </mc:Choice>
    <mc:Fallback xmlns="">
      <p:transition spd="slow" advTm="42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31674" y="1657904"/>
            <a:ext cx="6273153" cy="2862322"/>
          </a:xfrm>
          <a:prstGeom prst="rect">
            <a:avLst/>
          </a:prstGeom>
        </p:spPr>
        <p:txBody>
          <a:bodyPr wrap="square">
            <a:spAutoFit/>
          </a:bodyPr>
          <a:lstStyle/>
          <a:p>
            <a:pPr lvl="0" algn="ctr"/>
            <a:r>
              <a:rPr lang="en-US" sz="6000" b="1" dirty="0" smtClean="0">
                <a:solidFill>
                  <a:srgbClr val="00B050"/>
                </a:solidFill>
                <a:latin typeface="Times New Roman" panose="02020603050405020304" pitchFamily="18" charset="0"/>
              </a:rPr>
              <a:t>BÀI 21</a:t>
            </a:r>
          </a:p>
          <a:p>
            <a:pPr lvl="0" algn="ctr"/>
            <a:r>
              <a:rPr lang="en-US" sz="6000" b="1" dirty="0" smtClean="0">
                <a:solidFill>
                  <a:srgbClr val="00B050"/>
                </a:solidFill>
                <a:latin typeface="Times New Roman" panose="02020603050405020304" pitchFamily="18" charset="0"/>
              </a:rPr>
              <a:t>NAM CHÂM VĨNH CỬU</a:t>
            </a:r>
            <a:endParaRPr lang="vi-VN" sz="6000" b="1" dirty="0">
              <a:solidFill>
                <a:srgbClr val="00B050"/>
              </a:solidFill>
              <a:latin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51195823"/>
      </p:ext>
    </p:extLst>
  </p:cSld>
  <p:clrMapOvr>
    <a:masterClrMapping/>
  </p:clrMapOvr>
  <mc:AlternateContent xmlns:mc="http://schemas.openxmlformats.org/markup-compatibility/2006" xmlns:p14="http://schemas.microsoft.com/office/powerpoint/2010/main">
    <mc:Choice Requires="p14">
      <p:transition spd="slow" p14:dur="2000" advTm="9387"/>
    </mc:Choice>
    <mc:Fallback xmlns="">
      <p:transition spd="slow" advTm="9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 presetClass="emph" presetSubtype="10" repeatCount="indefinite" fill="hold" grpId="0" nodeType="withEffect">
                                  <p:stCondLst>
                                    <p:cond delay="0"/>
                                  </p:stCondLst>
                                  <p:childTnLst>
                                    <p:animClr clrSpc="hsl" dir="ccw">
                                      <p:cBhvr override="childStyle">
                                        <p:cTn id="8" dur="1000" fill="hold"/>
                                        <p:tgtEl>
                                          <p:spTgt spid="4"/>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243031" y="1902602"/>
            <a:ext cx="8819920"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B050"/>
                </a:solidFill>
                <a:effectLst/>
                <a:uLnTx/>
                <a:uFillTx/>
                <a:latin typeface="Times New Roman" panose="02020603050405020304" pitchFamily="18" charset="0"/>
              </a:rPr>
              <a:t>MỤC</a:t>
            </a:r>
            <a:r>
              <a:rPr kumimoji="0" lang="en-US" sz="3200" b="1" i="0" u="none" strike="noStrike" kern="1200" cap="none" spc="0" normalizeH="0" noProof="0" dirty="0" smtClean="0">
                <a:ln>
                  <a:noFill/>
                </a:ln>
                <a:solidFill>
                  <a:srgbClr val="00B050"/>
                </a:solidFill>
                <a:effectLst/>
                <a:uLnTx/>
                <a:uFillTx/>
                <a:latin typeface="Times New Roman" panose="02020603050405020304" pitchFamily="18" charset="0"/>
              </a:rPr>
              <a:t> TIÊU</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smtClean="0">
                <a:solidFill>
                  <a:srgbClr val="00B050"/>
                </a:solidFill>
                <a:latin typeface="Times New Roman" panose="02020603050405020304" pitchFamily="18" charset="0"/>
              </a:rPr>
              <a:t>1.Tìm </a:t>
            </a:r>
            <a:r>
              <a:rPr lang="en-US" sz="3200" b="1" dirty="0" err="1" smtClean="0">
                <a:solidFill>
                  <a:srgbClr val="00B050"/>
                </a:solidFill>
                <a:latin typeface="Times New Roman" panose="02020603050405020304" pitchFamily="18" charset="0"/>
              </a:rPr>
              <a:t>hiểu</a:t>
            </a:r>
            <a:r>
              <a:rPr lang="en-US" sz="3200" b="1" dirty="0" smtClean="0">
                <a:solidFill>
                  <a:srgbClr val="00B050"/>
                </a:solidFill>
                <a:latin typeface="Times New Roman" panose="02020603050405020304" pitchFamily="18" charset="0"/>
              </a:rPr>
              <a:t> </a:t>
            </a:r>
            <a:r>
              <a:rPr lang="en-US" sz="3200" b="1" dirty="0" err="1" smtClean="0">
                <a:solidFill>
                  <a:srgbClr val="00B050"/>
                </a:solidFill>
                <a:latin typeface="Times New Roman" panose="02020603050405020304" pitchFamily="18" charset="0"/>
              </a:rPr>
              <a:t>về</a:t>
            </a:r>
            <a:r>
              <a:rPr lang="en-US" sz="3200" b="1" dirty="0" smtClean="0">
                <a:solidFill>
                  <a:srgbClr val="00B050"/>
                </a:solidFill>
                <a:latin typeface="Times New Roman" panose="02020603050405020304" pitchFamily="18" charset="0"/>
              </a:rPr>
              <a:t> </a:t>
            </a:r>
            <a:r>
              <a:rPr lang="en-US" sz="3200" b="1" dirty="0" err="1" smtClean="0">
                <a:solidFill>
                  <a:srgbClr val="00B050"/>
                </a:solidFill>
                <a:latin typeface="Times New Roman" panose="02020603050405020304" pitchFamily="18" charset="0"/>
              </a:rPr>
              <a:t>từ</a:t>
            </a:r>
            <a:r>
              <a:rPr lang="en-US" sz="3200" b="1" dirty="0" smtClean="0">
                <a:solidFill>
                  <a:srgbClr val="00B050"/>
                </a:solidFill>
                <a:latin typeface="Times New Roman" panose="02020603050405020304" pitchFamily="18" charset="0"/>
              </a:rPr>
              <a:t> </a:t>
            </a:r>
            <a:r>
              <a:rPr lang="en-US" sz="3200" b="1" dirty="0" err="1" smtClean="0">
                <a:solidFill>
                  <a:srgbClr val="00B050"/>
                </a:solidFill>
                <a:latin typeface="Times New Roman" panose="02020603050405020304" pitchFamily="18" charset="0"/>
              </a:rPr>
              <a:t>tính</a:t>
            </a:r>
            <a:r>
              <a:rPr lang="en-US" sz="3200" b="1" dirty="0" smtClean="0">
                <a:solidFill>
                  <a:srgbClr val="00B050"/>
                </a:solidFill>
                <a:latin typeface="Times New Roman" panose="02020603050405020304" pitchFamily="18" charset="0"/>
              </a:rPr>
              <a:t> </a:t>
            </a:r>
            <a:r>
              <a:rPr lang="en-US" sz="3200" b="1" dirty="0" err="1" smtClean="0">
                <a:solidFill>
                  <a:srgbClr val="00B050"/>
                </a:solidFill>
                <a:latin typeface="Times New Roman" panose="02020603050405020304" pitchFamily="18" charset="0"/>
              </a:rPr>
              <a:t>của</a:t>
            </a:r>
            <a:r>
              <a:rPr lang="en-US" sz="3200" b="1" dirty="0" smtClean="0">
                <a:solidFill>
                  <a:srgbClr val="00B050"/>
                </a:solidFill>
                <a:latin typeface="Times New Roman" panose="02020603050405020304" pitchFamily="18" charset="0"/>
              </a:rPr>
              <a:t> </a:t>
            </a:r>
            <a:r>
              <a:rPr lang="en-US" sz="3200" b="1" dirty="0" err="1" smtClean="0">
                <a:solidFill>
                  <a:srgbClr val="00B050"/>
                </a:solidFill>
                <a:latin typeface="Times New Roman" panose="02020603050405020304" pitchFamily="18" charset="0"/>
              </a:rPr>
              <a:t>nam</a:t>
            </a:r>
            <a:r>
              <a:rPr lang="en-US" sz="3200" b="1" dirty="0" smtClean="0">
                <a:solidFill>
                  <a:srgbClr val="00B050"/>
                </a:solidFill>
                <a:latin typeface="Times New Roman" panose="02020603050405020304" pitchFamily="18" charset="0"/>
              </a:rPr>
              <a:t> </a:t>
            </a:r>
            <a:r>
              <a:rPr lang="en-US" sz="3200" b="1" dirty="0" err="1" smtClean="0">
                <a:solidFill>
                  <a:srgbClr val="00B050"/>
                </a:solidFill>
                <a:latin typeface="Times New Roman" panose="02020603050405020304" pitchFamily="18" charset="0"/>
              </a:rPr>
              <a:t>châm</a:t>
            </a:r>
            <a:r>
              <a:rPr lang="en-US" sz="3200" b="1" dirty="0" smtClean="0">
                <a:solidFill>
                  <a:srgbClr val="00B050"/>
                </a:solidFill>
                <a:latin typeface="Times New Roman" panose="02020603050405020304" pitchFamily="18" charset="0"/>
              </a:rPr>
              <a:t> </a:t>
            </a:r>
            <a:r>
              <a:rPr lang="en-US" sz="3200" b="1" dirty="0" err="1" smtClean="0">
                <a:solidFill>
                  <a:srgbClr val="00B050"/>
                </a:solidFill>
                <a:latin typeface="Times New Roman" panose="02020603050405020304" pitchFamily="18" charset="0"/>
              </a:rPr>
              <a:t>vĩnh</a:t>
            </a:r>
            <a:r>
              <a:rPr lang="en-US" sz="3200" b="1" dirty="0" smtClean="0">
                <a:solidFill>
                  <a:srgbClr val="00B050"/>
                </a:solidFill>
                <a:latin typeface="Times New Roman" panose="02020603050405020304" pitchFamily="18" charset="0"/>
              </a:rPr>
              <a:t> </a:t>
            </a:r>
            <a:r>
              <a:rPr lang="en-US" sz="3200" b="1" dirty="0" err="1" smtClean="0">
                <a:solidFill>
                  <a:srgbClr val="00B050"/>
                </a:solidFill>
                <a:latin typeface="Times New Roman" panose="02020603050405020304" pitchFamily="18" charset="0"/>
              </a:rPr>
              <a:t>cửu</a:t>
            </a:r>
            <a:r>
              <a:rPr lang="en-US" sz="3200" b="1" dirty="0" smtClean="0">
                <a:solidFill>
                  <a:srgbClr val="00B050"/>
                </a:solidFill>
                <a:latin typeface="Times New Roman" panose="02020603050405020304" pitchFamily="18" charset="0"/>
              </a:rPr>
              <a:t>.</a:t>
            </a:r>
          </a:p>
          <a:p>
            <a:pPr marR="0" lvl="0" algn="ctr" defTabSz="914400" rtl="0" eaLnBrk="1" fontAlgn="auto" latinLnBrk="0" hangingPunct="1">
              <a:lnSpc>
                <a:spcPct val="100000"/>
              </a:lnSpc>
              <a:spcBef>
                <a:spcPts val="0"/>
              </a:spcBef>
              <a:spcAft>
                <a:spcPts val="0"/>
              </a:spcAft>
              <a:buClrTx/>
              <a:buSzTx/>
              <a:tabLst/>
              <a:defRPr/>
            </a:pPr>
            <a:r>
              <a:rPr lang="en-US" sz="3200" b="1" dirty="0" smtClean="0">
                <a:solidFill>
                  <a:srgbClr val="00B050"/>
                </a:solidFill>
                <a:latin typeface="Times New Roman" panose="02020603050405020304" pitchFamily="18" charset="0"/>
              </a:rPr>
              <a:t>2.</a:t>
            </a:r>
            <a:r>
              <a:rPr kumimoji="0" lang="en-US" sz="3200" b="1" i="0" u="none" strike="noStrike" kern="1200" cap="none" spc="0" normalizeH="0" baseline="0" noProof="0" dirty="0" err="1" smtClean="0">
                <a:ln>
                  <a:noFill/>
                </a:ln>
                <a:solidFill>
                  <a:srgbClr val="00B050"/>
                </a:solidFill>
                <a:effectLst/>
                <a:uLnTx/>
                <a:uFillTx/>
                <a:latin typeface="Times New Roman" panose="02020603050405020304" pitchFamily="18" charset="0"/>
              </a:rPr>
              <a:t>Tìm</a:t>
            </a:r>
            <a:r>
              <a:rPr kumimoji="0" lang="en-US" sz="3200" b="1" i="0" u="none" strike="noStrike" kern="1200" cap="none" spc="0" normalizeH="0" noProof="0" dirty="0" smtClean="0">
                <a:ln>
                  <a:noFill/>
                </a:ln>
                <a:solidFill>
                  <a:srgbClr val="00B050"/>
                </a:solidFill>
                <a:effectLst/>
                <a:uLnTx/>
                <a:uFillTx/>
                <a:latin typeface="Times New Roman" panose="02020603050405020304" pitchFamily="18" charset="0"/>
              </a:rPr>
              <a:t> </a:t>
            </a:r>
            <a:r>
              <a:rPr kumimoji="0" lang="en-US" sz="3200" b="1" i="0" u="none" strike="noStrike" kern="1200" cap="none" spc="0" normalizeH="0" noProof="0" dirty="0" err="1" smtClean="0">
                <a:ln>
                  <a:noFill/>
                </a:ln>
                <a:solidFill>
                  <a:srgbClr val="00B050"/>
                </a:solidFill>
                <a:effectLst/>
                <a:uLnTx/>
                <a:uFillTx/>
                <a:latin typeface="Times New Roman" panose="02020603050405020304" pitchFamily="18" charset="0"/>
              </a:rPr>
              <a:t>hiểu</a:t>
            </a:r>
            <a:r>
              <a:rPr kumimoji="0" lang="en-US" sz="3200" b="1" i="0" u="none" strike="noStrike" kern="1200" cap="none" spc="0" normalizeH="0" noProof="0" dirty="0" smtClean="0">
                <a:ln>
                  <a:noFill/>
                </a:ln>
                <a:solidFill>
                  <a:srgbClr val="00B050"/>
                </a:solidFill>
                <a:effectLst/>
                <a:uLnTx/>
                <a:uFillTx/>
                <a:latin typeface="Times New Roman" panose="02020603050405020304" pitchFamily="18" charset="0"/>
              </a:rPr>
              <a:t> </a:t>
            </a:r>
            <a:r>
              <a:rPr kumimoji="0" lang="en-US" sz="3200" b="1" i="0" u="none" strike="noStrike" kern="1200" cap="none" spc="0" normalizeH="0" noProof="0" dirty="0" err="1" smtClean="0">
                <a:ln>
                  <a:noFill/>
                </a:ln>
                <a:solidFill>
                  <a:srgbClr val="00B050"/>
                </a:solidFill>
                <a:effectLst/>
                <a:uLnTx/>
                <a:uFillTx/>
                <a:latin typeface="Times New Roman" panose="02020603050405020304" pitchFamily="18" charset="0"/>
              </a:rPr>
              <a:t>về</a:t>
            </a:r>
            <a:r>
              <a:rPr kumimoji="0" lang="en-US" sz="3200" b="1" i="0" u="none" strike="noStrike" kern="1200" cap="none" spc="0" normalizeH="0" noProof="0" dirty="0" smtClean="0">
                <a:ln>
                  <a:noFill/>
                </a:ln>
                <a:solidFill>
                  <a:srgbClr val="00B050"/>
                </a:solidFill>
                <a:effectLst/>
                <a:uLnTx/>
                <a:uFillTx/>
                <a:latin typeface="Times New Roman" panose="02020603050405020304" pitchFamily="18" charset="0"/>
              </a:rPr>
              <a:t> </a:t>
            </a:r>
            <a:r>
              <a:rPr kumimoji="0" lang="en-US" sz="3200" b="1" i="0" u="none" strike="noStrike" kern="1200" cap="none" spc="0" normalizeH="0" noProof="0" dirty="0" err="1" smtClean="0">
                <a:ln>
                  <a:noFill/>
                </a:ln>
                <a:solidFill>
                  <a:srgbClr val="00B050"/>
                </a:solidFill>
                <a:effectLst/>
                <a:uLnTx/>
                <a:uFillTx/>
                <a:latin typeface="Times New Roman" panose="02020603050405020304" pitchFamily="18" charset="0"/>
              </a:rPr>
              <a:t>tính</a:t>
            </a:r>
            <a:r>
              <a:rPr kumimoji="0" lang="en-US" sz="3200" b="1" i="0" u="none" strike="noStrike" kern="1200" cap="none" spc="0" normalizeH="0" noProof="0" dirty="0" smtClean="0">
                <a:ln>
                  <a:noFill/>
                </a:ln>
                <a:solidFill>
                  <a:srgbClr val="00B050"/>
                </a:solidFill>
                <a:effectLst/>
                <a:uLnTx/>
                <a:uFillTx/>
                <a:latin typeface="Times New Roman" panose="02020603050405020304" pitchFamily="18" charset="0"/>
              </a:rPr>
              <a:t> </a:t>
            </a:r>
            <a:r>
              <a:rPr kumimoji="0" lang="en-US" sz="3200" b="1" i="0" u="none" strike="noStrike" kern="1200" cap="none" spc="0" normalizeH="0" noProof="0" dirty="0" err="1" smtClean="0">
                <a:ln>
                  <a:noFill/>
                </a:ln>
                <a:solidFill>
                  <a:srgbClr val="00B050"/>
                </a:solidFill>
                <a:effectLst/>
                <a:uLnTx/>
                <a:uFillTx/>
                <a:latin typeface="Times New Roman" panose="02020603050405020304" pitchFamily="18" charset="0"/>
              </a:rPr>
              <a:t>tương</a:t>
            </a:r>
            <a:r>
              <a:rPr kumimoji="0" lang="en-US" sz="3200" b="1" i="0" u="none" strike="noStrike" kern="1200" cap="none" spc="0" normalizeH="0" noProof="0" dirty="0" smtClean="0">
                <a:ln>
                  <a:noFill/>
                </a:ln>
                <a:solidFill>
                  <a:srgbClr val="00B050"/>
                </a:solidFill>
                <a:effectLst/>
                <a:uLnTx/>
                <a:uFillTx/>
                <a:latin typeface="Times New Roman" panose="02020603050405020304" pitchFamily="18" charset="0"/>
              </a:rPr>
              <a:t> </a:t>
            </a:r>
            <a:r>
              <a:rPr kumimoji="0" lang="en-US" sz="3200" b="1" i="0" u="none" strike="noStrike" kern="1200" cap="none" spc="0" normalizeH="0" noProof="0" dirty="0" err="1" smtClean="0">
                <a:ln>
                  <a:noFill/>
                </a:ln>
                <a:solidFill>
                  <a:srgbClr val="00B050"/>
                </a:solidFill>
                <a:effectLst/>
                <a:uLnTx/>
                <a:uFillTx/>
                <a:latin typeface="Times New Roman" panose="02020603050405020304" pitchFamily="18" charset="0"/>
              </a:rPr>
              <a:t>tác</a:t>
            </a:r>
            <a:r>
              <a:rPr kumimoji="0" lang="en-US" sz="3200" b="1" i="0" u="none" strike="noStrike" kern="1200" cap="none" spc="0" normalizeH="0" noProof="0" dirty="0" smtClean="0">
                <a:ln>
                  <a:noFill/>
                </a:ln>
                <a:solidFill>
                  <a:srgbClr val="00B050"/>
                </a:solidFill>
                <a:effectLst/>
                <a:uLnTx/>
                <a:uFillTx/>
                <a:latin typeface="Times New Roman" panose="02020603050405020304" pitchFamily="18" charset="0"/>
              </a:rPr>
              <a:t> </a:t>
            </a:r>
            <a:r>
              <a:rPr kumimoji="0" lang="en-US" sz="3200" b="1" i="0" u="none" strike="noStrike" kern="1200" cap="none" spc="0" normalizeH="0" noProof="0" dirty="0" err="1" smtClean="0">
                <a:ln>
                  <a:noFill/>
                </a:ln>
                <a:solidFill>
                  <a:srgbClr val="00B050"/>
                </a:solidFill>
                <a:effectLst/>
                <a:uLnTx/>
                <a:uFillTx/>
                <a:latin typeface="Times New Roman" panose="02020603050405020304" pitchFamily="18" charset="0"/>
              </a:rPr>
              <a:t>của</a:t>
            </a:r>
            <a:r>
              <a:rPr kumimoji="0" lang="en-US" sz="3200" b="1" i="0" u="none" strike="noStrike" kern="1200" cap="none" spc="0" normalizeH="0" noProof="0" dirty="0" smtClean="0">
                <a:ln>
                  <a:noFill/>
                </a:ln>
                <a:solidFill>
                  <a:srgbClr val="00B050"/>
                </a:solidFill>
                <a:effectLst/>
                <a:uLnTx/>
                <a:uFillTx/>
                <a:latin typeface="Times New Roman" panose="02020603050405020304" pitchFamily="18" charset="0"/>
              </a:rPr>
              <a:t> </a:t>
            </a:r>
            <a:r>
              <a:rPr kumimoji="0" lang="en-US" sz="3200" b="1" i="0" u="none" strike="noStrike" kern="1200" cap="none" spc="0" normalizeH="0" noProof="0" dirty="0" err="1" smtClean="0">
                <a:ln>
                  <a:noFill/>
                </a:ln>
                <a:solidFill>
                  <a:srgbClr val="00B050"/>
                </a:solidFill>
                <a:effectLst/>
                <a:uLnTx/>
                <a:uFillTx/>
                <a:latin typeface="Times New Roman" panose="02020603050405020304" pitchFamily="18" charset="0"/>
              </a:rPr>
              <a:t>hai</a:t>
            </a:r>
            <a:r>
              <a:rPr kumimoji="0" lang="en-US" sz="3200" b="1" i="0" u="none" strike="noStrike" kern="1200" cap="none" spc="0" normalizeH="0" noProof="0" dirty="0" smtClean="0">
                <a:ln>
                  <a:noFill/>
                </a:ln>
                <a:solidFill>
                  <a:srgbClr val="00B050"/>
                </a:solidFill>
                <a:effectLst/>
                <a:uLnTx/>
                <a:uFillTx/>
                <a:latin typeface="Times New Roman" panose="02020603050405020304" pitchFamily="18" charset="0"/>
              </a:rPr>
              <a:t> </a:t>
            </a:r>
            <a:r>
              <a:rPr kumimoji="0" lang="en-US" sz="3200" b="1" i="0" u="none" strike="noStrike" kern="1200" cap="none" spc="0" normalizeH="0" noProof="0" dirty="0" err="1" smtClean="0">
                <a:ln>
                  <a:noFill/>
                </a:ln>
                <a:solidFill>
                  <a:srgbClr val="00B050"/>
                </a:solidFill>
                <a:effectLst/>
                <a:uLnTx/>
                <a:uFillTx/>
                <a:latin typeface="Times New Roman" panose="02020603050405020304" pitchFamily="18" charset="0"/>
              </a:rPr>
              <a:t>nam</a:t>
            </a:r>
            <a:r>
              <a:rPr kumimoji="0" lang="en-US" sz="3200" b="1" i="0" u="none" strike="noStrike" kern="1200" cap="none" spc="0" normalizeH="0" noProof="0" dirty="0" smtClean="0">
                <a:ln>
                  <a:noFill/>
                </a:ln>
                <a:solidFill>
                  <a:srgbClr val="00B050"/>
                </a:solidFill>
                <a:effectLst/>
                <a:uLnTx/>
                <a:uFillTx/>
                <a:latin typeface="Times New Roman" panose="02020603050405020304" pitchFamily="18" charset="0"/>
              </a:rPr>
              <a:t> </a:t>
            </a:r>
            <a:r>
              <a:rPr kumimoji="0" lang="en-US" sz="3200" b="1" i="0" u="none" strike="noStrike" kern="1200" cap="none" spc="0" normalizeH="0" noProof="0" dirty="0" err="1" smtClean="0">
                <a:ln>
                  <a:noFill/>
                </a:ln>
                <a:solidFill>
                  <a:srgbClr val="00B050"/>
                </a:solidFill>
                <a:effectLst/>
                <a:uLnTx/>
                <a:uFillTx/>
                <a:latin typeface="Times New Roman" panose="02020603050405020304" pitchFamily="18" charset="0"/>
              </a:rPr>
              <a:t>châm</a:t>
            </a:r>
            <a:r>
              <a:rPr kumimoji="0" lang="en-US" sz="3200" b="1" i="0" u="none" strike="noStrike" kern="1200" cap="none" spc="0" normalizeH="0" noProof="0" dirty="0" smtClean="0">
                <a:ln>
                  <a:noFill/>
                </a:ln>
                <a:solidFill>
                  <a:srgbClr val="00B050"/>
                </a:solidFill>
                <a:effectLst/>
                <a:uLnTx/>
                <a:uFillTx/>
                <a:latin typeface="Times New Roman" panose="02020603050405020304" pitchFamily="18" charset="0"/>
              </a:rPr>
              <a:t>.</a:t>
            </a:r>
          </a:p>
          <a:p>
            <a:pPr marR="0" lvl="0" defTabSz="914400" rtl="0" eaLnBrk="1" fontAlgn="auto" latinLnBrk="0" hangingPunct="1">
              <a:lnSpc>
                <a:spcPct val="100000"/>
              </a:lnSpc>
              <a:spcBef>
                <a:spcPts val="0"/>
              </a:spcBef>
              <a:spcAft>
                <a:spcPts val="0"/>
              </a:spcAft>
              <a:buClrTx/>
              <a:buSzTx/>
              <a:tabLst/>
              <a:defRPr/>
            </a:pPr>
            <a:r>
              <a:rPr lang="en-US" sz="3200" b="1" baseline="0" dirty="0" smtClean="0">
                <a:solidFill>
                  <a:srgbClr val="00B050"/>
                </a:solidFill>
                <a:latin typeface="Times New Roman" panose="02020603050405020304" pitchFamily="18" charset="0"/>
              </a:rPr>
              <a:t>3.</a:t>
            </a:r>
            <a:r>
              <a:rPr lang="en-US" sz="3200" b="1" dirty="0" smtClean="0">
                <a:solidFill>
                  <a:srgbClr val="00B050"/>
                </a:solidFill>
                <a:latin typeface="Times New Roman" panose="02020603050405020304" pitchFamily="18" charset="0"/>
              </a:rPr>
              <a:t> </a:t>
            </a:r>
            <a:r>
              <a:rPr lang="en-US" sz="3200" b="1" dirty="0" err="1" smtClean="0">
                <a:solidFill>
                  <a:srgbClr val="00B050"/>
                </a:solidFill>
                <a:latin typeface="Times New Roman" panose="02020603050405020304" pitchFamily="18" charset="0"/>
              </a:rPr>
              <a:t>Vận</a:t>
            </a:r>
            <a:r>
              <a:rPr lang="en-US" sz="3200" b="1" dirty="0" smtClean="0">
                <a:solidFill>
                  <a:srgbClr val="00B050"/>
                </a:solidFill>
                <a:latin typeface="Times New Roman" panose="02020603050405020304" pitchFamily="18" charset="0"/>
              </a:rPr>
              <a:t> </a:t>
            </a:r>
            <a:r>
              <a:rPr lang="en-US" sz="3200" b="1" dirty="0" err="1" smtClean="0">
                <a:solidFill>
                  <a:srgbClr val="00B050"/>
                </a:solidFill>
                <a:latin typeface="Times New Roman" panose="02020603050405020304" pitchFamily="18" charset="0"/>
              </a:rPr>
              <a:t>dụng</a:t>
            </a:r>
            <a:endParaRPr kumimoji="0" lang="vi-VN" sz="3200" b="1" i="0" u="none" strike="noStrike" kern="1200" cap="none" spc="0" normalizeH="0" baseline="0" noProof="0" dirty="0">
              <a:ln>
                <a:noFill/>
              </a:ln>
              <a:solidFill>
                <a:srgbClr val="00B050"/>
              </a:solidFill>
              <a:effectLst/>
              <a:uLnTx/>
              <a:uFillTx/>
              <a:latin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37988734"/>
      </p:ext>
    </p:extLst>
  </p:cSld>
  <p:clrMapOvr>
    <a:masterClrMapping/>
  </p:clrMapOvr>
  <mc:AlternateContent xmlns:mc="http://schemas.openxmlformats.org/markup-compatibility/2006" xmlns:p14="http://schemas.microsoft.com/office/powerpoint/2010/main">
    <mc:Choice Requires="p14">
      <p:transition spd="slow" p14:dur="2000" advTm="30193"/>
    </mc:Choice>
    <mc:Fallback xmlns="">
      <p:transition spd="slow" advTm="30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 presetClass="emph" presetSubtype="10" repeatCount="indefinite" fill="hold" grpId="0" nodeType="withEffect">
                                  <p:stCondLst>
                                    <p:cond delay="0"/>
                                  </p:stCondLst>
                                  <p:childTnLst>
                                    <p:animClr clrSpc="hsl" dir="ccw">
                                      <p:cBhvr override="childStyle">
                                        <p:cTn id="8" dur="1000" fill="hold"/>
                                        <p:tgtEl>
                                          <p:spTgt spid="4"/>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091571" y="3357270"/>
            <a:ext cx="2687753" cy="3263524"/>
            <a:chOff x="9091571" y="3357270"/>
            <a:chExt cx="2687753" cy="3263524"/>
          </a:xfrm>
        </p:grpSpPr>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214466" y="3495086"/>
              <a:ext cx="2564858" cy="3125708"/>
            </a:xfrm>
            <a:prstGeom prst="rect">
              <a:avLst/>
            </a:prstGeom>
          </p:spPr>
        </p:pic>
        <p:sp>
          <p:nvSpPr>
            <p:cNvPr id="40" name="Rectangle 39"/>
            <p:cNvSpPr/>
            <p:nvPr/>
          </p:nvSpPr>
          <p:spPr>
            <a:xfrm>
              <a:off x="9091571" y="5484606"/>
              <a:ext cx="81785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rPr>
                <a:t>Nam</a:t>
              </a: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41" name="Rectangle 40"/>
            <p:cNvSpPr/>
            <p:nvPr/>
          </p:nvSpPr>
          <p:spPr>
            <a:xfrm>
              <a:off x="11095254" y="3357270"/>
              <a:ext cx="67999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C00000"/>
                  </a:solidFill>
                  <a:effectLst/>
                  <a:uLnTx/>
                  <a:uFillTx/>
                  <a:latin typeface="Times New Roman" pitchFamily="18" charset="0"/>
                  <a:ea typeface="+mn-ea"/>
                  <a:cs typeface="Times New Roman" pitchFamily="18" charset="0"/>
                </a:rPr>
                <a:t>Bắc</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grpSp>
      <p:sp>
        <p:nvSpPr>
          <p:cNvPr id="4" name="Rectangle 3"/>
          <p:cNvSpPr/>
          <p:nvPr/>
        </p:nvSpPr>
        <p:spPr>
          <a:xfrm>
            <a:off x="1353672" y="927412"/>
            <a:ext cx="475129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rPr>
              <a:t>I. TỪ TÍNH CỦA NAM CHÂM</a:t>
            </a:r>
          </a:p>
        </p:txBody>
      </p:sp>
      <p:sp>
        <p:nvSpPr>
          <p:cNvPr id="5" name="Rectangle 4"/>
          <p:cNvSpPr/>
          <p:nvPr/>
        </p:nvSpPr>
        <p:spPr>
          <a:xfrm>
            <a:off x="1353672" y="1389077"/>
            <a:ext cx="200009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1. Thí nghiệm</a:t>
            </a:r>
          </a:p>
        </p:txBody>
      </p:sp>
      <p:sp>
        <p:nvSpPr>
          <p:cNvPr id="6" name="Rectangle 8"/>
          <p:cNvSpPr>
            <a:spLocks noChangeArrowheads="1"/>
          </p:cNvSpPr>
          <p:nvPr/>
        </p:nvSpPr>
        <p:spPr bwMode="auto">
          <a:xfrm>
            <a:off x="1353672" y="1850742"/>
            <a:ext cx="785315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C</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1</a:t>
            </a: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lang="en-US" sz="2400" b="1" dirty="0" err="1" smtClean="0">
                <a:solidFill>
                  <a:prstClr val="black"/>
                </a:solidFill>
                <a:latin typeface="Times New Roman" panose="02020603050405020304" pitchFamily="18" charset="0"/>
              </a:rPr>
              <a:t>Đề</a:t>
            </a:r>
            <a:r>
              <a:rPr lang="en-US" sz="2400" b="1" dirty="0" smtClean="0">
                <a:solidFill>
                  <a:prstClr val="black"/>
                </a:solidFill>
                <a:latin typeface="Times New Roman" panose="02020603050405020304" pitchFamily="18" charset="0"/>
              </a:rPr>
              <a:t> </a:t>
            </a:r>
            <a:r>
              <a:rPr lang="en-US" sz="2400" b="1" dirty="0" err="1" smtClean="0">
                <a:solidFill>
                  <a:prstClr val="black"/>
                </a:solidFill>
                <a:latin typeface="Times New Roman" panose="02020603050405020304" pitchFamily="18" charset="0"/>
              </a:rPr>
              <a:t>xuất</a:t>
            </a:r>
            <a:r>
              <a:rPr lang="en-US" sz="2400" b="1" dirty="0" smtClean="0">
                <a:solidFill>
                  <a:prstClr val="black"/>
                </a:solidFill>
                <a:latin typeface="Times New Roman" panose="02020603050405020304" pitchFamily="18" charset="0"/>
              </a:rPr>
              <a:t> </a:t>
            </a:r>
            <a:r>
              <a:rPr lang="en-US" sz="2400" b="1" dirty="0" err="1" smtClean="0">
                <a:solidFill>
                  <a:prstClr val="black"/>
                </a:solidFill>
                <a:latin typeface="Times New Roman" panose="02020603050405020304" pitchFamily="18" charset="0"/>
              </a:rPr>
              <a:t>thí</a:t>
            </a:r>
            <a:r>
              <a:rPr lang="en-US" sz="2400" b="1" dirty="0" smtClean="0">
                <a:solidFill>
                  <a:prstClr val="black"/>
                </a:solidFill>
                <a:latin typeface="Times New Roman" panose="02020603050405020304" pitchFamily="18" charset="0"/>
              </a:rPr>
              <a:t> </a:t>
            </a:r>
            <a:r>
              <a:rPr lang="en-US" sz="2400" b="1" dirty="0" err="1" smtClean="0">
                <a:solidFill>
                  <a:prstClr val="black"/>
                </a:solidFill>
                <a:latin typeface="Times New Roman" panose="02020603050405020304" pitchFamily="18" charset="0"/>
              </a:rPr>
              <a:t>nghiệm</a:t>
            </a:r>
            <a:r>
              <a:rPr lang="en-US" sz="2400" b="1" dirty="0" smtClean="0">
                <a:solidFill>
                  <a:prstClr val="black"/>
                </a:solidFill>
                <a:latin typeface="Times New Roman" panose="02020603050405020304" pitchFamily="18" charset="0"/>
              </a:rPr>
              <a:t> </a:t>
            </a:r>
            <a:r>
              <a:rPr lang="en-US" sz="2400" b="1" dirty="0" err="1" smtClean="0">
                <a:solidFill>
                  <a:prstClr val="black"/>
                </a:solidFill>
                <a:latin typeface="Times New Roman" panose="02020603050405020304" pitchFamily="18" charset="0"/>
              </a:rPr>
              <a:t>để</a:t>
            </a:r>
            <a:r>
              <a:rPr lang="en-US" sz="2400" b="1" dirty="0" smtClean="0">
                <a:solidFill>
                  <a:prstClr val="black"/>
                </a:solidFill>
                <a:latin typeface="Times New Roman" panose="02020603050405020304" pitchFamily="18" charset="0"/>
              </a:rPr>
              <a:t> </a:t>
            </a:r>
            <a:r>
              <a:rPr lang="en-US" sz="2400" b="1" dirty="0" err="1" smtClean="0">
                <a:solidFill>
                  <a:prstClr val="black"/>
                </a:solidFill>
                <a:latin typeface="Times New Roman" panose="02020603050405020304" pitchFamily="18" charset="0"/>
              </a:rPr>
              <a:t>phát</a:t>
            </a:r>
            <a:r>
              <a:rPr lang="en-US" sz="2400" b="1" dirty="0" smtClean="0">
                <a:solidFill>
                  <a:prstClr val="black"/>
                </a:solidFill>
                <a:latin typeface="Times New Roman" panose="02020603050405020304" pitchFamily="18" charset="0"/>
              </a:rPr>
              <a:t> </a:t>
            </a:r>
            <a:r>
              <a:rPr lang="en-US" sz="2400" b="1" dirty="0" err="1" smtClean="0">
                <a:solidFill>
                  <a:prstClr val="black"/>
                </a:solidFill>
                <a:latin typeface="Times New Roman" panose="02020603050405020304" pitchFamily="18" charset="0"/>
              </a:rPr>
              <a:t>hiện</a:t>
            </a:r>
            <a:r>
              <a:rPr lang="en-US" sz="2400" b="1" dirty="0" smtClean="0">
                <a:solidFill>
                  <a:prstClr val="black"/>
                </a:solidFill>
                <a:latin typeface="Times New Roman" panose="02020603050405020304" pitchFamily="18" charset="0"/>
              </a:rPr>
              <a:t> </a:t>
            </a:r>
            <a:r>
              <a:rPr lang="en-US" sz="2400" b="1" dirty="0" err="1" smtClean="0">
                <a:solidFill>
                  <a:prstClr val="black"/>
                </a:solidFill>
                <a:latin typeface="Times New Roman" panose="02020603050405020304" pitchFamily="18" charset="0"/>
              </a:rPr>
              <a:t>xem</a:t>
            </a:r>
            <a:r>
              <a:rPr lang="en-US" sz="2400" b="1" dirty="0" smtClean="0">
                <a:solidFill>
                  <a:prstClr val="black"/>
                </a:solidFill>
                <a:latin typeface="Times New Roman" panose="02020603050405020304" pitchFamily="18" charset="0"/>
              </a:rPr>
              <a:t> </a:t>
            </a:r>
            <a:r>
              <a:rPr lang="en-US" sz="2400" b="1" dirty="0" err="1" smtClean="0">
                <a:solidFill>
                  <a:prstClr val="black"/>
                </a:solidFill>
                <a:latin typeface="Times New Roman" panose="02020603050405020304" pitchFamily="18" charset="0"/>
              </a:rPr>
              <a:t>một</a:t>
            </a:r>
            <a:r>
              <a:rPr lang="en-US" sz="2400" b="1" dirty="0" smtClean="0">
                <a:solidFill>
                  <a:prstClr val="black"/>
                </a:solidFill>
                <a:latin typeface="Times New Roman" panose="02020603050405020304" pitchFamily="18" charset="0"/>
              </a:rPr>
              <a:t> </a:t>
            </a:r>
            <a:r>
              <a:rPr lang="en-US" sz="2400" b="1" dirty="0" err="1" smtClean="0">
                <a:solidFill>
                  <a:prstClr val="black"/>
                </a:solidFill>
                <a:latin typeface="Times New Roman" panose="02020603050405020304" pitchFamily="18" charset="0"/>
              </a:rPr>
              <a:t>thanh</a:t>
            </a:r>
            <a:r>
              <a:rPr lang="en-US" sz="2400" b="1" dirty="0" smtClean="0">
                <a:solidFill>
                  <a:prstClr val="black"/>
                </a:solidFill>
                <a:latin typeface="Times New Roman" panose="02020603050405020304" pitchFamily="18" charset="0"/>
              </a:rPr>
              <a:t> </a:t>
            </a:r>
            <a:r>
              <a:rPr lang="en-US" sz="2400" b="1" dirty="0" err="1" smtClean="0">
                <a:solidFill>
                  <a:prstClr val="black"/>
                </a:solidFill>
                <a:latin typeface="Times New Roman" panose="02020603050405020304" pitchFamily="18" charset="0"/>
              </a:rPr>
              <a:t>kim</a:t>
            </a:r>
            <a:r>
              <a:rPr lang="en-US" sz="2400" b="1" dirty="0" smtClean="0">
                <a:solidFill>
                  <a:prstClr val="black"/>
                </a:solidFill>
                <a:latin typeface="Times New Roman" panose="02020603050405020304" pitchFamily="18" charset="0"/>
              </a:rPr>
              <a:t> </a:t>
            </a:r>
            <a:r>
              <a:rPr lang="en-US" sz="2400" b="1" dirty="0" err="1" smtClean="0">
                <a:solidFill>
                  <a:prstClr val="black"/>
                </a:solidFill>
                <a:latin typeface="Times New Roman" panose="02020603050405020304" pitchFamily="18" charset="0"/>
              </a:rPr>
              <a:t>loại</a:t>
            </a:r>
            <a:r>
              <a:rPr lang="en-US" sz="2400" b="1" dirty="0" smtClean="0">
                <a:solidFill>
                  <a:prstClr val="black"/>
                </a:solidFill>
                <a:latin typeface="Times New Roman" panose="02020603050405020304" pitchFamily="18" charset="0"/>
              </a:rPr>
              <a:t> </a:t>
            </a:r>
            <a:r>
              <a:rPr lang="en-US" sz="2400" b="1" dirty="0" err="1" smtClean="0">
                <a:solidFill>
                  <a:prstClr val="black"/>
                </a:solidFill>
                <a:latin typeface="Times New Roman" panose="02020603050405020304" pitchFamily="18" charset="0"/>
              </a:rPr>
              <a:t>có</a:t>
            </a:r>
            <a:r>
              <a:rPr lang="en-US" sz="2400" b="1" dirty="0" smtClean="0">
                <a:solidFill>
                  <a:prstClr val="black"/>
                </a:solidFill>
                <a:latin typeface="Times New Roman" panose="02020603050405020304" pitchFamily="18" charset="0"/>
              </a:rPr>
              <a:t> </a:t>
            </a:r>
            <a:r>
              <a:rPr lang="en-US" sz="2400" b="1" dirty="0" err="1" smtClean="0">
                <a:solidFill>
                  <a:prstClr val="black"/>
                </a:solidFill>
                <a:latin typeface="Times New Roman" panose="02020603050405020304" pitchFamily="18" charset="0"/>
              </a:rPr>
              <a:t>phải</a:t>
            </a:r>
            <a:r>
              <a:rPr lang="en-US" sz="2400" b="1" dirty="0" smtClean="0">
                <a:solidFill>
                  <a:prstClr val="black"/>
                </a:solidFill>
                <a:latin typeface="Times New Roman" panose="02020603050405020304" pitchFamily="18" charset="0"/>
              </a:rPr>
              <a:t> </a:t>
            </a:r>
            <a:r>
              <a:rPr lang="en-US" sz="2400" b="1" dirty="0" err="1" smtClean="0">
                <a:solidFill>
                  <a:prstClr val="black"/>
                </a:solidFill>
                <a:latin typeface="Times New Roman" panose="02020603050405020304" pitchFamily="18" charset="0"/>
              </a:rPr>
              <a:t>là</a:t>
            </a:r>
            <a:r>
              <a:rPr lang="en-US" sz="2400" b="1" dirty="0" smtClean="0">
                <a:solidFill>
                  <a:prstClr val="black"/>
                </a:solidFill>
                <a:latin typeface="Times New Roman" panose="02020603050405020304" pitchFamily="18" charset="0"/>
              </a:rPr>
              <a:t> </a:t>
            </a:r>
            <a:r>
              <a:rPr lang="en-US" sz="2400" b="1" dirty="0" err="1" smtClean="0">
                <a:solidFill>
                  <a:prstClr val="black"/>
                </a:solidFill>
                <a:latin typeface="Times New Roman" panose="02020603050405020304" pitchFamily="18" charset="0"/>
              </a:rPr>
              <a:t>nam</a:t>
            </a:r>
            <a:r>
              <a:rPr lang="en-US" sz="2400" b="1" dirty="0" smtClean="0">
                <a:solidFill>
                  <a:prstClr val="black"/>
                </a:solidFill>
                <a:latin typeface="Times New Roman" panose="02020603050405020304" pitchFamily="18" charset="0"/>
              </a:rPr>
              <a:t> </a:t>
            </a:r>
            <a:r>
              <a:rPr lang="en-US" sz="2400" b="1" dirty="0" err="1" smtClean="0">
                <a:solidFill>
                  <a:prstClr val="black"/>
                </a:solidFill>
                <a:latin typeface="Times New Roman" panose="02020603050405020304" pitchFamily="18" charset="0"/>
              </a:rPr>
              <a:t>châm</a:t>
            </a:r>
            <a:r>
              <a:rPr lang="en-US" sz="2400" b="1" dirty="0" smtClean="0">
                <a:solidFill>
                  <a:prstClr val="black"/>
                </a:solidFill>
                <a:latin typeface="Times New Roman" panose="02020603050405020304" pitchFamily="18" charset="0"/>
              </a:rPr>
              <a:t> </a:t>
            </a:r>
            <a:r>
              <a:rPr lang="en-US" sz="2400" b="1" dirty="0" err="1" smtClean="0">
                <a:solidFill>
                  <a:prstClr val="black"/>
                </a:solidFill>
                <a:latin typeface="Times New Roman" panose="02020603050405020304" pitchFamily="18" charset="0"/>
              </a:rPr>
              <a:t>không</a:t>
            </a:r>
            <a:r>
              <a:rPr lang="en-US" sz="2400" b="1" dirty="0" smtClean="0">
                <a:solidFill>
                  <a:prstClr val="black"/>
                </a:solidFill>
                <a:latin typeface="Times New Roman" panose="02020603050405020304" pitchFamily="18" charset="0"/>
              </a:rPr>
              <a:t>?</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nvGrpSpPr>
          <p:cNvPr id="27" name="Group 26"/>
          <p:cNvGrpSpPr/>
          <p:nvPr/>
        </p:nvGrpSpPr>
        <p:grpSpPr>
          <a:xfrm>
            <a:off x="2353721" y="3028039"/>
            <a:ext cx="3832412" cy="2111069"/>
            <a:chOff x="2353721" y="3028039"/>
            <a:chExt cx="3832412" cy="2111069"/>
          </a:xfrm>
        </p:grpSpPr>
        <p:sp>
          <p:nvSpPr>
            <p:cNvPr id="25" name="Cloud Callout 24"/>
            <p:cNvSpPr/>
            <p:nvPr/>
          </p:nvSpPr>
          <p:spPr>
            <a:xfrm>
              <a:off x="2353721" y="3028039"/>
              <a:ext cx="3832412" cy="2111069"/>
            </a:xfrm>
            <a:prstGeom prst="cloudCallout">
              <a:avLst>
                <a:gd name="adj1" fmla="val -50307"/>
                <a:gd name="adj2" fmla="val 37021"/>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10"/>
            <p:cNvSpPr>
              <a:spLocks noChangeArrowheads="1"/>
            </p:cNvSpPr>
            <p:nvPr/>
          </p:nvSpPr>
          <p:spPr bwMode="auto">
            <a:xfrm>
              <a:off x="2847242" y="3298743"/>
              <a:ext cx="2845369"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Chúng</a:t>
              </a:r>
              <a:r>
                <a:rPr kumimoji="0" lang="en-US" sz="2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ta </a:t>
              </a:r>
              <a:r>
                <a:rPr kumimoji="0" lang="en-US" sz="2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đưa</a:t>
              </a:r>
              <a:r>
                <a:rPr kumimoji="0" lang="en-US" sz="2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sz="2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thanh</a:t>
              </a:r>
              <a:r>
                <a:rPr kumimoji="0" lang="en-US" sz="2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sz="2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kim</a:t>
              </a:r>
              <a:r>
                <a:rPr kumimoji="0" lang="en-US" sz="2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sz="2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loại</a:t>
              </a:r>
              <a:r>
                <a:rPr kumimoji="0" lang="en-US" sz="2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sz="2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lại</a:t>
              </a:r>
              <a:r>
                <a:rPr kumimoji="0" lang="en-US" sz="2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sz="2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gần</a:t>
              </a:r>
              <a:r>
                <a:rPr kumimoji="0" lang="en-US" sz="2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sz="2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các</a:t>
              </a:r>
              <a:r>
                <a:rPr kumimoji="0" lang="en-US" sz="2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sz="2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vật</a:t>
              </a:r>
              <a:r>
                <a:rPr kumimoji="0" lang="en-US" sz="2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sz="2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bằng</a:t>
              </a:r>
              <a:r>
                <a:rPr kumimoji="0" lang="en-US" sz="2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sz="2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sắt</a:t>
              </a:r>
              <a:r>
                <a:rPr kumimoji="0" lang="en-US" sz="2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sz="2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nếu</a:t>
              </a:r>
              <a:r>
                <a:rPr kumimoji="0" lang="en-US" sz="2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sz="2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hút</a:t>
              </a:r>
              <a:r>
                <a:rPr kumimoji="0" lang="en-US" sz="2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sz="2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thì</a:t>
              </a:r>
              <a:r>
                <a:rPr kumimoji="0" lang="en-US" sz="2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sz="2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là</a:t>
              </a:r>
              <a:r>
                <a:rPr kumimoji="0" lang="en-US" sz="2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sz="2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nam</a:t>
              </a:r>
              <a:r>
                <a:rPr kumimoji="0" lang="en-US" sz="2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sz="2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châm</a:t>
              </a:r>
              <a:r>
                <a:rPr kumimoji="0" lang="en-US" sz="2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sz="2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và</a:t>
              </a:r>
              <a:r>
                <a:rPr kumimoji="0" lang="en-US" sz="2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sz="2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ngược</a:t>
              </a:r>
              <a:r>
                <a:rPr kumimoji="0" lang="en-US" sz="2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sz="2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lại</a:t>
              </a:r>
              <a:endPar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24811" y="3777183"/>
            <a:ext cx="1838570" cy="3121158"/>
          </a:xfrm>
          <a:prstGeom prst="rect">
            <a:avLst/>
          </a:prstGeom>
        </p:spPr>
      </p:pic>
      <p:sp>
        <p:nvSpPr>
          <p:cNvPr id="15" name="Rectangle 14"/>
          <p:cNvSpPr/>
          <p:nvPr/>
        </p:nvSpPr>
        <p:spPr>
          <a:xfrm>
            <a:off x="3044588" y="90361"/>
            <a:ext cx="627315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B050"/>
                </a:solidFill>
                <a:effectLst/>
                <a:uLnTx/>
                <a:uFillTx/>
                <a:latin typeface="Times New Roman" panose="02020603050405020304" pitchFamily="18" charset="0"/>
                <a:ea typeface="+mn-ea"/>
                <a:cs typeface="+mn-cs"/>
              </a:rPr>
              <a:t>BÀI 21: NAM CHÂM VĨNH CỬU</a:t>
            </a:r>
            <a:endParaRPr kumimoji="0" lang="vi-VN" sz="32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515" y="-134487"/>
            <a:ext cx="1972812" cy="1972812"/>
          </a:xfrm>
          <a:prstGeom prst="rect">
            <a:avLst/>
          </a:prstGeom>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961544503"/>
      </p:ext>
    </p:extLst>
  </p:cSld>
  <p:clrMapOvr>
    <a:masterClrMapping/>
  </p:clrMapOvr>
  <mc:AlternateContent xmlns:mc="http://schemas.openxmlformats.org/markup-compatibility/2006" xmlns:p14="http://schemas.microsoft.com/office/powerpoint/2010/main">
    <mc:Choice Requires="p14">
      <p:transition spd="slow" p14:dur="2000" advTm="66653"/>
    </mc:Choice>
    <mc:Fallback xmlns="">
      <p:transition spd="slow" advTm="66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3" presetClass="emph" presetSubtype="10" repeatCount="indefinite" fill="hold" grpId="0" nodeType="withEffect">
                                  <p:stCondLst>
                                    <p:cond delay="0"/>
                                  </p:stCondLst>
                                  <p:childTnLst>
                                    <p:animClr clrSpc="hsl" dir="ccw">
                                      <p:cBhvr override="childStyle">
                                        <p:cTn id="8" dur="1000" fill="hold"/>
                                        <p:tgtEl>
                                          <p:spTgt spid="15"/>
                                        </p:tgtEl>
                                        <p:attrNameLst>
                                          <p:attrName>style.color</p:attrName>
                                        </p:attrNameLst>
                                      </p:cBhvr>
                                      <p:to>
                                        <a:srgbClr val="FF0000"/>
                                      </p:to>
                                    </p:animClr>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barn(inVertical)">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inVertical)">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7"/>
                </p:tgtEl>
              </p:cMediaNode>
            </p:audio>
          </p:childTnLst>
        </p:cTn>
      </p:par>
    </p:tnLst>
    <p:bldLst>
      <p:bldP spid="4" grpId="0"/>
      <p:bldP spid="6"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091571" y="3357270"/>
            <a:ext cx="2687753" cy="3263524"/>
            <a:chOff x="9091571" y="3357270"/>
            <a:chExt cx="2687753" cy="3263524"/>
          </a:xfrm>
        </p:grpSpPr>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214466" y="3495086"/>
              <a:ext cx="2564858" cy="3125708"/>
            </a:xfrm>
            <a:prstGeom prst="rect">
              <a:avLst/>
            </a:prstGeom>
          </p:spPr>
        </p:pic>
        <p:sp>
          <p:nvSpPr>
            <p:cNvPr id="40" name="Rectangle 39"/>
            <p:cNvSpPr/>
            <p:nvPr/>
          </p:nvSpPr>
          <p:spPr>
            <a:xfrm>
              <a:off x="9091571" y="5484606"/>
              <a:ext cx="817853" cy="461665"/>
            </a:xfrm>
            <a:prstGeom prst="rect">
              <a:avLst/>
            </a:prstGeom>
          </p:spPr>
          <p:txBody>
            <a:bodyPr wrap="none">
              <a:spAutoFit/>
            </a:bodyPr>
            <a:lstStyle/>
            <a:p>
              <a:r>
                <a:rPr lang="vi-VN" sz="2400" b="1">
                  <a:solidFill>
                    <a:srgbClr val="002060"/>
                  </a:solidFill>
                  <a:latin typeface="Times New Roman" pitchFamily="18" charset="0"/>
                  <a:cs typeface="Times New Roman" pitchFamily="18" charset="0"/>
                </a:rPr>
                <a:t>Nam</a:t>
              </a:r>
              <a:endParaRPr lang="en-US">
                <a:solidFill>
                  <a:srgbClr val="002060"/>
                </a:solidFill>
              </a:endParaRPr>
            </a:p>
          </p:txBody>
        </p:sp>
        <p:sp>
          <p:nvSpPr>
            <p:cNvPr id="41" name="Rectangle 40"/>
            <p:cNvSpPr/>
            <p:nvPr/>
          </p:nvSpPr>
          <p:spPr>
            <a:xfrm>
              <a:off x="11095254" y="3357270"/>
              <a:ext cx="679994" cy="461665"/>
            </a:xfrm>
            <a:prstGeom prst="rect">
              <a:avLst/>
            </a:prstGeom>
          </p:spPr>
          <p:txBody>
            <a:bodyPr wrap="none">
              <a:spAutoFit/>
            </a:bodyPr>
            <a:lstStyle/>
            <a:p>
              <a:r>
                <a:rPr lang="vi-VN" sz="2400" b="1">
                  <a:solidFill>
                    <a:srgbClr val="C00000"/>
                  </a:solidFill>
                  <a:latin typeface="Times New Roman" pitchFamily="18" charset="0"/>
                  <a:cs typeface="Times New Roman" pitchFamily="18" charset="0"/>
                </a:rPr>
                <a:t>Bắc</a:t>
              </a:r>
              <a:endParaRPr lang="en-US">
                <a:solidFill>
                  <a:srgbClr val="C00000"/>
                </a:solidFill>
              </a:endParaRPr>
            </a:p>
          </p:txBody>
        </p:sp>
      </p:grpSp>
      <p:sp>
        <p:nvSpPr>
          <p:cNvPr id="4" name="Rectangle 3"/>
          <p:cNvSpPr/>
          <p:nvPr/>
        </p:nvSpPr>
        <p:spPr>
          <a:xfrm>
            <a:off x="1353672" y="927412"/>
            <a:ext cx="4751293" cy="461665"/>
          </a:xfrm>
          <a:prstGeom prst="rect">
            <a:avLst/>
          </a:prstGeom>
        </p:spPr>
        <p:txBody>
          <a:bodyPr wrap="square">
            <a:spAutoFit/>
          </a:bodyPr>
          <a:lstStyle/>
          <a:p>
            <a:r>
              <a:rPr lang="en-US" sz="2400" b="1" dirty="0" smtClean="0">
                <a:solidFill>
                  <a:srgbClr val="FF0000"/>
                </a:solidFill>
                <a:latin typeface="Times New Roman" pitchFamily="18" charset="0"/>
                <a:cs typeface="Times New Roman" pitchFamily="18" charset="0"/>
              </a:rPr>
              <a:t>I. TỪ TÍNH CỦA NAM CHÂM</a:t>
            </a:r>
          </a:p>
        </p:txBody>
      </p:sp>
      <p:sp>
        <p:nvSpPr>
          <p:cNvPr id="5" name="Rectangle 4"/>
          <p:cNvSpPr/>
          <p:nvPr/>
        </p:nvSpPr>
        <p:spPr>
          <a:xfrm>
            <a:off x="1326385" y="1298888"/>
            <a:ext cx="2000099" cy="461665"/>
          </a:xfrm>
          <a:prstGeom prst="rect">
            <a:avLst/>
          </a:prstGeom>
        </p:spPr>
        <p:txBody>
          <a:bodyPr wrap="none">
            <a:spAutoFit/>
          </a:bodyPr>
          <a:lstStyle/>
          <a:p>
            <a:pPr lvl="0"/>
            <a:r>
              <a:rPr lang="en-US" sz="2400" b="1" dirty="0">
                <a:solidFill>
                  <a:srgbClr val="FF0000"/>
                </a:solidFill>
                <a:latin typeface="Times New Roman" pitchFamily="18" charset="0"/>
                <a:cs typeface="Times New Roman" pitchFamily="18" charset="0"/>
              </a:rPr>
              <a:t>1. </a:t>
            </a:r>
            <a:r>
              <a:rPr lang="en-US" sz="2400" b="1" dirty="0" err="1">
                <a:solidFill>
                  <a:srgbClr val="FF0000"/>
                </a:solidFill>
                <a:latin typeface="Times New Roman" pitchFamily="18" charset="0"/>
                <a:cs typeface="Times New Roman" pitchFamily="18" charset="0"/>
              </a:rPr>
              <a:t>Thí</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nghiệm</a:t>
            </a:r>
            <a:endParaRPr lang="en-US" sz="2400" b="1" dirty="0">
              <a:solidFill>
                <a:srgbClr val="FF0000"/>
              </a:solidFill>
              <a:latin typeface="Times New Roman" pitchFamily="18" charset="0"/>
              <a:cs typeface="Times New Roman" pitchFamily="18" charset="0"/>
            </a:endParaRPr>
          </a:p>
        </p:txBody>
      </p:sp>
      <p:sp>
        <p:nvSpPr>
          <p:cNvPr id="6" name="Rectangle 8"/>
          <p:cNvSpPr>
            <a:spLocks noChangeArrowheads="1"/>
          </p:cNvSpPr>
          <p:nvPr/>
        </p:nvSpPr>
        <p:spPr bwMode="auto">
          <a:xfrm>
            <a:off x="1353672" y="1850742"/>
            <a:ext cx="78531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vi-VN" sz="2400" b="1">
                <a:latin typeface="+mj-lt"/>
              </a:rPr>
              <a:t>C2: Đặt kim nam châm trên giá thẳng đứng như hình 21.1</a:t>
            </a:r>
          </a:p>
        </p:txBody>
      </p:sp>
      <p:grpSp>
        <p:nvGrpSpPr>
          <p:cNvPr id="27" name="Group 26"/>
          <p:cNvGrpSpPr/>
          <p:nvPr/>
        </p:nvGrpSpPr>
        <p:grpSpPr>
          <a:xfrm>
            <a:off x="2353721" y="3028039"/>
            <a:ext cx="3832412" cy="2111069"/>
            <a:chOff x="2353721" y="3028039"/>
            <a:chExt cx="3832412" cy="2111069"/>
          </a:xfrm>
        </p:grpSpPr>
        <p:sp>
          <p:nvSpPr>
            <p:cNvPr id="25" name="Cloud Callout 24"/>
            <p:cNvSpPr/>
            <p:nvPr/>
          </p:nvSpPr>
          <p:spPr>
            <a:xfrm>
              <a:off x="2353721" y="3028039"/>
              <a:ext cx="3832412" cy="2111069"/>
            </a:xfrm>
            <a:prstGeom prst="cloudCallout">
              <a:avLst>
                <a:gd name="adj1" fmla="val -50307"/>
                <a:gd name="adj2" fmla="val 37021"/>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0"/>
            <p:cNvSpPr>
              <a:spLocks noChangeArrowheads="1"/>
            </p:cNvSpPr>
            <p:nvPr/>
          </p:nvSpPr>
          <p:spPr bwMode="auto">
            <a:xfrm>
              <a:off x="2847242" y="3298743"/>
              <a:ext cx="284536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vi-VN" sz="2400" b="1" smtClean="0">
                  <a:latin typeface="+mj-lt"/>
                </a:rPr>
                <a:t>Khi </a:t>
              </a:r>
              <a:r>
                <a:rPr lang="vi-VN" sz="2400" b="1">
                  <a:latin typeface="+mj-lt"/>
                </a:rPr>
                <a:t>đã đứng cân bằng, kim nam châm nằm dọc theo hướng nào?</a:t>
              </a:r>
            </a:p>
          </p:txBody>
        </p:sp>
      </p:grpSp>
      <p:sp>
        <p:nvSpPr>
          <p:cNvPr id="9" name="Text Box 20"/>
          <p:cNvSpPr txBox="1">
            <a:spLocks noChangeArrowheads="1"/>
          </p:cNvSpPr>
          <p:nvPr/>
        </p:nvSpPr>
        <p:spPr bwMode="auto">
          <a:xfrm>
            <a:off x="3062814" y="5409812"/>
            <a:ext cx="5257799" cy="12003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marL="176213" indent="-176213" algn="just"/>
            <a:r>
              <a:rPr lang="en-US" sz="2400" b="1" i="1">
                <a:solidFill>
                  <a:srgbClr val="000099"/>
                </a:solidFill>
                <a:latin typeface="Times New Roman" pitchFamily="18" charset="0"/>
                <a:cs typeface="Times New Roman" pitchFamily="18" charset="0"/>
              </a:rPr>
              <a:t>Trả </a:t>
            </a:r>
            <a:r>
              <a:rPr lang="en-US" sz="2400" b="1" i="1" smtClean="0">
                <a:solidFill>
                  <a:srgbClr val="000099"/>
                </a:solidFill>
                <a:latin typeface="Times New Roman" pitchFamily="18" charset="0"/>
                <a:cs typeface="Times New Roman" pitchFamily="18" charset="0"/>
              </a:rPr>
              <a:t>lời:</a:t>
            </a:r>
            <a:endParaRPr lang="en-US" sz="2400" b="1" i="1">
              <a:solidFill>
                <a:srgbClr val="000099"/>
              </a:solidFill>
              <a:latin typeface="Times New Roman" pitchFamily="18" charset="0"/>
              <a:cs typeface="Times New Roman" pitchFamily="18" charset="0"/>
            </a:endParaRPr>
          </a:p>
          <a:p>
            <a:pPr marL="176213" indent="-176213" algn="just"/>
            <a:r>
              <a:rPr lang="vi-VN" sz="2400" b="1" i="1">
                <a:solidFill>
                  <a:srgbClr val="000099"/>
                </a:solidFill>
                <a:latin typeface="Times New Roman" pitchFamily="18" charset="0"/>
                <a:cs typeface="Times New Roman" pitchFamily="18" charset="0"/>
              </a:rPr>
              <a:t>+Khi đã đứng cân bằng, kim nam châm nằm dọc theo hướng Nam Bắc địa lí.</a:t>
            </a:r>
          </a:p>
        </p:txBody>
      </p:sp>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24811" y="3777183"/>
            <a:ext cx="1838570" cy="3121158"/>
          </a:xfrm>
          <a:prstGeom prst="rect">
            <a:avLst/>
          </a:prstGeom>
        </p:spPr>
      </p:pic>
      <p:pic>
        <p:nvPicPr>
          <p:cNvPr id="34" name="Picture 33"/>
          <p:cNvPicPr>
            <a:picLocks noChangeAspect="1"/>
          </p:cNvPicPr>
          <p:nvPr/>
        </p:nvPicPr>
        <p:blipFill>
          <a:blip r:embed="rId7"/>
          <a:stretch>
            <a:fillRect/>
          </a:stretch>
        </p:blipFill>
        <p:spPr>
          <a:xfrm>
            <a:off x="9662748" y="2039556"/>
            <a:ext cx="1072989" cy="1444877"/>
          </a:xfrm>
          <a:prstGeom prst="rect">
            <a:avLst/>
          </a:prstGeom>
        </p:spPr>
      </p:pic>
      <p:pic>
        <p:nvPicPr>
          <p:cNvPr id="38" name="Picture 37"/>
          <p:cNvPicPr>
            <a:picLocks noChangeAspect="1"/>
          </p:cNvPicPr>
          <p:nvPr/>
        </p:nvPicPr>
        <p:blipFill>
          <a:blip r:embed="rId8"/>
          <a:stretch>
            <a:fillRect/>
          </a:stretch>
        </p:blipFill>
        <p:spPr>
          <a:xfrm rot="1710354">
            <a:off x="10236552" y="3700211"/>
            <a:ext cx="348757" cy="2014228"/>
          </a:xfrm>
          <a:prstGeom prst="rect">
            <a:avLst/>
          </a:prstGeom>
        </p:spPr>
      </p:pic>
      <p:sp>
        <p:nvSpPr>
          <p:cNvPr id="15" name="Rectangle 14"/>
          <p:cNvSpPr/>
          <p:nvPr/>
        </p:nvSpPr>
        <p:spPr>
          <a:xfrm>
            <a:off x="3044588" y="90361"/>
            <a:ext cx="6273153" cy="584775"/>
          </a:xfrm>
          <a:prstGeom prst="rect">
            <a:avLst/>
          </a:prstGeom>
        </p:spPr>
        <p:txBody>
          <a:bodyPr wrap="square">
            <a:spAutoFit/>
          </a:bodyPr>
          <a:lstStyle/>
          <a:p>
            <a:pPr lvl="0"/>
            <a:r>
              <a:rPr lang="en-US" sz="3200" b="1" smtClean="0">
                <a:solidFill>
                  <a:srgbClr val="00B050"/>
                </a:solidFill>
                <a:latin typeface="Times New Roman" panose="02020603050405020304" pitchFamily="18" charset="0"/>
              </a:rPr>
              <a:t>BÀI 21: NAM CHÂM VĨNH CỬU</a:t>
            </a:r>
            <a:endParaRPr lang="vi-VN" sz="3200" b="1">
              <a:solidFill>
                <a:srgbClr val="00B050"/>
              </a:solidFill>
              <a:latin typeface="Times New Roman" panose="02020603050405020304" pitchFamily="18" charset="0"/>
            </a:endParaRPr>
          </a:p>
        </p:txBody>
      </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8515" y="-134487"/>
            <a:ext cx="1972812" cy="1972812"/>
          </a:xfrm>
          <a:prstGeom prst="rect">
            <a:avLst/>
          </a:prstGeom>
        </p:spPr>
      </p:pic>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258967815"/>
      </p:ext>
    </p:extLst>
  </p:cSld>
  <p:clrMapOvr>
    <a:masterClrMapping/>
  </p:clrMapOvr>
  <mc:AlternateContent xmlns:mc="http://schemas.openxmlformats.org/markup-compatibility/2006" xmlns:p14="http://schemas.microsoft.com/office/powerpoint/2010/main">
    <mc:Choice Requires="p14">
      <p:transition spd="slow" p14:dur="2000" advTm="39439"/>
    </mc:Choice>
    <mc:Fallback xmlns="">
      <p:transition spd="slow" advTm="39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3" presetClass="emph" presetSubtype="10" repeatCount="indefinite" fill="hold" grpId="0" nodeType="withEffect">
                                  <p:stCondLst>
                                    <p:cond delay="0"/>
                                  </p:stCondLst>
                                  <p:childTnLst>
                                    <p:animClr clrSpc="hsl" dir="ccw">
                                      <p:cBhvr override="childStyle">
                                        <p:cTn id="8" dur="1000" fill="hold"/>
                                        <p:tgtEl>
                                          <p:spTgt spid="15"/>
                                        </p:tgtEl>
                                        <p:attrNameLst>
                                          <p:attrName>style.color</p:attrName>
                                        </p:attrNameLst>
                                      </p:cBhvr>
                                      <p:to>
                                        <a:srgbClr val="FF0000"/>
                                      </p:to>
                                    </p:animClr>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arn(inVertical)">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par>
                                <p:cTn id="24" presetID="16" presetClass="entr" presetSubtype="2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10"/>
                </p:tgtEl>
              </p:cMediaNode>
            </p:audio>
          </p:childTnLst>
        </p:cTn>
      </p:par>
    </p:tnLst>
    <p:bldLst>
      <p:bldP spid="6" grpId="0"/>
      <p:bldP spid="9"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5"/>
          <a:stretch>
            <a:fillRect/>
          </a:stretch>
        </p:blipFill>
        <p:spPr>
          <a:xfrm>
            <a:off x="9213526" y="3260305"/>
            <a:ext cx="1694315" cy="2312177"/>
          </a:xfrm>
          <a:prstGeom prst="rect">
            <a:avLst/>
          </a:prstGeom>
        </p:spPr>
      </p:pic>
      <p:sp>
        <p:nvSpPr>
          <p:cNvPr id="4" name="Rectangle 3"/>
          <p:cNvSpPr/>
          <p:nvPr/>
        </p:nvSpPr>
        <p:spPr>
          <a:xfrm>
            <a:off x="1353672" y="927412"/>
            <a:ext cx="4751293" cy="461665"/>
          </a:xfrm>
          <a:prstGeom prst="rect">
            <a:avLst/>
          </a:prstGeom>
        </p:spPr>
        <p:txBody>
          <a:bodyPr wrap="square">
            <a:spAutoFit/>
          </a:bodyPr>
          <a:lstStyle/>
          <a:p>
            <a:r>
              <a:rPr lang="en-US" sz="2400" b="1" smtClean="0">
                <a:solidFill>
                  <a:srgbClr val="FF0000"/>
                </a:solidFill>
                <a:latin typeface="Times New Roman" pitchFamily="18" charset="0"/>
                <a:cs typeface="Times New Roman" pitchFamily="18" charset="0"/>
              </a:rPr>
              <a:t>I. TỪ TÍNH CỦA NAM CHÂM</a:t>
            </a:r>
          </a:p>
        </p:txBody>
      </p:sp>
      <p:sp>
        <p:nvSpPr>
          <p:cNvPr id="5" name="Rectangle 4"/>
          <p:cNvSpPr/>
          <p:nvPr/>
        </p:nvSpPr>
        <p:spPr>
          <a:xfrm>
            <a:off x="1353672" y="1389077"/>
            <a:ext cx="2000099" cy="461665"/>
          </a:xfrm>
          <a:prstGeom prst="rect">
            <a:avLst/>
          </a:prstGeom>
        </p:spPr>
        <p:txBody>
          <a:bodyPr wrap="none">
            <a:spAutoFit/>
          </a:bodyPr>
          <a:lstStyle/>
          <a:p>
            <a:pPr lvl="0"/>
            <a:r>
              <a:rPr lang="en-US" sz="2400" b="1">
                <a:solidFill>
                  <a:srgbClr val="FF0000"/>
                </a:solidFill>
                <a:latin typeface="Times New Roman" pitchFamily="18" charset="0"/>
                <a:cs typeface="Times New Roman" pitchFamily="18" charset="0"/>
              </a:rPr>
              <a:t>1. Thí nghiệm</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24811" y="3633490"/>
            <a:ext cx="1838570" cy="3121158"/>
          </a:xfrm>
          <a:prstGeom prst="rect">
            <a:avLst/>
          </a:prstGeom>
        </p:spPr>
      </p:pic>
      <p:grpSp>
        <p:nvGrpSpPr>
          <p:cNvPr id="11" name="Group 10"/>
          <p:cNvGrpSpPr/>
          <p:nvPr/>
        </p:nvGrpSpPr>
        <p:grpSpPr>
          <a:xfrm>
            <a:off x="2353720" y="2884346"/>
            <a:ext cx="5457869" cy="2688136"/>
            <a:chOff x="2353720" y="3028039"/>
            <a:chExt cx="5457869" cy="2688136"/>
          </a:xfrm>
        </p:grpSpPr>
        <p:sp>
          <p:nvSpPr>
            <p:cNvPr id="8" name="Cloud Callout 7"/>
            <p:cNvSpPr/>
            <p:nvPr/>
          </p:nvSpPr>
          <p:spPr>
            <a:xfrm>
              <a:off x="2353720" y="3028039"/>
              <a:ext cx="5457869" cy="2688136"/>
            </a:xfrm>
            <a:prstGeom prst="cloudCallout">
              <a:avLst>
                <a:gd name="adj1" fmla="val -53354"/>
                <a:gd name="adj2" fmla="val 2195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905255" y="3316411"/>
              <a:ext cx="4354798" cy="230832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smtClean="0">
                  <a:ln>
                    <a:noFill/>
                  </a:ln>
                  <a:solidFill>
                    <a:prstClr val="black"/>
                  </a:solidFill>
                  <a:effectLst/>
                  <a:uLnTx/>
                  <a:uFillTx/>
                  <a:latin typeface="Times New Roman" panose="02020603050405020304" pitchFamily="18" charset="0"/>
                </a:rPr>
                <a:t>Xoay cho kim nam châm lệch khỏi hướng vừa xác định, buông tay. Khi đã đứng cân bằng trở lại, kim nam châm còn chỉ hướng như lúc đầu nữa không?</a:t>
              </a:r>
              <a:endParaRPr kumimoji="0" lang="en-US" sz="1400" b="0" i="0" u="none" strike="noStrike" kern="0" cap="none" spc="0" normalizeH="0" baseline="0" noProof="0" smtClean="0">
                <a:ln>
                  <a:noFill/>
                </a:ln>
                <a:solidFill>
                  <a:sysClr val="windowText" lastClr="000000"/>
                </a:solidFill>
                <a:effectLst/>
                <a:uLnTx/>
                <a:uFillTx/>
              </a:endParaRPr>
            </a:p>
          </p:txBody>
        </p:sp>
      </p:grpSp>
      <p:sp>
        <p:nvSpPr>
          <p:cNvPr id="12" name="Rectangle 4"/>
          <p:cNvSpPr>
            <a:spLocks noChangeArrowheads="1"/>
          </p:cNvSpPr>
          <p:nvPr/>
        </p:nvSpPr>
        <p:spPr bwMode="auto">
          <a:xfrm>
            <a:off x="3768506" y="5580187"/>
            <a:ext cx="5124023" cy="1200329"/>
          </a:xfrm>
          <a:prstGeom prst="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400" b="1" i="1" smtClean="0">
                <a:solidFill>
                  <a:srgbClr val="000099"/>
                </a:solidFill>
                <a:latin typeface="Times New Roman" pitchFamily="18" charset="0"/>
                <a:cs typeface="Times New Roman" pitchFamily="18" charset="0"/>
              </a:rPr>
              <a:t>Trả lời:</a:t>
            </a:r>
          </a:p>
          <a:p>
            <a:pPr algn="just"/>
            <a:r>
              <a:rPr lang="vi-VN" sz="2400" b="1" i="1" smtClean="0">
                <a:solidFill>
                  <a:srgbClr val="000099"/>
                </a:solidFill>
                <a:latin typeface="Times New Roman" panose="02020603050405020304" pitchFamily="18" charset="0"/>
              </a:rPr>
              <a:t>Khi </a:t>
            </a:r>
            <a:r>
              <a:rPr lang="vi-VN" sz="2400" b="1" i="1">
                <a:solidFill>
                  <a:srgbClr val="000099"/>
                </a:solidFill>
                <a:latin typeface="Times New Roman" panose="02020603050405020304" pitchFamily="18" charset="0"/>
              </a:rPr>
              <a:t>đã đứng cân bằng trở lại, nam châm vẫn chỉ hướng Nam-Bắc như cũ.</a:t>
            </a:r>
            <a:r>
              <a:rPr lang="vi-VN" sz="2400" i="1">
                <a:solidFill>
                  <a:srgbClr val="000099"/>
                </a:solidFill>
                <a:latin typeface="Times New Roman" panose="02020603050405020304" pitchFamily="18" charset="0"/>
              </a:rPr>
              <a:t> </a:t>
            </a:r>
          </a:p>
        </p:txBody>
      </p:sp>
      <p:grpSp>
        <p:nvGrpSpPr>
          <p:cNvPr id="26" name="Group 25"/>
          <p:cNvGrpSpPr/>
          <p:nvPr/>
        </p:nvGrpSpPr>
        <p:grpSpPr>
          <a:xfrm>
            <a:off x="8837588" y="1906817"/>
            <a:ext cx="2446190" cy="2446190"/>
            <a:chOff x="8837588" y="1906817"/>
            <a:chExt cx="2446190" cy="2446190"/>
          </a:xfrm>
        </p:grpSpPr>
        <p:sp>
          <p:nvSpPr>
            <p:cNvPr id="18" name="Oval 17"/>
            <p:cNvSpPr/>
            <p:nvPr/>
          </p:nvSpPr>
          <p:spPr>
            <a:xfrm>
              <a:off x="8837588" y="1906817"/>
              <a:ext cx="2446190" cy="24461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7"/>
            <a:stretch>
              <a:fillRect/>
            </a:stretch>
          </p:blipFill>
          <p:spPr>
            <a:xfrm rot="16200000">
              <a:off x="9876263" y="1929611"/>
              <a:ext cx="368840" cy="2446189"/>
            </a:xfrm>
            <a:prstGeom prst="rect">
              <a:avLst/>
            </a:prstGeom>
          </p:spPr>
        </p:pic>
      </p:grpSp>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929573">
            <a:off x="8510533" y="2499080"/>
            <a:ext cx="895576" cy="778586"/>
          </a:xfrm>
          <a:prstGeom prst="rect">
            <a:avLst/>
          </a:prstGeom>
        </p:spPr>
      </p:pic>
      <p:sp>
        <p:nvSpPr>
          <p:cNvPr id="28" name="Rectangle 27"/>
          <p:cNvSpPr/>
          <p:nvPr/>
        </p:nvSpPr>
        <p:spPr>
          <a:xfrm>
            <a:off x="11336254" y="2765904"/>
            <a:ext cx="817853" cy="461665"/>
          </a:xfrm>
          <a:prstGeom prst="rect">
            <a:avLst/>
          </a:prstGeom>
        </p:spPr>
        <p:txBody>
          <a:bodyPr wrap="none">
            <a:spAutoFit/>
          </a:bodyPr>
          <a:lstStyle/>
          <a:p>
            <a:r>
              <a:rPr lang="vi-VN" sz="2400" b="1">
                <a:solidFill>
                  <a:srgbClr val="002060"/>
                </a:solidFill>
                <a:latin typeface="Times New Roman" pitchFamily="18" charset="0"/>
                <a:cs typeface="Times New Roman" pitchFamily="18" charset="0"/>
              </a:rPr>
              <a:t>Nam</a:t>
            </a:r>
            <a:endParaRPr lang="en-US">
              <a:solidFill>
                <a:srgbClr val="002060"/>
              </a:solidFill>
            </a:endParaRPr>
          </a:p>
        </p:txBody>
      </p:sp>
      <p:sp>
        <p:nvSpPr>
          <p:cNvPr id="29" name="Rectangle 28"/>
          <p:cNvSpPr/>
          <p:nvPr/>
        </p:nvSpPr>
        <p:spPr>
          <a:xfrm>
            <a:off x="8036188" y="2653513"/>
            <a:ext cx="679994" cy="461665"/>
          </a:xfrm>
          <a:prstGeom prst="rect">
            <a:avLst/>
          </a:prstGeom>
        </p:spPr>
        <p:txBody>
          <a:bodyPr wrap="none">
            <a:spAutoFit/>
          </a:bodyPr>
          <a:lstStyle/>
          <a:p>
            <a:r>
              <a:rPr lang="vi-VN" sz="2400" b="1" smtClean="0">
                <a:solidFill>
                  <a:srgbClr val="C00000"/>
                </a:solidFill>
                <a:latin typeface="Times New Roman" pitchFamily="18" charset="0"/>
                <a:cs typeface="Times New Roman" pitchFamily="18" charset="0"/>
              </a:rPr>
              <a:t>Bắc</a:t>
            </a:r>
            <a:endParaRPr lang="en-US">
              <a:solidFill>
                <a:srgbClr val="C00000"/>
              </a:solidFill>
            </a:endParaRPr>
          </a:p>
        </p:txBody>
      </p:sp>
      <p:sp>
        <p:nvSpPr>
          <p:cNvPr id="19" name="Rectangle 18"/>
          <p:cNvSpPr/>
          <p:nvPr/>
        </p:nvSpPr>
        <p:spPr>
          <a:xfrm>
            <a:off x="3044588" y="90361"/>
            <a:ext cx="6273153" cy="584775"/>
          </a:xfrm>
          <a:prstGeom prst="rect">
            <a:avLst/>
          </a:prstGeom>
        </p:spPr>
        <p:txBody>
          <a:bodyPr wrap="square">
            <a:spAutoFit/>
          </a:bodyPr>
          <a:lstStyle/>
          <a:p>
            <a:pPr lvl="0"/>
            <a:r>
              <a:rPr lang="en-US" sz="3200" b="1" smtClean="0">
                <a:solidFill>
                  <a:srgbClr val="00B050"/>
                </a:solidFill>
                <a:latin typeface="Times New Roman" panose="02020603050405020304" pitchFamily="18" charset="0"/>
              </a:rPr>
              <a:t>BÀI 21: NAM CHÂM VĨNH CỬU</a:t>
            </a:r>
            <a:endParaRPr lang="vi-VN" sz="3200" b="1">
              <a:solidFill>
                <a:srgbClr val="00B050"/>
              </a:solidFill>
              <a:latin typeface="Times New Roman" panose="02020603050405020304" pitchFamily="18" charset="0"/>
            </a:endParaRPr>
          </a:p>
        </p:txBody>
      </p:sp>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8515" y="-134487"/>
            <a:ext cx="1972812" cy="1972812"/>
          </a:xfrm>
          <a:prstGeom prst="rect">
            <a:avLst/>
          </a:prstGeom>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172760478"/>
      </p:ext>
    </p:extLst>
  </p:cSld>
  <p:clrMapOvr>
    <a:masterClrMapping/>
  </p:clrMapOvr>
  <mc:AlternateContent xmlns:mc="http://schemas.openxmlformats.org/markup-compatibility/2006" xmlns:p14="http://schemas.microsoft.com/office/powerpoint/2010/main">
    <mc:Choice Requires="p14">
      <p:transition spd="slow" p14:dur="2000" advTm="44423"/>
    </mc:Choice>
    <mc:Fallback xmlns="">
      <p:transition spd="slow" advTm="44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3" presetClass="emph" presetSubtype="10" repeatCount="indefinite" fill="hold" grpId="0" nodeType="withEffect">
                                  <p:stCondLst>
                                    <p:cond delay="0"/>
                                  </p:stCondLst>
                                  <p:childTnLst>
                                    <p:animClr clrSpc="hsl" dir="ccw">
                                      <p:cBhvr override="childStyle">
                                        <p:cTn id="8" dur="1000" fill="hold"/>
                                        <p:tgtEl>
                                          <p:spTgt spid="19"/>
                                        </p:tgtEl>
                                        <p:attrNameLst>
                                          <p:attrName>style.color</p:attrName>
                                        </p:attrNameLst>
                                      </p:cBhvr>
                                      <p:to>
                                        <a:srgbClr val="FF0000"/>
                                      </p:to>
                                    </p:animClr>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par>
                                <p:cTn id="17" presetID="16" presetClass="entr" presetSubtype="21"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mph" presetSubtype="0" fill="hold" nodeType="clickEffect">
                                  <p:stCondLst>
                                    <p:cond delay="0"/>
                                  </p:stCondLst>
                                  <p:childTnLst>
                                    <p:animRot by="2340000">
                                      <p:cBhvr>
                                        <p:cTn id="37" dur="750" fill="hold"/>
                                        <p:tgtEl>
                                          <p:spTgt spid="26"/>
                                        </p:tgtEl>
                                        <p:attrNameLst>
                                          <p:attrName>r</p:attrName>
                                        </p:attrNameLst>
                                      </p:cBhvr>
                                    </p:animRot>
                                  </p:childTnLst>
                                </p:cTn>
                              </p:par>
                              <p:par>
                                <p:cTn id="38" presetID="56" presetClass="path" presetSubtype="0" accel="50000" decel="50000" fill="hold" nodeType="withEffect">
                                  <p:stCondLst>
                                    <p:cond delay="0"/>
                                  </p:stCondLst>
                                  <p:childTnLst>
                                    <p:animMotion origin="layout" path="M 4.375E-6 -4.81481E-6 L 0.02096 -0.10115 " pathEditMode="relative" rAng="0" ptsTypes="AA">
                                      <p:cBhvr>
                                        <p:cTn id="39" dur="800" fill="hold"/>
                                        <p:tgtEl>
                                          <p:spTgt spid="27"/>
                                        </p:tgtEl>
                                        <p:attrNameLst>
                                          <p:attrName>ppt_x</p:attrName>
                                          <p:attrName>ppt_y</p:attrName>
                                        </p:attrNameLst>
                                      </p:cBhvr>
                                      <p:rCtr x="1042" y="-5069"/>
                                    </p:animMotion>
                                  </p:childTnLst>
                                </p:cTn>
                              </p:par>
                            </p:childTnLst>
                          </p:cTn>
                        </p:par>
                      </p:childTnLst>
                    </p:cTn>
                  </p:par>
                  <p:par>
                    <p:cTn id="40" fill="hold">
                      <p:stCondLst>
                        <p:cond delay="indefinite"/>
                      </p:stCondLst>
                      <p:childTnLst>
                        <p:par>
                          <p:cTn id="41" fill="hold">
                            <p:stCondLst>
                              <p:cond delay="0"/>
                            </p:stCondLst>
                            <p:childTnLst>
                              <p:par>
                                <p:cTn id="42" presetID="31" presetClass="exit" presetSubtype="0" fill="hold" nodeType="clickEffect">
                                  <p:stCondLst>
                                    <p:cond delay="0"/>
                                  </p:stCondLst>
                                  <p:childTnLst>
                                    <p:anim calcmode="lin" valueType="num">
                                      <p:cBhvr>
                                        <p:cTn id="43" dur="500"/>
                                        <p:tgtEl>
                                          <p:spTgt spid="27"/>
                                        </p:tgtEl>
                                        <p:attrNameLst>
                                          <p:attrName>ppt_w</p:attrName>
                                        </p:attrNameLst>
                                      </p:cBhvr>
                                      <p:tavLst>
                                        <p:tav tm="0">
                                          <p:val>
                                            <p:strVal val="ppt_w"/>
                                          </p:val>
                                        </p:tav>
                                        <p:tav tm="100000">
                                          <p:val>
                                            <p:fltVal val="0"/>
                                          </p:val>
                                        </p:tav>
                                      </p:tavLst>
                                    </p:anim>
                                    <p:anim calcmode="lin" valueType="num">
                                      <p:cBhvr>
                                        <p:cTn id="44" dur="500"/>
                                        <p:tgtEl>
                                          <p:spTgt spid="27"/>
                                        </p:tgtEl>
                                        <p:attrNameLst>
                                          <p:attrName>ppt_h</p:attrName>
                                        </p:attrNameLst>
                                      </p:cBhvr>
                                      <p:tavLst>
                                        <p:tav tm="0">
                                          <p:val>
                                            <p:strVal val="ppt_h"/>
                                          </p:val>
                                        </p:tav>
                                        <p:tav tm="100000">
                                          <p:val>
                                            <p:fltVal val="0"/>
                                          </p:val>
                                        </p:tav>
                                      </p:tavLst>
                                    </p:anim>
                                    <p:anim calcmode="lin" valueType="num">
                                      <p:cBhvr>
                                        <p:cTn id="45" dur="500"/>
                                        <p:tgtEl>
                                          <p:spTgt spid="27"/>
                                        </p:tgtEl>
                                        <p:attrNameLst>
                                          <p:attrName>style.rotation</p:attrName>
                                        </p:attrNameLst>
                                      </p:cBhvr>
                                      <p:tavLst>
                                        <p:tav tm="0">
                                          <p:val>
                                            <p:fltVal val="0"/>
                                          </p:val>
                                        </p:tav>
                                        <p:tav tm="100000">
                                          <p:val>
                                            <p:fltVal val="90"/>
                                          </p:val>
                                        </p:tav>
                                      </p:tavLst>
                                    </p:anim>
                                    <p:animEffect transition="out" filter="fade">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par>
                          <p:cTn id="48" fill="hold">
                            <p:stCondLst>
                              <p:cond delay="500"/>
                            </p:stCondLst>
                            <p:childTnLst>
                              <p:par>
                                <p:cTn id="49" presetID="8" presetClass="emph" presetSubtype="0" fill="hold" nodeType="afterEffect">
                                  <p:stCondLst>
                                    <p:cond delay="0"/>
                                  </p:stCondLst>
                                  <p:childTnLst>
                                    <p:animRot by="-2340000">
                                      <p:cBhvr>
                                        <p:cTn id="50" dur="750" fill="hold"/>
                                        <p:tgtEl>
                                          <p:spTgt spid="26"/>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arn(inVertical)">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6" fill="hold" display="0">
                  <p:stCondLst>
                    <p:cond delay="indefinite"/>
                  </p:stCondLst>
                  <p:endCondLst>
                    <p:cond evt="onStopAudio" delay="0">
                      <p:tgtEl>
                        <p:sldTgt/>
                      </p:tgtEl>
                    </p:cond>
                  </p:endCondLst>
                </p:cTn>
                <p:tgtEl>
                  <p:spTgt spid="7"/>
                </p:tgtEl>
              </p:cMediaNode>
            </p:audio>
          </p:childTnLst>
        </p:cTn>
      </p:par>
    </p:tnLst>
    <p:bldLst>
      <p:bldP spid="12" grpId="0"/>
      <p:bldP spid="28" grpId="0"/>
      <p:bldP spid="29"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PROPS" val="D:\DIEM\1617\giáo án dt\Khuc_thuy_du.mp3"/>
  <p:tag name="PPSNARRATION" val="46,1243623596,D:\DIEM\1718\giao an lai\Bai 22 Dan nhiet (1)\Media.ppcx"/>
</p:tagLst>
</file>

<file path=ppt/tags/tag10.xml><?xml version="1.0" encoding="utf-8"?>
<p:tagLst xmlns:a="http://schemas.openxmlformats.org/drawingml/2006/main" xmlns:r="http://schemas.openxmlformats.org/officeDocument/2006/relationships" xmlns:p="http://schemas.openxmlformats.org/presentationml/2006/main">
  <p:tag name="TIMING" val="|1.1|11.3|4.7|3.2"/>
</p:tagLst>
</file>

<file path=ppt/tags/tag11.xml><?xml version="1.0" encoding="utf-8"?>
<p:tagLst xmlns:a="http://schemas.openxmlformats.org/drawingml/2006/main" xmlns:r="http://schemas.openxmlformats.org/officeDocument/2006/relationships" xmlns:p="http://schemas.openxmlformats.org/presentationml/2006/main">
  <p:tag name="TIMING" val="|9.1|1|25.7"/>
</p:tagLst>
</file>

<file path=ppt/tags/tag12.xml><?xml version="1.0" encoding="utf-8"?>
<p:tagLst xmlns:a="http://schemas.openxmlformats.org/drawingml/2006/main" xmlns:r="http://schemas.openxmlformats.org/officeDocument/2006/relationships" xmlns:p="http://schemas.openxmlformats.org/presentationml/2006/main">
  <p:tag name="TIMING" val="|12.9|4.5|11.5|6.8|1.3"/>
</p:tagLst>
</file>

<file path=ppt/tags/tag13.xml><?xml version="1.0" encoding="utf-8"?>
<p:tagLst xmlns:a="http://schemas.openxmlformats.org/drawingml/2006/main" xmlns:r="http://schemas.openxmlformats.org/officeDocument/2006/relationships" xmlns:p="http://schemas.openxmlformats.org/presentationml/2006/main">
  <p:tag name="TIMING" val="|7.8|3.1|40.2"/>
</p:tagLst>
</file>

<file path=ppt/tags/tag14.xml><?xml version="1.0" encoding="utf-8"?>
<p:tagLst xmlns:a="http://schemas.openxmlformats.org/drawingml/2006/main" xmlns:r="http://schemas.openxmlformats.org/officeDocument/2006/relationships" xmlns:p="http://schemas.openxmlformats.org/presentationml/2006/main">
  <p:tag name="TIMING" val="|1.4|12.6|32.1|3.8|3.6|5.5|3.1|3.4"/>
</p:tagLst>
</file>

<file path=ppt/tags/tag15.xml><?xml version="1.0" encoding="utf-8"?>
<p:tagLst xmlns:a="http://schemas.openxmlformats.org/drawingml/2006/main" xmlns:r="http://schemas.openxmlformats.org/officeDocument/2006/relationships" xmlns:p="http://schemas.openxmlformats.org/presentationml/2006/main">
  <p:tag name="TIMING" val="|16.8|57.6|10.8"/>
</p:tagLst>
</file>

<file path=ppt/tags/tag16.xml><?xml version="1.0" encoding="utf-8"?>
<p:tagLst xmlns:a="http://schemas.openxmlformats.org/drawingml/2006/main" xmlns:r="http://schemas.openxmlformats.org/officeDocument/2006/relationships" xmlns:p="http://schemas.openxmlformats.org/presentationml/2006/main">
  <p:tag name="TIMING" val="|49.6"/>
</p:tagLst>
</file>

<file path=ppt/tags/tag17.xml><?xml version="1.0" encoding="utf-8"?>
<p:tagLst xmlns:a="http://schemas.openxmlformats.org/drawingml/2006/main" xmlns:r="http://schemas.openxmlformats.org/officeDocument/2006/relationships" xmlns:p="http://schemas.openxmlformats.org/presentationml/2006/main">
  <p:tag name="TIMING" val="|1.1|2.1|1.4"/>
</p:tagLst>
</file>

<file path=ppt/tags/tag18.xml><?xml version="1.0" encoding="utf-8"?>
<p:tagLst xmlns:a="http://schemas.openxmlformats.org/drawingml/2006/main" xmlns:r="http://schemas.openxmlformats.org/officeDocument/2006/relationships" xmlns:p="http://schemas.openxmlformats.org/presentationml/2006/main">
  <p:tag name="TIMING" val="|27.2|5.5"/>
</p:tagLst>
</file>

<file path=ppt/tags/tag19.xml><?xml version="1.0" encoding="utf-8"?>
<p:tagLst xmlns:a="http://schemas.openxmlformats.org/drawingml/2006/main" xmlns:r="http://schemas.openxmlformats.org/officeDocument/2006/relationships" xmlns:p="http://schemas.openxmlformats.org/presentationml/2006/main">
  <p:tag name="TIMING" val="|42.3"/>
</p:tagLst>
</file>

<file path=ppt/tags/tag2.xml><?xml version="1.0" encoding="utf-8"?>
<p:tagLst xmlns:a="http://schemas.openxmlformats.org/drawingml/2006/main" xmlns:r="http://schemas.openxmlformats.org/officeDocument/2006/relationships" xmlns:p="http://schemas.openxmlformats.org/presentationml/2006/main">
  <p:tag name="TIMING" val="|8|7.6|18.5"/>
</p:tagLst>
</file>

<file path=ppt/tags/tag20.xml><?xml version="1.0" encoding="utf-8"?>
<p:tagLst xmlns:a="http://schemas.openxmlformats.org/drawingml/2006/main" xmlns:r="http://schemas.openxmlformats.org/officeDocument/2006/relationships" xmlns:p="http://schemas.openxmlformats.org/presentationml/2006/main">
  <p:tag name="TIMING" val="|1.6|8.8|3.6|2.4|6.4|1.8|5.1|6.2|4.4|3.1|6.5|4.9|7.3|1.2|3.5|3.6"/>
</p:tagLst>
</file>

<file path=ppt/tags/tag21.xml><?xml version="1.0" encoding="utf-8"?>
<p:tagLst xmlns:a="http://schemas.openxmlformats.org/drawingml/2006/main" xmlns:r="http://schemas.openxmlformats.org/officeDocument/2006/relationships" xmlns:p="http://schemas.openxmlformats.org/presentationml/2006/main">
  <p:tag name="PPSNARRATION" val="69,1243623596,D:\DIEM\1718\giao an lai\Bai 22 Dan nhiet (1)\Media.ppcx"/>
  <p:tag name="PPSNARRATIONPROPS" val="D:\DIEM\1617\giáo án dt\Khuc_thuy_du.mp3"/>
</p:tagLst>
</file>

<file path=ppt/tags/tag22.xml><?xml version="1.0" encoding="utf-8"?>
<p:tagLst xmlns:a="http://schemas.openxmlformats.org/drawingml/2006/main" xmlns:r="http://schemas.openxmlformats.org/officeDocument/2006/relationships" xmlns:p="http://schemas.openxmlformats.org/presentationml/2006/main">
  <p:tag name="PPSNARRATIONPROPS" val="D:\DIEM\1617\giáo án dt\Khuc_thuy_du.mp3"/>
  <p:tag name="PPSNARRATION" val="73,1243623596,D:\DIEM\1718\giao an lai\Bai 22 Dan nhiet (1)\Media.ppcx"/>
</p:tagLst>
</file>

<file path=ppt/tags/tag3.xml><?xml version="1.0" encoding="utf-8"?>
<p:tagLst xmlns:a="http://schemas.openxmlformats.org/drawingml/2006/main" xmlns:r="http://schemas.openxmlformats.org/officeDocument/2006/relationships" xmlns:p="http://schemas.openxmlformats.org/presentationml/2006/main">
  <p:tag name="TIMING" val="|1.9|12.2|2.4|23.8|1.3|22.5"/>
</p:tagLst>
</file>

<file path=ppt/tags/tag4.xml><?xml version="1.0" encoding="utf-8"?>
<p:tagLst xmlns:a="http://schemas.openxmlformats.org/drawingml/2006/main" xmlns:r="http://schemas.openxmlformats.org/officeDocument/2006/relationships" xmlns:p="http://schemas.openxmlformats.org/presentationml/2006/main">
  <p:tag name="TIMING" val="|2.4|5.5|1.8|17.2|4|6.6"/>
</p:tagLst>
</file>

<file path=ppt/tags/tag5.xml><?xml version="1.0" encoding="utf-8"?>
<p:tagLst xmlns:a="http://schemas.openxmlformats.org/drawingml/2006/main" xmlns:r="http://schemas.openxmlformats.org/officeDocument/2006/relationships" xmlns:p="http://schemas.openxmlformats.org/presentationml/2006/main">
  <p:tag name="TIMING" val="|1.5|2|16|9.6|3.2"/>
</p:tagLst>
</file>

<file path=ppt/tags/tag6.xml><?xml version="1.0" encoding="utf-8"?>
<p:tagLst xmlns:a="http://schemas.openxmlformats.org/drawingml/2006/main" xmlns:r="http://schemas.openxmlformats.org/officeDocument/2006/relationships" xmlns:p="http://schemas.openxmlformats.org/presentationml/2006/main">
  <p:tag name="TIMING" val="|8|0.9|23.5|15.7|42.7"/>
</p:tagLst>
</file>

<file path=ppt/tags/tag7.xml><?xml version="1.0" encoding="utf-8"?>
<p:tagLst xmlns:a="http://schemas.openxmlformats.org/drawingml/2006/main" xmlns:r="http://schemas.openxmlformats.org/officeDocument/2006/relationships" xmlns:p="http://schemas.openxmlformats.org/presentationml/2006/main">
  <p:tag name="TIMING" val="|3.7|4.6"/>
</p:tagLst>
</file>

<file path=ppt/tags/tag8.xml><?xml version="1.0" encoding="utf-8"?>
<p:tagLst xmlns:a="http://schemas.openxmlformats.org/drawingml/2006/main" xmlns:r="http://schemas.openxmlformats.org/officeDocument/2006/relationships" xmlns:p="http://schemas.openxmlformats.org/presentationml/2006/main">
  <p:tag name="TIMING" val="|2.4"/>
</p:tagLst>
</file>

<file path=ppt/tags/tag9.xml><?xml version="1.0" encoding="utf-8"?>
<p:tagLst xmlns:a="http://schemas.openxmlformats.org/drawingml/2006/main" xmlns:r="http://schemas.openxmlformats.org/officeDocument/2006/relationships" xmlns:p="http://schemas.openxmlformats.org/presentationml/2006/main">
  <p:tag name="TIMING" val="|1|8.7|4.9|11.5|13.9|4.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nTime" panose="020B7200000000000000" pitchFamily="34"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nTime" panose="020B7200000000000000"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bwMode="auto">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a:spPr>
      <a:bodyPr wrap="square">
        <a:spAutoFit/>
      </a:bodyPr>
      <a:lstStyle>
        <a:defPPr algn="just" eaLnBrk="1" hangingPunct="1">
          <a:spcBef>
            <a:spcPct val="50000"/>
          </a:spcBef>
          <a:defRPr dirty="0">
            <a:solidFill>
              <a:srgbClr val="0000FF"/>
            </a:solidFill>
            <a:latin typeface="Times New Roman" pitchFamily="18" charset="0"/>
          </a:defRPr>
        </a:defPPr>
      </a:lstStyle>
    </a:tx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bwMode="auto">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a:spPr>
      <a:bodyPr wrap="square">
        <a:spAutoFit/>
      </a:bodyPr>
      <a:lstStyle>
        <a:defPPr algn="just" eaLnBrk="1" hangingPunct="1">
          <a:spcBef>
            <a:spcPct val="50000"/>
          </a:spcBef>
          <a:defRPr dirty="0">
            <a:solidFill>
              <a:srgbClr val="0000FF"/>
            </a:solidFill>
            <a:latin typeface="Times New Roman" pitchFamily="18" charset="0"/>
          </a:defRPr>
        </a:defPPr>
      </a:lstStyle>
    </a:tx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bwMode="auto">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a:spPr>
      <a:bodyPr wrap="square">
        <a:spAutoFit/>
      </a:bodyPr>
      <a:lstStyle>
        <a:defPPr algn="just" eaLnBrk="1" hangingPunct="1">
          <a:spcBef>
            <a:spcPct val="50000"/>
          </a:spcBef>
          <a:defRPr dirty="0">
            <a:solidFill>
              <a:srgbClr val="0000FF"/>
            </a:solidFill>
            <a:latin typeface="Times New Roman" pitchFamily="18" charset="0"/>
          </a:defRPr>
        </a:defPPr>
      </a:lstStyle>
    </a:txDef>
  </a:objectDefaults>
  <a:extraClrSchemeLst/>
</a:theme>
</file>

<file path=ppt/theme/theme6.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2400">
            <a:latin typeface="Times New Roman" pitchFamily="18" charset="0"/>
            <a:cs typeface="Times New Roman"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400" smtClean="0">
            <a:latin typeface="Times New Roman" pitchFamily="18" charset="0"/>
            <a:cs typeface="Times New Roman" pitchFamily="18" charset="0"/>
          </a:defRPr>
        </a:defPPr>
      </a:lstStyle>
    </a:txDef>
  </a:objectDefaults>
  <a:extraClrSchemeLst/>
</a:theme>
</file>

<file path=ppt/theme/theme7.xml><?xml version="1.0" encoding="utf-8"?>
<a:theme xmlns:a="http://schemas.openxmlformats.org/drawingml/2006/main" name="1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2400">
            <a:latin typeface="Times New Roman" pitchFamily="18" charset="0"/>
            <a:cs typeface="Times New Roman"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400" smtClean="0">
            <a:latin typeface="Times New Roman" pitchFamily="18" charset="0"/>
            <a:cs typeface="Times New Roman" pitchFamily="18" charset="0"/>
          </a:defRPr>
        </a:defPPr>
      </a:lstStyle>
    </a:txDef>
  </a:objectDefaults>
  <a:extraClrSchemeLst/>
</a:theme>
</file>

<file path=ppt/theme/theme8.xml><?xml version="1.0" encoding="utf-8"?>
<a:theme xmlns:a="http://schemas.openxmlformats.org/drawingml/2006/main" name="2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2400">
            <a:latin typeface="Times New Roman" pitchFamily="18" charset="0"/>
            <a:cs typeface="Times New Roman"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400" smtClean="0">
            <a:latin typeface="Times New Roman" pitchFamily="18" charset="0"/>
            <a:cs typeface="Times New Roman" pitchFamily="18" charset="0"/>
          </a:defRPr>
        </a:defPPr>
      </a:lstStyle>
    </a:txDef>
  </a:objectDefaults>
  <a:extraClrSchemeLst/>
</a:theme>
</file>

<file path=ppt/theme/theme9.xml><?xml version="1.0" encoding="utf-8"?>
<a:theme xmlns:a="http://schemas.openxmlformats.org/drawingml/2006/main" name="3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2400">
            <a:latin typeface="Times New Roman" pitchFamily="18" charset="0"/>
            <a:cs typeface="Times New Roman"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400" smtClean="0">
            <a:latin typeface="Times New Roman" pitchFamily="18" charset="0"/>
            <a:cs typeface="Times New Roman" pitchFamily="18" charset="0"/>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956</TotalTime>
  <Words>2175</Words>
  <Application>Microsoft Office PowerPoint</Application>
  <PresentationFormat>Custom</PresentationFormat>
  <Paragraphs>234</Paragraphs>
  <Slides>32</Slides>
  <Notes>3</Notes>
  <HiddenSlides>0</HiddenSlides>
  <MMClips>28</MMClips>
  <ScaleCrop>false</ScaleCrop>
  <HeadingPairs>
    <vt:vector size="4" baseType="variant">
      <vt:variant>
        <vt:lpstr>Theme</vt:lpstr>
      </vt:variant>
      <vt:variant>
        <vt:i4>9</vt:i4>
      </vt:variant>
      <vt:variant>
        <vt:lpstr>Slide Titles</vt:lpstr>
      </vt:variant>
      <vt:variant>
        <vt:i4>32</vt:i4>
      </vt:variant>
    </vt:vector>
  </HeadingPairs>
  <TitlesOfParts>
    <vt:vector size="41" baseType="lpstr">
      <vt:lpstr>Office Theme</vt:lpstr>
      <vt:lpstr>1_Default Design</vt:lpstr>
      <vt:lpstr>1_Office Theme</vt:lpstr>
      <vt:lpstr>2_Office Theme</vt:lpstr>
      <vt:lpstr>3_Office Theme</vt:lpstr>
      <vt:lpstr>blank</vt:lpstr>
      <vt:lpstr>1_blank</vt:lpstr>
      <vt:lpstr>2_blank</vt:lpstr>
      <vt:lpstr>3_blank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Nam châm vĩnh cửu có:  A. Một cực  B. Hai cực  C. Ba cực  D. Bốn cực</vt:lpstr>
      <vt:lpstr>PowerPoint Presentation</vt:lpstr>
      <vt:lpstr>Đáp án tự kiểm tra</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Admin</cp:lastModifiedBy>
  <cp:revision>79</cp:revision>
  <dcterms:created xsi:type="dcterms:W3CDTF">2021-09-20T00:33:38Z</dcterms:created>
  <dcterms:modified xsi:type="dcterms:W3CDTF">2022-06-06T01:52:46Z</dcterms:modified>
</cp:coreProperties>
</file>